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527" autoAdjust="0"/>
    <p:restoredTop sz="94598" autoAdjust="0"/>
  </p:normalViewPr>
  <p:slideViewPr>
    <p:cSldViewPr>
      <p:cViewPr varScale="1">
        <p:scale>
          <a:sx n="98" d="100"/>
          <a:sy n="98" d="100"/>
        </p:scale>
        <p:origin x="-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8CF08-8C04-4A17-B814-658DEF0B1676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5B1C1-07FF-4D37-8403-FAB0B1982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5B1C1-07FF-4D37-8403-FAB0B1982B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925762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prstTxWarp prst="textArchUp">
              <a:avLst>
                <a:gd name="adj" fmla="val 10905774"/>
              </a:avLst>
            </a:prstTxWarp>
            <a:normAutofit/>
          </a:bodyPr>
          <a:lstStyle/>
          <a:p>
            <a:r>
              <a:rPr lang="hi-IN" sz="7200" dirty="0" smtClean="0">
                <a:solidFill>
                  <a:srgbClr val="FF0000"/>
                </a:solidFill>
              </a:rPr>
              <a:t>हिन्दी परियोजना कार्य 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8153400" cy="13716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hi-IN" dirty="0" smtClean="0">
                <a:solidFill>
                  <a:srgbClr val="0000FF"/>
                </a:solidFill>
              </a:rPr>
              <a:t> </a:t>
            </a:r>
            <a:r>
              <a:rPr lang="hi-IN" sz="13700" dirty="0" smtClean="0">
                <a:solidFill>
                  <a:srgbClr val="0000FF"/>
                </a:solidFill>
              </a:rPr>
              <a:t>सन्धि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810000"/>
            <a:ext cx="9144000" cy="31393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i-IN" dirty="0" smtClean="0"/>
              <a:t> </a:t>
            </a:r>
            <a:r>
              <a:rPr lang="hi-IN" sz="3600" dirty="0" smtClean="0">
                <a:solidFill>
                  <a:srgbClr val="00CC00"/>
                </a:solidFill>
              </a:rPr>
              <a:t>द्वारा :- </a:t>
            </a:r>
            <a:r>
              <a:rPr lang="en-US" sz="3600" dirty="0" smtClean="0">
                <a:solidFill>
                  <a:srgbClr val="00CC00"/>
                </a:solidFill>
              </a:rPr>
              <a:t>	    </a:t>
            </a:r>
            <a:r>
              <a:rPr lang="hi-IN" sz="3600" dirty="0" smtClean="0">
                <a:solidFill>
                  <a:srgbClr val="00CC00"/>
                </a:solidFill>
              </a:rPr>
              <a:t>सिद्धान्त मौर्य   </a:t>
            </a:r>
          </a:p>
          <a:p>
            <a:r>
              <a:rPr lang="hi-IN" sz="3600" dirty="0" smtClean="0">
                <a:solidFill>
                  <a:srgbClr val="00CC00"/>
                </a:solidFill>
              </a:rPr>
              <a:t>					    </a:t>
            </a:r>
            <a:r>
              <a:rPr lang="en-US" sz="3600" dirty="0" smtClean="0">
                <a:solidFill>
                  <a:srgbClr val="00CC00"/>
                </a:solidFill>
              </a:rPr>
              <a:t>	                                                     </a:t>
            </a:r>
            <a:r>
              <a:rPr lang="hi-IN" sz="3600" dirty="0" smtClean="0">
                <a:solidFill>
                  <a:srgbClr val="00CC00"/>
                </a:solidFill>
              </a:rPr>
              <a:t>कक्शा:- </a:t>
            </a:r>
            <a:r>
              <a:rPr lang="en-US" sz="3600" dirty="0" smtClean="0">
                <a:solidFill>
                  <a:srgbClr val="00CC00"/>
                </a:solidFill>
              </a:rPr>
              <a:t>	    </a:t>
            </a:r>
            <a:r>
              <a:rPr lang="hi-IN" sz="3600" dirty="0" smtClean="0">
                <a:solidFill>
                  <a:srgbClr val="00CC00"/>
                </a:solidFill>
              </a:rPr>
              <a:t>सात्वीं  </a:t>
            </a:r>
            <a:r>
              <a:rPr lang="en-US" sz="3600" dirty="0" smtClean="0">
                <a:solidFill>
                  <a:srgbClr val="00CC00"/>
                </a:solidFill>
              </a:rPr>
              <a:t>‘</a:t>
            </a:r>
            <a:r>
              <a:rPr lang="hi-IN" sz="3600" dirty="0" smtClean="0">
                <a:solidFill>
                  <a:srgbClr val="00CC00"/>
                </a:solidFill>
              </a:rPr>
              <a:t>स</a:t>
            </a:r>
            <a:r>
              <a:rPr lang="en-US" sz="3600" dirty="0" smtClean="0">
                <a:solidFill>
                  <a:srgbClr val="00CC00"/>
                </a:solidFill>
              </a:rPr>
              <a:t>’</a:t>
            </a:r>
            <a:r>
              <a:rPr lang="hi-IN" sz="3600" dirty="0" smtClean="0">
                <a:solidFill>
                  <a:srgbClr val="00CC00"/>
                </a:solidFill>
              </a:rPr>
              <a:t> </a:t>
            </a:r>
            <a:endParaRPr lang="en-US" sz="3600" dirty="0" smtClean="0">
              <a:solidFill>
                <a:srgbClr val="00CC00"/>
              </a:solidFill>
            </a:endParaRPr>
          </a:p>
          <a:p>
            <a:endParaRPr lang="en-US" sz="3600" dirty="0" smtClean="0">
              <a:solidFill>
                <a:srgbClr val="00CC00"/>
              </a:solidFill>
            </a:endParaRPr>
          </a:p>
          <a:p>
            <a:r>
              <a:rPr lang="en-US" sz="3600" dirty="0" smtClean="0">
                <a:solidFill>
                  <a:srgbClr val="00CC00"/>
                </a:solidFill>
              </a:rPr>
              <a:t>                   </a:t>
            </a:r>
            <a:r>
              <a:rPr lang="hi-IN" sz="3600" dirty="0" smtClean="0">
                <a:solidFill>
                  <a:srgbClr val="00CC00"/>
                </a:solidFill>
              </a:rPr>
              <a:t>केन्द्रिय विद्दालय</a:t>
            </a:r>
          </a:p>
          <a:p>
            <a:endParaRPr lang="hi-IN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33600" y="58674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1051560"/>
          </a:xfrm>
        </p:spPr>
        <p:txBody>
          <a:bodyPr>
            <a:prstTxWarp prst="textPlain">
              <a:avLst>
                <a:gd name="adj" fmla="val 52622"/>
              </a:avLst>
            </a:prstTxWarp>
            <a:normAutofit/>
          </a:bodyPr>
          <a:lstStyle/>
          <a:p>
            <a:r>
              <a:rPr lang="hi-IN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व्यंजन</a:t>
            </a:r>
            <a:r>
              <a:rPr lang="en-US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i-IN" sz="4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सन्धि </a:t>
            </a:r>
            <a:endParaRPr lang="en-US" sz="48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954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3200" dirty="0" smtClean="0"/>
              <a:t>२. </a:t>
            </a:r>
            <a:r>
              <a:rPr lang="hi-IN" sz="2800" dirty="0" smtClean="0">
                <a:solidFill>
                  <a:srgbClr val="FF0000"/>
                </a:solidFill>
                <a:latin typeface="BRH Braille" pitchFamily="2" charset="0"/>
                <a:cs typeface="Mangal" pitchFamily="2"/>
              </a:rPr>
              <a:t>व्यं</a:t>
            </a:r>
            <a:r>
              <a:rPr lang="hi-IN" sz="2800" dirty="0" smtClean="0">
                <a:solidFill>
                  <a:srgbClr val="FF0000"/>
                </a:solidFill>
              </a:rPr>
              <a:t>जन सन्धि</a:t>
            </a:r>
            <a:r>
              <a:rPr lang="hi-IN" sz="2800" dirty="0" smtClean="0"/>
              <a:t>- </a:t>
            </a:r>
            <a:r>
              <a:rPr lang="hi-IN" sz="3200" dirty="0" smtClean="0"/>
              <a:t>व्यंजन का व्यंजन अथवा किसी स्वर से मेल होने के पश्चात जो परिवर्तन होता है "व्यंजन सन्धि" कहलाता है; जैसे- 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28836"/>
            <a:ext cx="807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3200" dirty="0" smtClean="0"/>
              <a:t>उत् + ज्वल = उज्ज्वल ( त् + ज् = व्यंजन+व्यंजन</a:t>
            </a:r>
            <a:r>
              <a:rPr lang="en-US" sz="3200" dirty="0" smtClean="0"/>
              <a:t>)</a:t>
            </a:r>
            <a:r>
              <a:rPr lang="hi-IN" sz="3200" dirty="0" smtClean="0"/>
              <a:t>  </a:t>
            </a:r>
          </a:p>
          <a:p>
            <a:r>
              <a:rPr lang="hi-IN" sz="3200" dirty="0" smtClean="0"/>
              <a:t>परि + छेद  = परिच्छेद ( इ + छ = स्वर + व्यंजन</a:t>
            </a:r>
            <a:r>
              <a:rPr lang="en-US" sz="3200" dirty="0" smtClean="0"/>
              <a:t>)</a:t>
            </a:r>
            <a:r>
              <a:rPr lang="hi-IN" sz="3200" dirty="0" smtClean="0"/>
              <a:t>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397000"/>
          <a:ext cx="8153400" cy="44704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76700"/>
                <a:gridCol w="4076700"/>
              </a:tblGrid>
              <a:tr h="74506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सम् + देह 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rgbClr val="FF0000"/>
                        </a:solidFill>
                        <a:latin typeface="AS-TTDurga" pitchFamily="82" charset="0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संदेह</a:t>
                      </a:r>
                      <a:endParaRPr lang="en-US" b="0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उत् + लास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उल्लास </a:t>
                      </a:r>
                      <a:endParaRPr lang="en-US" b="0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तत् + लीन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तल्लीन </a:t>
                      </a:r>
                      <a:endParaRPr lang="en-US" b="0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निर् + रोग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निरोग</a:t>
                      </a:r>
                      <a:endParaRPr lang="en-US" b="0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जगत् +नाथ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जगन्नाथ</a:t>
                      </a:r>
                      <a:endParaRPr lang="en-US" b="0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सम् + वाद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संवाद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45720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 smtClean="0"/>
              <a:t>व्यंजन सन्धि के कुछ अन्य उदाहरण निम्नलिखित</a:t>
            </a:r>
            <a:r>
              <a:rPr lang="en-US" sz="2800" dirty="0" smtClean="0"/>
              <a:t> </a:t>
            </a:r>
            <a:r>
              <a:rPr lang="hi-IN" sz="2800" dirty="0" smtClean="0"/>
              <a:t>हैं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1051560"/>
          </a:xfrm>
        </p:spPr>
        <p:txBody>
          <a:bodyPr>
            <a:prstTxWarp prst="textWave1">
              <a:avLst>
                <a:gd name="adj1" fmla="val 20000"/>
                <a:gd name="adj2" fmla="val 0"/>
              </a:avLst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i-IN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विसर्ग सन्धि</a:t>
            </a:r>
            <a:endParaRPr lang="en-US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6002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/>
              <a:t>३</a:t>
            </a:r>
            <a:r>
              <a:rPr lang="en-US" dirty="0" smtClean="0"/>
              <a:t>. </a:t>
            </a:r>
            <a:r>
              <a:rPr lang="hi-IN" dirty="0" smtClean="0"/>
              <a:t>विसर्ग सन्धि- </a:t>
            </a:r>
            <a:r>
              <a:rPr lang="hi-IN" dirty="0" smtClean="0">
                <a:solidFill>
                  <a:srgbClr val="C00000"/>
                </a:solidFill>
              </a:rPr>
              <a:t>विसर्ग के साथ स्वर या व्यंजन के मेल से होने वाला परिवर्तन, </a:t>
            </a:r>
            <a:r>
              <a:rPr lang="en-US" dirty="0" smtClean="0">
                <a:solidFill>
                  <a:srgbClr val="C00000"/>
                </a:solidFill>
              </a:rPr>
              <a:t>     </a:t>
            </a:r>
            <a:r>
              <a:rPr lang="hi-IN" dirty="0" smtClean="0">
                <a:solidFill>
                  <a:srgbClr val="C00000"/>
                </a:solidFill>
              </a:rPr>
              <a:t>" विसर्ग सन्धि " कहलाता है; जैसे- </a:t>
            </a:r>
          </a:p>
          <a:p>
            <a:r>
              <a:rPr lang="hi-IN" dirty="0" smtClean="0">
                <a:solidFill>
                  <a:srgbClr val="C00000"/>
                </a:solidFill>
              </a:rPr>
              <a:t>तपः + भूमि = तपोभूमि। 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819400"/>
          <a:ext cx="8077200" cy="304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8600"/>
                <a:gridCol w="4038600"/>
              </a:tblGrid>
              <a:tr h="5080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दुः + बल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दुर्बल</a:t>
                      </a:r>
                      <a:endParaRPr lang="en-US" b="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निः + आकार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निराकार</a:t>
                      </a:r>
                      <a:endParaRPr lang="en-US" b="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मनः + रथ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मनोरथ</a:t>
                      </a:r>
                      <a:endParaRPr lang="en-US" b="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निः + कपट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निष्कपट </a:t>
                      </a:r>
                      <a:endParaRPr lang="en-US" b="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निः + आशा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निराशा</a:t>
                      </a:r>
                      <a:endParaRPr lang="en-US" b="0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निः + चल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निश्चल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838200"/>
            <a:ext cx="8001000" cy="4343400"/>
          </a:xfrm>
          <a:prstGeom prst="rect">
            <a:avLst/>
          </a:prstGeom>
        </p:spPr>
        <p:txBody>
          <a:bodyPr wrap="square">
            <a:prstTxWarp prst="textCanDown">
              <a:avLst>
                <a:gd name="adj" fmla="val 20791"/>
              </a:avLst>
            </a:prstTxWarp>
            <a:spAutoFit/>
          </a:bodyPr>
          <a:lstStyle/>
          <a:p>
            <a:pPr algn="ctr"/>
            <a:r>
              <a:rPr lang="hi-IN" sz="9600" dirty="0" smtClean="0">
                <a:solidFill>
                  <a:srgbClr val="0000FF"/>
                </a:solidFill>
              </a:rPr>
              <a:t>धन्यवाद</a:t>
            </a:r>
            <a:endParaRPr lang="en-US" sz="9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		</a:t>
            </a:r>
            <a:r>
              <a:rPr lang="hi-IN" dirty="0" smtClean="0"/>
              <a:t>प्राय: उच्चारण की सुविधा को ध्यान में  रखते हुए पहले शब्द के अन्तिम व दूसरे शब्द के प्रारम्भिक वर्ण आपस में मिला दिए जाते हैं । इन्हीं वर्णों के मेल से होने वाला परिवर्तन ही संधि कहलाता है।</a:t>
            </a:r>
            <a:endParaRPr lang="en-US" dirty="0" smtClean="0"/>
          </a:p>
          <a:p>
            <a:pPr lvl="1">
              <a:buNone/>
            </a:pPr>
            <a:r>
              <a:rPr lang="hi-IN" dirty="0" smtClean="0"/>
              <a:t> जैसे</a:t>
            </a:r>
            <a:r>
              <a:rPr lang="en-US" dirty="0" smtClean="0"/>
              <a:t> :-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hi-IN" sz="1800" dirty="0" smtClean="0">
                <a:solidFill>
                  <a:srgbClr val="FF0000"/>
                </a:solidFill>
              </a:rPr>
              <a:t>महात्मा</a:t>
            </a:r>
            <a:r>
              <a:rPr lang="hi-IN" sz="1800" dirty="0" smtClean="0"/>
              <a:t> ( महा+आत्मा )			</a:t>
            </a:r>
            <a:r>
              <a:rPr lang="hi-IN" sz="1800" dirty="0" smtClean="0">
                <a:solidFill>
                  <a:srgbClr val="FF0000"/>
                </a:solidFill>
              </a:rPr>
              <a:t>सूर्योदय </a:t>
            </a:r>
            <a:r>
              <a:rPr lang="hi-IN" sz="1800" dirty="0" smtClean="0"/>
              <a:t> ( सूर्य+उदय  )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hi-IN" sz="1800" dirty="0" smtClean="0"/>
              <a:t>( आ</a:t>
            </a:r>
            <a:r>
              <a:rPr lang="en-US" sz="1800" dirty="0" smtClean="0"/>
              <a:t> </a:t>
            </a:r>
            <a:r>
              <a:rPr lang="hi-IN" sz="1800" dirty="0" smtClean="0"/>
              <a:t>+ आ ) के मेल से आ बना है ।	(</a:t>
            </a:r>
            <a:r>
              <a:rPr lang="en-US" sz="1800" dirty="0" smtClean="0"/>
              <a:t> </a:t>
            </a:r>
            <a:r>
              <a:rPr lang="hi-IN" sz="1800" dirty="0" smtClean="0"/>
              <a:t>अ</a:t>
            </a:r>
            <a:r>
              <a:rPr lang="en-US" sz="1800" dirty="0" smtClean="0"/>
              <a:t> </a:t>
            </a:r>
            <a:r>
              <a:rPr lang="hi-IN" sz="1800" dirty="0" smtClean="0"/>
              <a:t>+</a:t>
            </a:r>
            <a:r>
              <a:rPr lang="en-US" sz="1800" dirty="0" smtClean="0"/>
              <a:t> </a:t>
            </a:r>
            <a:r>
              <a:rPr lang="hi-IN" sz="1800" dirty="0" smtClean="0"/>
              <a:t>उ</a:t>
            </a:r>
            <a:r>
              <a:rPr lang="en-US" sz="1800" dirty="0" smtClean="0"/>
              <a:t> </a:t>
            </a:r>
            <a:r>
              <a:rPr lang="hi-IN" sz="1800" dirty="0" smtClean="0"/>
              <a:t>) के मेल से ओ बना है ।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IMG0920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667000"/>
            <a:ext cx="2133600" cy="1600200"/>
          </a:xfrm>
          <a:prstGeom prst="rect">
            <a:avLst/>
          </a:prstGeom>
        </p:spPr>
      </p:pic>
      <p:pic>
        <p:nvPicPr>
          <p:cNvPr id="5" name="Content Placeholder 5" descr="IMG0919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819400"/>
            <a:ext cx="1981200" cy="1485900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0" y="5410200"/>
            <a:ext cx="9144000" cy="1447800"/>
          </a:xfrm>
          <a:prstGeom prst="cloudCallout">
            <a:avLst>
              <a:gd name="adj1" fmla="val -20723"/>
              <a:gd name="adj2" fmla="val 6167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i-IN" sz="3200" dirty="0" smtClean="0">
                <a:solidFill>
                  <a:srgbClr val="0000FF"/>
                </a:solidFill>
              </a:rPr>
              <a:t>दो वर्णों के परस्रर मेल से होने वाला विकार ही सन्धि कहलाता है।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371600"/>
          </a:xfrm>
        </p:spPr>
        <p:txBody>
          <a:bodyPr>
            <a:prstTxWarp prst="textStop">
              <a:avLst>
                <a:gd name="adj" fmla="val 17511"/>
              </a:avLst>
            </a:prstTxWarp>
            <a:normAutofit fontScale="90000"/>
          </a:bodyPr>
          <a:lstStyle/>
          <a:p>
            <a:r>
              <a:rPr lang="hi-IN" sz="7300" dirty="0" smtClean="0">
                <a:solidFill>
                  <a:srgbClr val="00CC00"/>
                </a:solidFill>
              </a:rPr>
              <a:t>सन्धि के भेद </a:t>
            </a:r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sp>
        <p:nvSpPr>
          <p:cNvPr id="7" name="Sun 6"/>
          <p:cNvSpPr/>
          <p:nvPr/>
        </p:nvSpPr>
        <p:spPr>
          <a:xfrm>
            <a:off x="2971800" y="1066800"/>
            <a:ext cx="2438400" cy="2057400"/>
          </a:xfrm>
          <a:prstGeom prst="sun">
            <a:avLst>
              <a:gd name="adj" fmla="val 171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000" dirty="0" smtClean="0"/>
              <a:t>संधि</a:t>
            </a:r>
          </a:p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1981200" y="3048000"/>
            <a:ext cx="1524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105400" y="2971800"/>
            <a:ext cx="15240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3790950" y="3676650"/>
            <a:ext cx="989806" cy="373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38200" y="4648200"/>
            <a:ext cx="2057400" cy="1752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800" dirty="0" smtClean="0"/>
              <a:t>स्वर</a:t>
            </a:r>
            <a:endParaRPr lang="en-US" sz="4800" dirty="0"/>
          </a:p>
        </p:txBody>
      </p:sp>
      <p:sp>
        <p:nvSpPr>
          <p:cNvPr id="16" name="Isosceles Triangle 15"/>
          <p:cNvSpPr/>
          <p:nvPr/>
        </p:nvSpPr>
        <p:spPr>
          <a:xfrm>
            <a:off x="2971800" y="4267200"/>
            <a:ext cx="2971800" cy="2057400"/>
          </a:xfrm>
          <a:prstGeom prst="triangle">
            <a:avLst>
              <a:gd name="adj" fmla="val 4526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800" dirty="0" smtClean="0"/>
              <a:t>व्यंजन</a:t>
            </a:r>
            <a:endParaRPr lang="en-US" sz="3800" dirty="0"/>
          </a:p>
        </p:txBody>
      </p:sp>
      <p:sp>
        <p:nvSpPr>
          <p:cNvPr id="19" name="Rounded Rectangle 18"/>
          <p:cNvSpPr/>
          <p:nvPr/>
        </p:nvSpPr>
        <p:spPr>
          <a:xfrm>
            <a:off x="6629400" y="4495800"/>
            <a:ext cx="1905000" cy="1905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800" dirty="0" smtClean="0"/>
              <a:t>विसर्ग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52400"/>
            <a:ext cx="9144000" cy="3657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i-IN" sz="2200" dirty="0" smtClean="0">
                <a:solidFill>
                  <a:srgbClr val="FF0000"/>
                </a:solidFill>
              </a:rPr>
              <a:t>१. स्वर संधि </a:t>
            </a:r>
            <a:r>
              <a:rPr lang="hi-IN" sz="2200" dirty="0" smtClean="0"/>
              <a:t>:- हमारी वर्णमाला में ग्यारह स्वर हैं। इन्हीं में से कोई दो स्वर जब परस्पर मेल द्वारा विकार उत्पन्न करते हैं, तो उसे स्वर सन्धि कहते हैं; जैसे-</a:t>
            </a:r>
          </a:p>
          <a:p>
            <a:pPr>
              <a:buNone/>
            </a:pPr>
            <a:r>
              <a:rPr lang="hi-IN" sz="2200" dirty="0" smtClean="0"/>
              <a:t>		  सदा + एव     = सदैव   ( आ +  ए = ऐ)</a:t>
            </a:r>
          </a:p>
          <a:p>
            <a:pPr>
              <a:buNone/>
            </a:pPr>
            <a:r>
              <a:rPr lang="hi-IN" sz="2200" dirty="0" smtClean="0"/>
              <a:t>		  तथा + एव     = तथैव   ( आ +  ए = ऐ)</a:t>
            </a:r>
          </a:p>
          <a:p>
            <a:pPr>
              <a:buNone/>
            </a:pPr>
            <a:r>
              <a:rPr lang="hi-IN" sz="2200" dirty="0" smtClean="0"/>
              <a:t>		  सु </a:t>
            </a:r>
            <a:r>
              <a:rPr lang="hi-IN" sz="2400" dirty="0" smtClean="0"/>
              <a:t> </a:t>
            </a:r>
            <a:r>
              <a:rPr lang="hi-IN" sz="2200" dirty="0" smtClean="0"/>
              <a:t>+ आगत   = स्वागत ( उ  + आ = वा)</a:t>
            </a:r>
          </a:p>
          <a:p>
            <a:pPr>
              <a:buNone/>
            </a:pPr>
            <a:r>
              <a:rPr lang="hi-IN" sz="2200" dirty="0" smtClean="0"/>
              <a:t>		  हिम + आलय   = हिमालय( अ  + आ =आ)</a:t>
            </a:r>
          </a:p>
          <a:p>
            <a:pPr>
              <a:buNone/>
            </a:pPr>
            <a:r>
              <a:rPr lang="hi-IN" sz="2200" dirty="0" smtClean="0"/>
              <a:t>		  यदि + अपि     = यद्यपि  ( इ  + अ = य)</a:t>
            </a:r>
          </a:p>
          <a:p>
            <a:pPr>
              <a:buNone/>
            </a:pPr>
            <a:r>
              <a:rPr lang="hi-IN" sz="2200" dirty="0" smtClean="0"/>
              <a:t>	अतः स्वरों के मेल से शब्दों में जो विकार आता है, स्वर सन्धि कहलाता है।</a:t>
            </a:r>
            <a:endParaRPr lang="en-US" sz="2200" dirty="0" smtClean="0"/>
          </a:p>
          <a:p>
            <a:pPr>
              <a:buNone/>
            </a:pPr>
            <a:r>
              <a:rPr lang="hi-IN" sz="2200" b="1" dirty="0" smtClean="0">
                <a:solidFill>
                  <a:srgbClr val="0000FF"/>
                </a:solidFill>
              </a:rPr>
              <a:t>१.स्वर सन्धि के पाँच भेद</a:t>
            </a:r>
          </a:p>
          <a:p>
            <a:pPr>
              <a:buNone/>
            </a:pPr>
            <a:endParaRPr lang="hi-IN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Cloud 4"/>
          <p:cNvSpPr/>
          <p:nvPr/>
        </p:nvSpPr>
        <p:spPr>
          <a:xfrm rot="10800000" flipH="1" flipV="1">
            <a:off x="381000" y="4953000"/>
            <a:ext cx="1905000" cy="91440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smtClean="0"/>
              <a:t>स्वर संधि 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2895600" y="4191000"/>
            <a:ext cx="1371600" cy="685800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smtClean="0"/>
              <a:t>दीर्घ सन्धि 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4648200" y="4267200"/>
            <a:ext cx="1447800" cy="762000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smtClean="0"/>
              <a:t>गुण सन्धि 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6705600" y="4800600"/>
            <a:ext cx="1828800" cy="1143000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smtClean="0"/>
              <a:t>व्रिद्धि सन्धि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4572000" y="6019800"/>
            <a:ext cx="1905000" cy="838200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smtClean="0"/>
              <a:t>यण सन्धि 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2438400" y="6019800"/>
            <a:ext cx="1905000" cy="838200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 smtClean="0"/>
              <a:t>अयादि सन्धि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0"/>
          </p:cNvCxnSpPr>
          <p:nvPr/>
        </p:nvCxnSpPr>
        <p:spPr>
          <a:xfrm flipV="1">
            <a:off x="2284413" y="4953000"/>
            <a:ext cx="236378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0"/>
          </p:cNvCxnSpPr>
          <p:nvPr/>
        </p:nvCxnSpPr>
        <p:spPr>
          <a:xfrm>
            <a:off x="2284413" y="5410200"/>
            <a:ext cx="4344987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0"/>
          </p:cNvCxnSpPr>
          <p:nvPr/>
        </p:nvCxnSpPr>
        <p:spPr>
          <a:xfrm>
            <a:off x="2284413" y="5410200"/>
            <a:ext cx="2592387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0"/>
          </p:cNvCxnSpPr>
          <p:nvPr/>
        </p:nvCxnSpPr>
        <p:spPr>
          <a:xfrm>
            <a:off x="2284413" y="5410200"/>
            <a:ext cx="91598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0"/>
          </p:cNvCxnSpPr>
          <p:nvPr/>
        </p:nvCxnSpPr>
        <p:spPr>
          <a:xfrm flipV="1">
            <a:off x="2284413" y="4800600"/>
            <a:ext cx="763587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183880" cy="1051560"/>
          </a:xfrm>
        </p:spPr>
        <p:txBody>
          <a:bodyPr>
            <a:prstTxWarp prst="textDeflateTop">
              <a:avLst/>
            </a:prstTxWarp>
            <a:normAutofit/>
            <a:scene3d>
              <a:camera prst="obliqueTop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i-IN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स्वर संधि </a:t>
            </a:r>
            <a:endParaRPr lang="en-US" sz="4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183562" cy="49561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429000"/>
                <a:gridCol w="4754562"/>
              </a:tblGrid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अ+अ=आ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भाव+ अर्थ= भावार्थ</a:t>
                      </a:r>
                      <a:endParaRPr lang="en-US" b="0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अ+आ=आ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छात्र+आवास= छात्रावास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आ+अ=आ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परीक्शा+अर्थी=परीक्शार्थी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आ+आ=आ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शिक्शा+आलय=शिक्शालय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इ+इ=ई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मुनि+ इंद्र= मुनींद्र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इ+ई=ई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कवि+ईश=कवीश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ई+ई=ई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रजनी+ईश=रजनीश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ई+इ=ई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शची+इंद्र= शचींद्र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उ+उ=ऊ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भानु+उदय=भानूदय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उ+ऊ=ऊ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लघु+उर्मि=लघूर्मि</a:t>
                      </a:r>
                      <a:endParaRPr lang="en-US" dirty="0"/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ऊ+उ=ऊ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भू+ उत्सर्ग = भूत्सर्ग</a:t>
                      </a:r>
                    </a:p>
                  </a:txBody>
                  <a:tcPr/>
                </a:tc>
              </a:tr>
              <a:tr h="413015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ऊ+ऊ=ऊ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भू+ ऊर्घ्व = भूर्ध्व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3810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hi-IN" dirty="0" smtClean="0">
                <a:solidFill>
                  <a:srgbClr val="0000FF"/>
                </a:solidFill>
              </a:rPr>
              <a:t>क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.</a:t>
            </a:r>
            <a:r>
              <a:rPr lang="hi-IN" dirty="0" smtClean="0"/>
              <a:t>दीर्घ सन्धि- </a:t>
            </a:r>
            <a:r>
              <a:rPr lang="hi-IN" dirty="0" smtClean="0">
                <a:solidFill>
                  <a:srgbClr val="C00000"/>
                </a:solidFill>
              </a:rPr>
              <a:t>जब किसी स्वर के ह्रस्व य दीर्घ रूप के </a:t>
            </a:r>
            <a:r>
              <a:rPr lang="hi-IN" dirty="0" smtClean="0">
                <a:solidFill>
                  <a:srgbClr val="C00000"/>
                </a:solidFill>
              </a:rPr>
              <a:t>पश्चात</a:t>
            </a:r>
            <a:r>
              <a:rPr lang="hi-IN" dirty="0" smtClean="0">
                <a:solidFill>
                  <a:srgbClr val="C00000"/>
                </a:solidFill>
              </a:rPr>
              <a:t> </a:t>
            </a:r>
            <a:r>
              <a:rPr lang="hi-IN" dirty="0" smtClean="0">
                <a:solidFill>
                  <a:srgbClr val="C00000"/>
                </a:solidFill>
              </a:rPr>
              <a:t>उसी स्वर का ह्रस्व य दीर्घ रूप आ जाए तो दोनों के मेल से दीर्घ हो जाता है; जैसे -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10494" y="3618706"/>
            <a:ext cx="4953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15216"/>
          <a:ext cx="8458200" cy="55164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306388"/>
                <a:gridCol w="5151812"/>
              </a:tblGrid>
              <a:tr h="622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इ = ए</a:t>
                      </a:r>
                    </a:p>
                    <a:p>
                      <a:pPr algn="l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सुर + इंद्र = सुरेंद्र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इ = ए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महा + इंद्र = महेंद्र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ई = ए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परम + ईश्वर = परमेश्वर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ई = ए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राजा + ईश = राजेश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उ = ओ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पर + उपकार = परोपकार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algn="l"/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उ = ओ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महा + उत्सव = महोत्सव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ऊ = ओ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नव + ऊढा = नवोढा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ऊ = ओ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दया + ऊर्मि = दयोर्मि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37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ऋ = </a:t>
                      </a: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अर्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सप्त + ऋषि = सप्तर्षि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1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ऋ = </a:t>
                      </a:r>
                      <a:r>
                        <a:rPr kumimoji="0" lang="hi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अर्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महा + ऋषि = महर्षि  </a:t>
                      </a:r>
                    </a:p>
                    <a:p>
                      <a:pPr algn="l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4572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hi-IN" dirty="0" smtClean="0">
                <a:solidFill>
                  <a:srgbClr val="0000FF"/>
                </a:solidFill>
              </a:rPr>
              <a:t>ख</a:t>
            </a:r>
            <a:r>
              <a:rPr lang="en-US" dirty="0" smtClean="0">
                <a:solidFill>
                  <a:srgbClr val="0000FF"/>
                </a:solidFill>
              </a:rPr>
              <a:t>).</a:t>
            </a:r>
            <a:r>
              <a:rPr lang="hi-IN" dirty="0" smtClean="0">
                <a:solidFill>
                  <a:srgbClr val="0000FF"/>
                </a:solidFill>
              </a:rPr>
              <a:t> </a:t>
            </a:r>
            <a:r>
              <a:rPr lang="hi-IN" dirty="0" smtClean="0"/>
              <a:t>गुण सन्धि- </a:t>
            </a:r>
            <a:r>
              <a:rPr lang="hi-IN" dirty="0" smtClean="0">
                <a:solidFill>
                  <a:srgbClr val="C00000"/>
                </a:solidFill>
              </a:rPr>
              <a:t>यदि अ,आ का मेल, ह्रस्व या दीर्घ इ,उ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hi-IN" dirty="0" smtClean="0">
                <a:solidFill>
                  <a:srgbClr val="C00000"/>
                </a:solidFill>
              </a:rPr>
              <a:t>या ऋ 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hi-IN" dirty="0" smtClean="0">
                <a:solidFill>
                  <a:srgbClr val="C00000"/>
                </a:solidFill>
              </a:rPr>
              <a:t>से होकर क्रमशः ए, ओ व अर् हो जाए तो उसे गुण सन्धि कहते हैं; जैसे-</a:t>
            </a:r>
          </a:p>
          <a:p>
            <a:endParaRPr lang="hi-IN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hi-IN" dirty="0" smtClean="0">
                <a:solidFill>
                  <a:srgbClr val="0000FF"/>
                </a:solidFill>
              </a:rPr>
              <a:t>ग</a:t>
            </a:r>
            <a:r>
              <a:rPr lang="en-US" dirty="0" smtClean="0">
                <a:solidFill>
                  <a:srgbClr val="0000FF"/>
                </a:solidFill>
              </a:rPr>
              <a:t>).</a:t>
            </a:r>
            <a:r>
              <a:rPr lang="hi-IN" dirty="0" smtClean="0">
                <a:solidFill>
                  <a:srgbClr val="0000FF"/>
                </a:solidFill>
              </a:rPr>
              <a:t> </a:t>
            </a:r>
            <a:r>
              <a:rPr lang="hi-IN" dirty="0" smtClean="0"/>
              <a:t>व्रिद्धि सन्धि- </a:t>
            </a:r>
            <a:r>
              <a:rPr lang="hi-IN" dirty="0" smtClean="0">
                <a:solidFill>
                  <a:srgbClr val="C00000"/>
                </a:solidFill>
              </a:rPr>
              <a:t>जब अ, आ का ए,ऐ से मेल होने पर </a:t>
            </a:r>
            <a:r>
              <a:rPr lang="en-US" dirty="0" smtClean="0">
                <a:solidFill>
                  <a:srgbClr val="C00000"/>
                </a:solidFill>
              </a:rPr>
              <a:t>‘</a:t>
            </a:r>
            <a:r>
              <a:rPr lang="hi-IN" dirty="0" smtClean="0">
                <a:solidFill>
                  <a:srgbClr val="C00000"/>
                </a:solidFill>
              </a:rPr>
              <a:t>ऐ</a:t>
            </a:r>
            <a:r>
              <a:rPr lang="en-US" dirty="0" smtClean="0">
                <a:solidFill>
                  <a:srgbClr val="C00000"/>
                </a:solidFill>
              </a:rPr>
              <a:t>’</a:t>
            </a:r>
            <a:r>
              <a:rPr lang="hi-IN" dirty="0" smtClean="0">
                <a:solidFill>
                  <a:srgbClr val="C00000"/>
                </a:solidFill>
              </a:rPr>
              <a:t> तथा अ,आ का ओ, औ से मेल होने पर </a:t>
            </a:r>
            <a:r>
              <a:rPr lang="en-US" dirty="0" smtClean="0">
                <a:solidFill>
                  <a:srgbClr val="C00000"/>
                </a:solidFill>
              </a:rPr>
              <a:t>‘</a:t>
            </a:r>
            <a:r>
              <a:rPr lang="hi-IN" dirty="0" smtClean="0">
                <a:solidFill>
                  <a:srgbClr val="C00000"/>
                </a:solidFill>
              </a:rPr>
              <a:t>औ</a:t>
            </a:r>
            <a:r>
              <a:rPr lang="en-US" dirty="0" smtClean="0">
                <a:solidFill>
                  <a:srgbClr val="C00000"/>
                </a:solidFill>
              </a:rPr>
              <a:t>’</a:t>
            </a:r>
            <a:r>
              <a:rPr lang="hi-IN" dirty="0" smtClean="0">
                <a:solidFill>
                  <a:srgbClr val="C00000"/>
                </a:solidFill>
              </a:rPr>
              <a:t> हो जाए तो उसे व्रिध्दि सन्धि कहते हैं; जैसे-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066800"/>
          <a:ext cx="8458200" cy="557402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306388"/>
                <a:gridCol w="5151812"/>
              </a:tblGrid>
              <a:tr h="598735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ए = ऐ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एक + एक = एकैक </a:t>
                      </a:r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ए = ऐ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सदा + एव = सदैव</a:t>
                      </a:r>
                    </a:p>
                    <a:p>
                      <a:endParaRPr lang="en-US" sz="2000" b="0" dirty="0"/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ऐ = ऐ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मत + ऐक्य = मतैक्य </a:t>
                      </a:r>
                    </a:p>
                    <a:p>
                      <a:endParaRPr lang="en-US" sz="2000" b="0" dirty="0"/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ऐ = ऐ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मधुर + ओदन = मधुरोदन</a:t>
                      </a:r>
                    </a:p>
                    <a:p>
                      <a:endParaRPr lang="en-US" sz="2000" b="0" dirty="0"/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ओ = औ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महा + ऐश्वर्य = महैश्वर्य</a:t>
                      </a:r>
                    </a:p>
                    <a:p>
                      <a:endParaRPr lang="en-US" sz="2000" b="0" dirty="0"/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ओ = औ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मह + ओजस्वी = महौजस्वी</a:t>
                      </a:r>
                    </a:p>
                    <a:p>
                      <a:endParaRPr lang="en-US" sz="2000" b="0" dirty="0"/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 + औ = औ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वन + औष्धी = वनौषधी</a:t>
                      </a:r>
                    </a:p>
                    <a:p>
                      <a:endParaRPr lang="en-US" sz="2000" b="0" dirty="0"/>
                    </a:p>
                  </a:txBody>
                  <a:tcPr/>
                </a:tc>
              </a:tr>
              <a:tr h="710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+ औ = औ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महा + औषधी = महौषधी 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hi-IN" dirty="0" smtClean="0">
                <a:solidFill>
                  <a:srgbClr val="0000FF"/>
                </a:solidFill>
              </a:rPr>
              <a:t>घ</a:t>
            </a:r>
            <a:r>
              <a:rPr lang="en-US" dirty="0" smtClean="0">
                <a:solidFill>
                  <a:srgbClr val="0000FF"/>
                </a:solidFill>
              </a:rPr>
              <a:t>).</a:t>
            </a:r>
            <a:r>
              <a:rPr lang="hi-IN" dirty="0" smtClean="0">
                <a:solidFill>
                  <a:srgbClr val="0000FF"/>
                </a:solidFill>
              </a:rPr>
              <a:t> </a:t>
            </a:r>
            <a:r>
              <a:rPr lang="hi-IN" dirty="0" smtClean="0"/>
              <a:t>यण सन्धि- </a:t>
            </a:r>
            <a:r>
              <a:rPr lang="hi-IN" dirty="0" smtClean="0">
                <a:solidFill>
                  <a:srgbClr val="C00000"/>
                </a:solidFill>
              </a:rPr>
              <a:t>ह्रस्व या दीर्घ इ,उ,ऋ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hi-IN" dirty="0" smtClean="0">
                <a:solidFill>
                  <a:srgbClr val="C00000"/>
                </a:solidFill>
              </a:rPr>
              <a:t>के पश्चात यदि अन्य असमान स्वर आ जये तो इ, ई, का </a:t>
            </a:r>
            <a:r>
              <a:rPr lang="en-US" dirty="0" smtClean="0">
                <a:solidFill>
                  <a:srgbClr val="C00000"/>
                </a:solidFill>
              </a:rPr>
              <a:t>‘</a:t>
            </a:r>
            <a:r>
              <a:rPr lang="hi-IN" dirty="0" smtClean="0">
                <a:solidFill>
                  <a:srgbClr val="C00000"/>
                </a:solidFill>
              </a:rPr>
              <a:t>य</a:t>
            </a:r>
            <a:r>
              <a:rPr lang="en-US" dirty="0" smtClean="0">
                <a:solidFill>
                  <a:srgbClr val="C00000"/>
                </a:solidFill>
              </a:rPr>
              <a:t>’</a:t>
            </a:r>
            <a:r>
              <a:rPr lang="hi-IN" dirty="0" smtClean="0">
                <a:solidFill>
                  <a:srgbClr val="C00000"/>
                </a:solidFill>
              </a:rPr>
              <a:t> उ,ऊ का </a:t>
            </a:r>
            <a:r>
              <a:rPr lang="en-US" dirty="0" smtClean="0">
                <a:solidFill>
                  <a:srgbClr val="C00000"/>
                </a:solidFill>
              </a:rPr>
              <a:t>‘</a:t>
            </a:r>
            <a:r>
              <a:rPr lang="hi-IN" dirty="0" smtClean="0">
                <a:solidFill>
                  <a:srgbClr val="C00000"/>
                </a:solidFill>
              </a:rPr>
              <a:t>व</a:t>
            </a:r>
            <a:r>
              <a:rPr lang="en-US" dirty="0" smtClean="0">
                <a:solidFill>
                  <a:srgbClr val="C00000"/>
                </a:solidFill>
              </a:rPr>
              <a:t>’ </a:t>
            </a:r>
            <a:r>
              <a:rPr lang="hi-IN" dirty="0" smtClean="0">
                <a:solidFill>
                  <a:srgbClr val="C00000"/>
                </a:solidFill>
              </a:rPr>
              <a:t>तथा</a:t>
            </a:r>
            <a:r>
              <a:rPr lang="en-US" dirty="0" smtClean="0">
                <a:solidFill>
                  <a:srgbClr val="C00000"/>
                </a:solidFill>
              </a:rPr>
              <a:t> ‘</a:t>
            </a:r>
            <a:r>
              <a:rPr lang="hi-IN" dirty="0" smtClean="0">
                <a:solidFill>
                  <a:srgbClr val="C00000"/>
                </a:solidFill>
              </a:rPr>
              <a:t>ऋ</a:t>
            </a:r>
            <a:r>
              <a:rPr lang="en-US" dirty="0" smtClean="0">
                <a:solidFill>
                  <a:srgbClr val="C00000"/>
                </a:solidFill>
              </a:rPr>
              <a:t>’</a:t>
            </a:r>
            <a:r>
              <a:rPr lang="hi-IN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hi-IN" dirty="0" smtClean="0">
                <a:solidFill>
                  <a:srgbClr val="C00000"/>
                </a:solidFill>
              </a:rPr>
              <a:t>का र हो जाने से यण सन्धि होती है; जैसे-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295400"/>
          <a:ext cx="8534400" cy="48463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124200"/>
                <a:gridCol w="5410200"/>
              </a:tblGrid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इ + अ 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य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अति + अधिक = अत्यधिक</a:t>
                      </a: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इ + आ = या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अति + आवश्यक = अत्यावश्यक</a:t>
                      </a:r>
                      <a:endParaRPr lang="en-US" b="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ई +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अ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= य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दासी + अपराध = दास्यापराध</a:t>
                      </a:r>
                      <a:endParaRPr lang="en-US" b="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ई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 = या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नदी + आगमन = नद्यागमन</a:t>
                      </a:r>
                      <a:endParaRPr lang="en-US" b="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 + अ</a:t>
                      </a:r>
                      <a:r>
                        <a:rPr kumimoji="0"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= व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सु + आगत = स्वागत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 + आ = वा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सु + अच्छ =स्वच्छ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 +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इ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= वि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अनु + इति = अन्विति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उ + ए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= वे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अनु + एषण  = अन्वेषण  </a:t>
                      </a:r>
                      <a:endParaRPr lang="en-US" b="0" dirty="0" smtClean="0"/>
                    </a:p>
                    <a:p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hi-IN" dirty="0" smtClean="0">
                <a:solidFill>
                  <a:srgbClr val="0000FF"/>
                </a:solidFill>
              </a:rPr>
              <a:t>ङ</a:t>
            </a:r>
            <a:r>
              <a:rPr lang="en-US" dirty="0" smtClean="0">
                <a:solidFill>
                  <a:srgbClr val="0000FF"/>
                </a:solidFill>
              </a:rPr>
              <a:t>).</a:t>
            </a:r>
            <a:r>
              <a:rPr lang="hi-IN" dirty="0" smtClean="0"/>
              <a:t> अयादि सन्धि- </a:t>
            </a:r>
            <a:r>
              <a:rPr lang="hi-IN" dirty="0" smtClean="0">
                <a:solidFill>
                  <a:srgbClr val="C00000"/>
                </a:solidFill>
              </a:rPr>
              <a:t>जब ए,ऐ,ओ,औ वर्णों का मेल अन्य असमान स्वर से होने पर क्रमशः अय् , आय् ,अव् ,आव् हो तो उसे अयादि सन्धि कहते हैं; जैसे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hi-IN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427480"/>
          <a:ext cx="8229600" cy="44399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124200"/>
                <a:gridCol w="5105400"/>
              </a:tblGrid>
              <a:tr h="7399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ए + अ = अय्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चे + अन = चयन</a:t>
                      </a:r>
                      <a:endParaRPr lang="en-US" b="0" dirty="0"/>
                    </a:p>
                  </a:txBody>
                  <a:tcPr/>
                </a:tc>
              </a:tr>
              <a:tr h="73998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ऐ + अ =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आय्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गै + अक = गायक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73998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ऐ + इ = आयि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नै + इका =  नायिका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73998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ओ + अ = अव्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पो + अन = पवन </a:t>
                      </a:r>
                      <a:endParaRPr lang="en-US" b="0" dirty="0"/>
                    </a:p>
                  </a:txBody>
                  <a:tcPr/>
                </a:tc>
              </a:tr>
              <a:tr h="73998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औ + अ = आव्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पौ + अक = पावक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  <a:tr h="739987">
                <a:tc>
                  <a:txBody>
                    <a:bodyPr/>
                    <a:lstStyle/>
                    <a:p>
                      <a:r>
                        <a:rPr kumimoji="0" lang="hi-IN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औ + उ = आवु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i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भौ + उक = भावुक  </a:t>
                      </a:r>
                    </a:p>
                    <a:p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627</TotalTime>
  <Words>780</Words>
  <Application>Microsoft Office PowerPoint</Application>
  <PresentationFormat>On-screen Show (4:3)</PresentationFormat>
  <Paragraphs>167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हिन्दी परियोजना कार्य </vt:lpstr>
      <vt:lpstr>Slide 2</vt:lpstr>
      <vt:lpstr>सन्धि के भेद  </vt:lpstr>
      <vt:lpstr>स्वर संधि </vt:lpstr>
      <vt:lpstr>Slide 5</vt:lpstr>
      <vt:lpstr>Slide 6</vt:lpstr>
      <vt:lpstr>Slide 7</vt:lpstr>
      <vt:lpstr>Slide 8</vt:lpstr>
      <vt:lpstr>Slide 9</vt:lpstr>
      <vt:lpstr>व्यंजन सन्धि </vt:lpstr>
      <vt:lpstr>Slide 11</vt:lpstr>
      <vt:lpstr>विसर्ग सन्धि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ºÉÆÊvÉ </dc:title>
  <dc:creator/>
  <cp:lastModifiedBy>Saurabh</cp:lastModifiedBy>
  <cp:revision>77</cp:revision>
  <dcterms:created xsi:type="dcterms:W3CDTF">2006-08-16T00:00:00Z</dcterms:created>
  <dcterms:modified xsi:type="dcterms:W3CDTF">2011-05-09T14:37:50Z</dcterms:modified>
</cp:coreProperties>
</file>