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99"/>
    <a:srgbClr val="006600"/>
    <a:srgbClr val="990000"/>
    <a:srgbClr val="CC0000"/>
    <a:srgbClr val="80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2DA28CE-777F-4F10-8D38-EA751214204E}" type="datetimeFigureOut">
              <a:rPr lang="en-US"/>
              <a:pPr>
                <a:defRPr/>
              </a:pPr>
              <a:t>7/26/2008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2704C09-8314-489A-8E44-F73201E3CAD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D3584B-7273-4935-B7BA-E5897AC8850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IN" noProof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7F0A0F-6A6C-49CD-88AD-EB165842B6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2D1162-E961-4C91-B4BB-D8C5BA54E73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942CA4-BC80-409B-BF8F-FFBBA4091CB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DBBBB6-4468-4547-9D42-A077D5BE332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35F7E4-E094-419D-9D0F-CFAABF2D023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096673-5AF4-44E6-94C3-F299AF15A20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500F6E-668B-41F6-9FC4-AD56438090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9F6B52-D2A7-4439-AA10-D56BCC31119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C4F651-9D84-4583-9492-C831079438C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9CBD8-5F56-486E-B6E5-0A5DFE103DE0}" type="datetimeFigureOut">
              <a:rPr lang="en-US"/>
              <a:pPr>
                <a:defRPr/>
              </a:pPr>
              <a:t>7/26/2008</a:t>
            </a:fld>
            <a:endParaRPr lang="en-IN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F240B56-BD72-4A25-89F6-D74532FF320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39C2D-B214-4897-B6B8-BDB5010DB31D}" type="datetimeFigureOut">
              <a:rPr lang="en-US"/>
              <a:pPr>
                <a:defRPr/>
              </a:pPr>
              <a:t>7/26/2008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90F8C-908F-4020-833B-5365127EA7A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0F00E-92B8-4F19-8AA5-C0A4BF91FF4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75AED-0071-40C2-8C51-D506B675BBDB}" type="datetimeFigureOut">
              <a:rPr lang="en-US"/>
              <a:pPr>
                <a:defRPr/>
              </a:pPr>
              <a:t>7/26/2008</a:t>
            </a:fld>
            <a:endParaRPr lang="en-IN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DEA05-B689-4F7A-8BAA-1A4E78CE81E9}" type="datetimeFigureOut">
              <a:rPr lang="en-US"/>
              <a:pPr>
                <a:defRPr/>
              </a:pPr>
              <a:t>7/26/2008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D35BE-F827-4B67-B62A-70C5FA6C7C7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D64C4-8EF3-4605-AABA-F53629942360}" type="datetimeFigureOut">
              <a:rPr lang="en-US"/>
              <a:pPr>
                <a:defRPr/>
              </a:pPr>
              <a:t>7/26/2008</a:t>
            </a:fld>
            <a:endParaRPr lang="en-IN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FDF1C56-290C-4C3D-90FF-9BB4B731EE7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53374-12F7-4E38-908B-601AE4CC1AF9}" type="datetimeFigureOut">
              <a:rPr lang="en-US"/>
              <a:pPr>
                <a:defRPr/>
              </a:pPr>
              <a:t>7/26/2008</a:t>
            </a:fld>
            <a:endParaRPr lang="en-IN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0A877-B873-445D-9F5A-F08741EFF13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8BAC9-F5D0-4C3C-8A2C-B7B530E0E4C0}" type="datetimeFigureOut">
              <a:rPr lang="en-US"/>
              <a:pPr>
                <a:defRPr/>
              </a:pPr>
              <a:t>7/26/2008</a:t>
            </a:fld>
            <a:endParaRPr lang="en-IN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C091E21D-1E2B-4530-8758-8FF3FF537A7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652D7-A16B-4E36-BDA4-32C5B2ED2C4B}" type="datetimeFigureOut">
              <a:rPr lang="en-US"/>
              <a:pPr>
                <a:defRPr/>
              </a:pPr>
              <a:t>7/26/2008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5D1DE-0864-4A50-B61F-B6A296E7C1E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E1BA1-CD2D-4F92-B678-148FE86891DB}" type="datetimeFigureOut">
              <a:rPr lang="en-US"/>
              <a:pPr>
                <a:defRPr/>
              </a:pPr>
              <a:t>7/26/2008</a:t>
            </a:fld>
            <a:endParaRPr lang="en-IN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38A8793-C8E6-4BD2-AE84-89CD6715F3D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F665101-D91B-457C-BCB9-915FFCCDDBB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B78A1-124E-4CF9-A6A3-B839DC4B5E98}" type="datetimeFigureOut">
              <a:rPr lang="en-US"/>
              <a:pPr>
                <a:defRPr/>
              </a:pPr>
              <a:t>7/26/2008</a:t>
            </a:fld>
            <a:endParaRPr lang="en-IN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EE2AB-C063-4095-BF18-1CA7CAAC5E0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8E88D-95D4-44AA-9DAD-94F6E2C9FB5C}" type="datetimeFigureOut">
              <a:rPr lang="en-US"/>
              <a:pPr>
                <a:defRPr/>
              </a:pPr>
              <a:t>7/26/2008</a:t>
            </a:fld>
            <a:endParaRPr lang="en-IN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7DE200-7655-4F7A-9247-B6A4BF12AAFF}" type="datetimeFigureOut">
              <a:rPr lang="en-US"/>
              <a:pPr>
                <a:defRPr/>
              </a:pPr>
              <a:t>7/26/2008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B74B26-4A62-4BBF-8A74-6041C6F2F3A6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1752600"/>
            <a:ext cx="9144000" cy="403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33400" y="1752600"/>
            <a:ext cx="8534400" cy="17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>
                <a:ln w="11430"/>
                <a:solidFill>
                  <a:srgbClr val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Diagnosing Organizational Effectiveness</a:t>
            </a:r>
          </a:p>
          <a:p>
            <a:pPr algn="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50" dirty="0">
                <a:ln w="11430"/>
                <a:solidFill>
                  <a:srgbClr val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A Roadmap toward Corporate Sustainability</a:t>
            </a:r>
          </a:p>
        </p:txBody>
      </p:sp>
      <p:pic>
        <p:nvPicPr>
          <p:cNvPr id="13317" name="Picture 5"/>
          <p:cNvPicPr>
            <a:picLocks noChangeArrowheads="1"/>
          </p:cNvPicPr>
          <p:nvPr/>
        </p:nvPicPr>
        <p:blipFill>
          <a:blip r:embed="rId3">
            <a:lum contrast="20000"/>
          </a:blip>
          <a:srcRect/>
          <a:stretch>
            <a:fillRect/>
          </a:stretch>
        </p:blipFill>
        <p:spPr bwMode="auto">
          <a:xfrm>
            <a:off x="1066800" y="3657600"/>
            <a:ext cx="8077200" cy="1808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 rot="16200000">
            <a:off x="-1384145" y="1384146"/>
            <a:ext cx="4214843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kern="1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nhardFashion BT" pitchFamily="82" charset="0"/>
              </a:rPr>
              <a:t>ABLE</a:t>
            </a:r>
            <a:endParaRPr lang="en-US" sz="8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nhardFashion BT" pitchFamily="82" charset="0"/>
            </a:endParaRPr>
          </a:p>
        </p:txBody>
      </p:sp>
      <p:pic>
        <p:nvPicPr>
          <p:cNvPr id="7" name="Picture 6" descr="logo-big1[1]make it bi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86750" y="5786438"/>
            <a:ext cx="6477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2000232" y="357166"/>
            <a:ext cx="614366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Individual Jobs Dimensions</a:t>
            </a:r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3857620" y="2285992"/>
            <a:ext cx="1751015" cy="1471610"/>
          </a:xfrm>
          <a:prstGeom prst="pentagon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643570" y="2143116"/>
            <a:ext cx="3124200" cy="2086725"/>
          </a:xfrm>
          <a:prstGeom prst="rect">
            <a:avLst/>
          </a:prstGeom>
          <a:noFill/>
          <a:ln w="9525" cap="rnd">
            <a:solidFill>
              <a:schemeClr val="folHlink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rgbClr val="0000CC"/>
                </a:solidFill>
                <a:latin typeface="Georgia" pitchFamily="18" charset="0"/>
              </a:rPr>
              <a:t>Autonomy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0000CC"/>
                </a:solidFill>
                <a:latin typeface="Georgia" pitchFamily="18" charset="0"/>
              </a:rPr>
              <a:t>The degree to which a job provides freedom and discretion in scheduling the work and determining work methods.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643570" y="4214818"/>
            <a:ext cx="3152772" cy="2086725"/>
          </a:xfrm>
          <a:prstGeom prst="rect">
            <a:avLst/>
          </a:prstGeom>
          <a:noFill/>
          <a:ln w="9525" cap="rnd">
            <a:solidFill>
              <a:schemeClr val="folHlink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rgbClr val="0000CC"/>
                </a:solidFill>
                <a:latin typeface="Georgia" pitchFamily="18" charset="0"/>
              </a:rPr>
              <a:t>Feedback About Results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0000CC"/>
                </a:solidFill>
                <a:latin typeface="Georgia" pitchFamily="18" charset="0"/>
              </a:rPr>
              <a:t>The degree to which a job provides employee with direct and clear information about the effectiveness of task performance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85720" y="4357694"/>
            <a:ext cx="3481390" cy="1421928"/>
          </a:xfrm>
          <a:prstGeom prst="rect">
            <a:avLst/>
          </a:prstGeom>
          <a:noFill/>
          <a:ln w="9525" cap="rnd">
            <a:solidFill>
              <a:schemeClr val="folHlink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b="1" dirty="0">
                <a:solidFill>
                  <a:srgbClr val="0000CC"/>
                </a:solidFill>
                <a:latin typeface="Georgia" pitchFamily="18" charset="0"/>
              </a:rPr>
              <a:t>Task Significance</a:t>
            </a:r>
          </a:p>
          <a:p>
            <a:pPr algn="r">
              <a:lnSpc>
                <a:spcPct val="120000"/>
              </a:lnSpc>
            </a:pPr>
            <a:r>
              <a:rPr lang="en-US" dirty="0">
                <a:solidFill>
                  <a:srgbClr val="0000CC"/>
                </a:solidFill>
                <a:latin typeface="Georgia" pitchFamily="18" charset="0"/>
              </a:rPr>
              <a:t>The degree to which a job has a significant impact on other people’s lives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57158" y="2214554"/>
            <a:ext cx="3429024" cy="1421928"/>
          </a:xfrm>
          <a:prstGeom prst="rect">
            <a:avLst/>
          </a:prstGeom>
          <a:noFill/>
          <a:ln w="9525" cap="rnd">
            <a:solidFill>
              <a:schemeClr val="folHlink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b="1" dirty="0">
                <a:solidFill>
                  <a:srgbClr val="0000CC"/>
                </a:solidFill>
                <a:latin typeface="Georgia" pitchFamily="18" charset="0"/>
              </a:rPr>
              <a:t>Task Identity</a:t>
            </a:r>
          </a:p>
          <a:p>
            <a:pPr algn="r">
              <a:lnSpc>
                <a:spcPct val="120000"/>
              </a:lnSpc>
            </a:pPr>
            <a:r>
              <a:rPr lang="en-US" dirty="0">
                <a:solidFill>
                  <a:srgbClr val="0000CC"/>
                </a:solidFill>
                <a:latin typeface="Georgia" pitchFamily="18" charset="0"/>
              </a:rPr>
              <a:t>The degree to which the job requires completion of a whole and identifiable piece of work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143108" y="1071546"/>
            <a:ext cx="5429288" cy="1006429"/>
          </a:xfrm>
          <a:prstGeom prst="rect">
            <a:avLst/>
          </a:prstGeom>
          <a:noFill/>
          <a:ln w="9525" cap="rnd">
            <a:solidFill>
              <a:schemeClr val="folHlink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rgbClr val="000099"/>
                </a:solidFill>
                <a:latin typeface="Georgia" pitchFamily="18" charset="0"/>
              </a:rPr>
              <a:t>Skill Variety</a:t>
            </a:r>
          </a:p>
          <a:p>
            <a:pPr algn="ctr">
              <a:lnSpc>
                <a:spcPct val="110000"/>
              </a:lnSpc>
            </a:pPr>
            <a:r>
              <a:rPr lang="en-US" dirty="0">
                <a:solidFill>
                  <a:srgbClr val="000099"/>
                </a:solidFill>
                <a:latin typeface="Georgia" pitchFamily="18" charset="0"/>
              </a:rPr>
              <a:t>The degree to which the job requires a variety of different activities</a:t>
            </a:r>
          </a:p>
        </p:txBody>
      </p:sp>
      <p:pic>
        <p:nvPicPr>
          <p:cNvPr id="9" name="Picture 8" descr="logo-big1[1]make it 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96300" y="0"/>
            <a:ext cx="6477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571472" y="1500174"/>
            <a:ext cx="8305800" cy="2133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85786" y="1928802"/>
            <a:ext cx="8062938" cy="122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>
                <a:ln w="11430"/>
                <a:solidFill>
                  <a:srgbClr val="8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+mn-cs"/>
              </a:rPr>
              <a:t>Comprehensive Model for </a:t>
            </a:r>
          </a:p>
          <a:p>
            <a:pPr algn="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>
                <a:ln w="11430"/>
                <a:solidFill>
                  <a:srgbClr val="8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+mn-cs"/>
              </a:rPr>
              <a:t>Diagnosing Organizational Systems </a:t>
            </a:r>
          </a:p>
        </p:txBody>
      </p:sp>
      <p:sp>
        <p:nvSpPr>
          <p:cNvPr id="4" name="Rectangle 3"/>
          <p:cNvSpPr/>
          <p:nvPr/>
        </p:nvSpPr>
        <p:spPr>
          <a:xfrm rot="16200000">
            <a:off x="-1384145" y="1384146"/>
            <a:ext cx="4214843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kern="1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nhardFashion BT" pitchFamily="82" charset="0"/>
              </a:rPr>
              <a:t>ABLE</a:t>
            </a:r>
            <a:endParaRPr lang="en-US" sz="8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nhardFashion BT" pitchFamily="82" charset="0"/>
            </a:endParaRPr>
          </a:p>
        </p:txBody>
      </p:sp>
      <p:pic>
        <p:nvPicPr>
          <p:cNvPr id="5" name="Picture 4" descr="logo-big1[1]make it 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0" y="5786438"/>
            <a:ext cx="6477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8163" y="4827610"/>
            <a:ext cx="7704137" cy="1816100"/>
          </a:xfrm>
          <a:prstGeom prst="rect">
            <a:avLst/>
          </a:prstGeom>
          <a:solidFill>
            <a:srgbClr val="669900"/>
          </a:solidFill>
          <a:ln w="19050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46100" y="3030538"/>
            <a:ext cx="7705725" cy="1816100"/>
          </a:xfrm>
          <a:prstGeom prst="rect">
            <a:avLst/>
          </a:prstGeom>
          <a:solidFill>
            <a:srgbClr val="9900CC"/>
          </a:solidFill>
          <a:ln w="19050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46100" y="1042988"/>
            <a:ext cx="7705725" cy="1944687"/>
          </a:xfrm>
          <a:prstGeom prst="rect">
            <a:avLst/>
          </a:prstGeom>
          <a:solidFill>
            <a:srgbClr val="FF9900"/>
          </a:solidFill>
          <a:ln w="19050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757238" y="1020763"/>
            <a:ext cx="264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Georgia" pitchFamily="18" charset="0"/>
              </a:rPr>
              <a:t>A. ORGANIZATIONAL LEVEL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74700" y="3003550"/>
            <a:ext cx="2225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B. GROUP LEVEL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00034" y="4786322"/>
            <a:ext cx="26564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C. INDIVIDUAL LEVEL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914400" y="1543050"/>
            <a:ext cx="1230313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b="1">
                <a:latin typeface="Georgia" pitchFamily="18" charset="0"/>
              </a:rPr>
              <a:t>- General Environment</a:t>
            </a:r>
          </a:p>
          <a:p>
            <a:r>
              <a:rPr lang="en-US" sz="1200" b="1">
                <a:latin typeface="Georgia" pitchFamily="18" charset="0"/>
              </a:rPr>
              <a:t>- Industry Structure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257300" y="1295400"/>
            <a:ext cx="714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Georgia" pitchFamily="18" charset="0"/>
              </a:rPr>
              <a:t>Inputs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830513" y="1517650"/>
            <a:ext cx="3201987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IN" sz="1100" noProof="1">
              <a:latin typeface="Georgia" pitchFamily="18" charset="0"/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3489325" y="1243013"/>
            <a:ext cx="1906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Georgia" pitchFamily="18" charset="0"/>
              </a:rPr>
              <a:t>Design Components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6792913" y="1543050"/>
            <a:ext cx="1360487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en-US" sz="1200" b="1" dirty="0">
                <a:latin typeface="Georgia" pitchFamily="18" charset="0"/>
              </a:rPr>
              <a:t>Organization Effectiveness</a:t>
            </a:r>
          </a:p>
          <a:p>
            <a:pPr>
              <a:lnSpc>
                <a:spcPct val="110000"/>
              </a:lnSpc>
            </a:pPr>
            <a:endParaRPr lang="en-US" sz="1200" b="1" dirty="0">
              <a:latin typeface="Georgia" pitchFamily="18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6900863" y="1249363"/>
            <a:ext cx="862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Georgia" pitchFamily="18" charset="0"/>
              </a:rPr>
              <a:t>Outputs</a:t>
            </a:r>
          </a:p>
        </p:txBody>
      </p:sp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4125913" y="1822450"/>
            <a:ext cx="811212" cy="685800"/>
          </a:xfrm>
          <a:prstGeom prst="pentagon">
            <a:avLst/>
          </a:prstGeom>
          <a:solidFill>
            <a:srgbClr val="FF99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3998913" y="1597025"/>
            <a:ext cx="100806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>
                <a:latin typeface="Georgia" pitchFamily="18" charset="0"/>
              </a:rPr>
              <a:t>Strategy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071802" y="2000240"/>
            <a:ext cx="1074748" cy="24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>
                <a:latin typeface="Georgia" pitchFamily="18" charset="0"/>
              </a:rPr>
              <a:t>Structure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4800600" y="1928802"/>
            <a:ext cx="1057284" cy="24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>
                <a:latin typeface="Georgia" pitchFamily="18" charset="0"/>
              </a:rPr>
              <a:t>Culture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3543300" y="2438400"/>
            <a:ext cx="10668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b="1">
                <a:latin typeface="Georgia" pitchFamily="18" charset="0"/>
              </a:rPr>
              <a:t>Human Resources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4799013" y="2428868"/>
            <a:ext cx="1201747" cy="241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>
                <a:latin typeface="Georgia" pitchFamily="18" charset="0"/>
              </a:rPr>
              <a:t>Technology</a:t>
            </a:r>
          </a:p>
        </p:txBody>
      </p:sp>
      <p:sp>
        <p:nvSpPr>
          <p:cNvPr id="15380" name="AutoShape 20"/>
          <p:cNvSpPr>
            <a:spLocks noChangeArrowheads="1"/>
          </p:cNvSpPr>
          <p:nvPr/>
        </p:nvSpPr>
        <p:spPr bwMode="auto">
          <a:xfrm>
            <a:off x="6197600" y="1924050"/>
            <a:ext cx="4445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5381" name="AutoShape 21"/>
          <p:cNvSpPr>
            <a:spLocks noChangeArrowheads="1"/>
          </p:cNvSpPr>
          <p:nvPr/>
        </p:nvSpPr>
        <p:spPr bwMode="auto">
          <a:xfrm>
            <a:off x="2247900" y="1924050"/>
            <a:ext cx="457200" cy="5334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914400" y="3448050"/>
            <a:ext cx="1230313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b="1">
                <a:latin typeface="Georgia" pitchFamily="18" charset="0"/>
              </a:rPr>
              <a:t>- Organization Design</a:t>
            </a:r>
          </a:p>
          <a:p>
            <a:endParaRPr lang="en-US" sz="1200" b="1">
              <a:latin typeface="Georgia" pitchFamily="18" charset="0"/>
            </a:endParaRP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1142976" y="3143248"/>
            <a:ext cx="9284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Inputs</a:t>
            </a:r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2830513" y="3448050"/>
            <a:ext cx="3201987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IN" sz="1100" noProof="1">
              <a:latin typeface="Georgia" pitchFamily="18" charset="0"/>
            </a:endParaRP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3143240" y="3000372"/>
            <a:ext cx="24705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Design Components</a:t>
            </a:r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6792913" y="3448050"/>
            <a:ext cx="1360487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en-US" sz="1200" b="1">
                <a:latin typeface="Georgia" pitchFamily="18" charset="0"/>
              </a:rPr>
              <a:t>Team Effectiveness</a:t>
            </a:r>
          </a:p>
          <a:p>
            <a:pPr>
              <a:lnSpc>
                <a:spcPct val="110000"/>
              </a:lnSpc>
            </a:pPr>
            <a:r>
              <a:rPr lang="en-US" sz="1200" b="1">
                <a:latin typeface="Georgia" pitchFamily="18" charset="0"/>
              </a:rPr>
              <a:t>e.g., quality of work life, performance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6858016" y="3000372"/>
            <a:ext cx="11031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Outputs</a:t>
            </a:r>
          </a:p>
        </p:txBody>
      </p:sp>
      <p:sp>
        <p:nvSpPr>
          <p:cNvPr id="15388" name="AutoShape 28"/>
          <p:cNvSpPr>
            <a:spLocks noChangeArrowheads="1"/>
          </p:cNvSpPr>
          <p:nvPr/>
        </p:nvSpPr>
        <p:spPr bwMode="auto">
          <a:xfrm>
            <a:off x="3968750" y="3676650"/>
            <a:ext cx="808038" cy="685800"/>
          </a:xfrm>
          <a:prstGeom prst="pentagon">
            <a:avLst/>
          </a:prstGeom>
          <a:solidFill>
            <a:srgbClr val="9900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3843338" y="3451225"/>
            <a:ext cx="103981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>
                <a:latin typeface="Georgia" pitchFamily="18" charset="0"/>
              </a:rPr>
              <a:t>Goal Clarity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819400" y="3657600"/>
            <a:ext cx="11525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b="1">
                <a:latin typeface="Georgia" pitchFamily="18" charset="0"/>
              </a:rPr>
              <a:t>Task Structure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4779963" y="3673475"/>
            <a:ext cx="13160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b="1">
                <a:latin typeface="Georgia" pitchFamily="18" charset="0"/>
              </a:rPr>
              <a:t>Group Functioning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2857488" y="4191000"/>
            <a:ext cx="1257312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b="1" dirty="0">
                <a:latin typeface="Georgia" pitchFamily="18" charset="0"/>
              </a:rPr>
              <a:t>Group Composition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4572000" y="4191000"/>
            <a:ext cx="8382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b="1">
                <a:latin typeface="Georgia" pitchFamily="18" charset="0"/>
              </a:rPr>
              <a:t>Group Norms</a:t>
            </a:r>
          </a:p>
        </p:txBody>
      </p:sp>
      <p:sp>
        <p:nvSpPr>
          <p:cNvPr id="15394" name="AutoShape 34"/>
          <p:cNvSpPr>
            <a:spLocks noChangeArrowheads="1"/>
          </p:cNvSpPr>
          <p:nvPr/>
        </p:nvSpPr>
        <p:spPr bwMode="auto">
          <a:xfrm>
            <a:off x="6197600" y="3829050"/>
            <a:ext cx="4445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5395" name="AutoShape 35"/>
          <p:cNvSpPr>
            <a:spLocks noChangeArrowheads="1"/>
          </p:cNvSpPr>
          <p:nvPr/>
        </p:nvSpPr>
        <p:spPr bwMode="auto">
          <a:xfrm>
            <a:off x="2247900" y="3819525"/>
            <a:ext cx="457200" cy="5334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762000" y="5322888"/>
            <a:ext cx="1382713" cy="12493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b="1">
                <a:latin typeface="Georgia" pitchFamily="18" charset="0"/>
              </a:rPr>
              <a:t>- Organization Design</a:t>
            </a:r>
          </a:p>
          <a:p>
            <a:r>
              <a:rPr lang="en-US" sz="1200" b="1">
                <a:latin typeface="Georgia" pitchFamily="18" charset="0"/>
              </a:rPr>
              <a:t>- Group Design</a:t>
            </a:r>
          </a:p>
          <a:p>
            <a:r>
              <a:rPr lang="en-US" sz="1200" b="1">
                <a:latin typeface="Georgia" pitchFamily="18" charset="0"/>
              </a:rPr>
              <a:t>- Personal Characteristics</a:t>
            </a:r>
          </a:p>
        </p:txBody>
      </p:sp>
      <p:sp>
        <p:nvSpPr>
          <p:cNvPr id="15397" name="Text Box 37"/>
          <p:cNvSpPr txBox="1">
            <a:spLocks noChangeArrowheads="1"/>
          </p:cNvSpPr>
          <p:nvPr/>
        </p:nvSpPr>
        <p:spPr bwMode="auto">
          <a:xfrm>
            <a:off x="1071538" y="4929198"/>
            <a:ext cx="9284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Inputs</a:t>
            </a:r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830513" y="5348288"/>
            <a:ext cx="3201987" cy="12493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endParaRPr lang="en-IN" sz="1100" noProof="1">
              <a:latin typeface="Georgia" pitchFamily="18" charset="0"/>
            </a:endParaRP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3286116" y="4929198"/>
            <a:ext cx="24705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Design Components</a:t>
            </a: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6792913" y="5322888"/>
            <a:ext cx="1360487" cy="12493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en-US" sz="1200" b="1">
                <a:latin typeface="Georgia" pitchFamily="18" charset="0"/>
              </a:rPr>
              <a:t>Individual Effectiveness</a:t>
            </a:r>
          </a:p>
          <a:p>
            <a:pPr>
              <a:lnSpc>
                <a:spcPct val="110000"/>
              </a:lnSpc>
            </a:pPr>
            <a:r>
              <a:rPr lang="en-US" sz="1200" b="1">
                <a:latin typeface="Georgia" pitchFamily="18" charset="0"/>
              </a:rPr>
              <a:t>e.g., job satisfaction, personal development</a:t>
            </a:r>
          </a:p>
        </p:txBody>
      </p:sp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6858016" y="4929198"/>
            <a:ext cx="11031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Outputs</a:t>
            </a:r>
          </a:p>
        </p:txBody>
      </p:sp>
      <p:sp>
        <p:nvSpPr>
          <p:cNvPr id="15402" name="AutoShape 42"/>
          <p:cNvSpPr>
            <a:spLocks noChangeArrowheads="1"/>
          </p:cNvSpPr>
          <p:nvPr/>
        </p:nvSpPr>
        <p:spPr bwMode="auto">
          <a:xfrm>
            <a:off x="3968750" y="5602288"/>
            <a:ext cx="808038" cy="685800"/>
          </a:xfrm>
          <a:prstGeom prst="pentagon">
            <a:avLst/>
          </a:prstGeom>
          <a:solidFill>
            <a:srgbClr val="6699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3838575" y="5332413"/>
            <a:ext cx="104775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b="1">
                <a:latin typeface="Georgia" pitchFamily="18" charset="0"/>
              </a:rPr>
              <a:t>Skill Variety</a:t>
            </a:r>
          </a:p>
        </p:txBody>
      </p:sp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2895600" y="5632450"/>
            <a:ext cx="1149350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b="1">
                <a:latin typeface="Georgia" pitchFamily="18" charset="0"/>
              </a:rPr>
              <a:t>Task Identity</a:t>
            </a:r>
          </a:p>
        </p:txBody>
      </p: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4660900" y="5591175"/>
            <a:ext cx="938213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200" b="1">
                <a:latin typeface="Georgia" pitchFamily="18" charset="0"/>
              </a:rPr>
              <a:t>Autonomy</a:t>
            </a: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2743200" y="6165850"/>
            <a:ext cx="13779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200" b="1">
                <a:latin typeface="Georgia" pitchFamily="18" charset="0"/>
              </a:rPr>
              <a:t>Task Significance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4654550" y="6165850"/>
            <a:ext cx="12128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b="1">
                <a:latin typeface="Georgia" pitchFamily="18" charset="0"/>
              </a:rPr>
              <a:t>Feedback about Results</a:t>
            </a:r>
          </a:p>
        </p:txBody>
      </p:sp>
      <p:sp>
        <p:nvSpPr>
          <p:cNvPr id="15408" name="AutoShape 48"/>
          <p:cNvSpPr>
            <a:spLocks noChangeArrowheads="1"/>
          </p:cNvSpPr>
          <p:nvPr/>
        </p:nvSpPr>
        <p:spPr bwMode="auto">
          <a:xfrm>
            <a:off x="6197600" y="5703888"/>
            <a:ext cx="4445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5409" name="AutoShape 49"/>
          <p:cNvSpPr>
            <a:spLocks noChangeArrowheads="1"/>
          </p:cNvSpPr>
          <p:nvPr/>
        </p:nvSpPr>
        <p:spPr bwMode="auto">
          <a:xfrm>
            <a:off x="2247900" y="5657850"/>
            <a:ext cx="457200" cy="5334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468313" y="361950"/>
            <a:ext cx="7747025" cy="4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Comprehensive Model for Diagnosing Organization</a:t>
            </a:r>
            <a:endParaRPr lang="en-US" sz="2400" b="1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5411" name="AutoShape 51"/>
          <p:cNvSpPr>
            <a:spLocks noChangeArrowheads="1"/>
          </p:cNvSpPr>
          <p:nvPr/>
        </p:nvSpPr>
        <p:spPr bwMode="auto">
          <a:xfrm rot="-10649850">
            <a:off x="8339138" y="3914775"/>
            <a:ext cx="630237" cy="2408238"/>
          </a:xfrm>
          <a:prstGeom prst="curvedRightArrow">
            <a:avLst>
              <a:gd name="adj1" fmla="val 76423"/>
              <a:gd name="adj2" fmla="val 152847"/>
              <a:gd name="adj3" fmla="val 33333"/>
            </a:avLst>
          </a:prstGeom>
          <a:solidFill>
            <a:srgbClr val="FF99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5412" name="AutoShape 52"/>
          <p:cNvSpPr>
            <a:spLocks noChangeArrowheads="1"/>
          </p:cNvSpPr>
          <p:nvPr/>
        </p:nvSpPr>
        <p:spPr bwMode="auto">
          <a:xfrm rot="-10649850">
            <a:off x="8339138" y="1576388"/>
            <a:ext cx="630237" cy="2408237"/>
          </a:xfrm>
          <a:prstGeom prst="curvedRightArrow">
            <a:avLst>
              <a:gd name="adj1" fmla="val 76423"/>
              <a:gd name="adj2" fmla="val 152846"/>
              <a:gd name="adj3" fmla="val 33333"/>
            </a:avLst>
          </a:prstGeom>
          <a:solidFill>
            <a:srgbClr val="FF99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pic>
        <p:nvPicPr>
          <p:cNvPr id="53" name="Picture 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0" y="5786438"/>
            <a:ext cx="6477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381000" y="2400300"/>
            <a:ext cx="1828800" cy="36576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2514600" y="2476500"/>
            <a:ext cx="4267200" cy="3581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>
              <a:ln w="28575">
                <a:solidFill>
                  <a:srgbClr val="800000"/>
                </a:solidFill>
              </a:ln>
              <a:latin typeface="Georgia" pitchFamily="18" charset="0"/>
            </a:endParaRP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7086600" y="2400300"/>
            <a:ext cx="1828800" cy="3657600"/>
          </a:xfrm>
          <a:prstGeom prst="roundRect">
            <a:avLst>
              <a:gd name="adj" fmla="val 16667"/>
            </a:avLst>
          </a:prstGeom>
          <a:solidFill>
            <a:srgbClr val="006600"/>
          </a:solidFill>
          <a:ln w="9525">
            <a:noFill/>
            <a:round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none" anchor="ctr"/>
          <a:lstStyle/>
          <a:p>
            <a:endParaRPr lang="en-IN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38200" y="838200"/>
            <a:ext cx="759145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Organizational-Level Diagnosis</a:t>
            </a: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3635375" y="3108325"/>
            <a:ext cx="2003425" cy="1901825"/>
          </a:xfrm>
          <a:prstGeom prst="pentagon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286380" y="3286124"/>
            <a:ext cx="1668459" cy="387798"/>
          </a:xfrm>
          <a:prstGeom prst="rect">
            <a:avLst/>
          </a:prstGeom>
          <a:noFill/>
          <a:ln w="9525" cap="rnd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b="1" dirty="0">
                <a:latin typeface="Georgia" pitchFamily="18" charset="0"/>
              </a:rPr>
              <a:t>Culture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214942" y="5072074"/>
            <a:ext cx="2030432" cy="387798"/>
          </a:xfrm>
          <a:prstGeom prst="rect">
            <a:avLst/>
          </a:prstGeom>
          <a:noFill/>
          <a:ln w="9525" cap="rnd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b="1" dirty="0">
                <a:latin typeface="Georgia" pitchFamily="18" charset="0"/>
              </a:rPr>
              <a:t>Technology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857356" y="5000636"/>
            <a:ext cx="2185990" cy="978729"/>
          </a:xfrm>
          <a:prstGeom prst="rect">
            <a:avLst/>
          </a:prstGeom>
          <a:noFill/>
          <a:ln w="9525" cap="rnd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2400" b="1" dirty="0">
                <a:latin typeface="Georgia" pitchFamily="18" charset="0"/>
              </a:rPr>
              <a:t>Human Resources Systems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2000232" y="3286124"/>
            <a:ext cx="2062162" cy="461665"/>
          </a:xfrm>
          <a:prstGeom prst="rect">
            <a:avLst/>
          </a:prstGeom>
          <a:noFill/>
          <a:ln w="9525" cap="rnd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400" b="1" dirty="0">
                <a:latin typeface="Georgia" pitchFamily="18" charset="0"/>
              </a:rPr>
              <a:t>Structure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101975" y="2743200"/>
            <a:ext cx="3098800" cy="461665"/>
          </a:xfrm>
          <a:prstGeom prst="rect">
            <a:avLst/>
          </a:prstGeom>
          <a:noFill/>
          <a:ln w="9525" cap="rnd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latin typeface="Georgia" pitchFamily="18" charset="0"/>
              </a:rPr>
              <a:t>Strategy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7215206" y="3357562"/>
            <a:ext cx="1571636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120000"/>
              </a:lnSpc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Organization </a:t>
            </a:r>
          </a:p>
          <a:p>
            <a:pPr algn="ctr" eaLnBrk="0" hangingPunct="0">
              <a:lnSpc>
                <a:spcPct val="120000"/>
              </a:lnSpc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Effectiveness</a:t>
            </a:r>
          </a:p>
          <a:p>
            <a:pPr algn="ctr" eaLnBrk="0" hangingPunct="0">
              <a:lnSpc>
                <a:spcPct val="120000"/>
              </a:lnSpc>
            </a:pP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585788" y="2379663"/>
            <a:ext cx="1700212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b="1">
              <a:latin typeface="Georgia" pitchFamily="18" charset="0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357158" y="3143248"/>
            <a:ext cx="192882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General Environment</a:t>
            </a:r>
          </a:p>
          <a:p>
            <a:pPr>
              <a:lnSpc>
                <a:spcPct val="120000"/>
              </a:lnSpc>
            </a:pP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Industry Structure</a:t>
            </a:r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>
            <a:off x="2209800" y="4000500"/>
            <a:ext cx="304800" cy="4572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>
            <a:off x="6781800" y="3924300"/>
            <a:ext cx="3048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0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727075" y="1981200"/>
            <a:ext cx="11881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200" b="1" i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Inputs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3140075" y="1947863"/>
            <a:ext cx="322235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200" b="1" i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Design Components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7331075" y="1947863"/>
            <a:ext cx="14157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200" b="1" i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Outputs</a:t>
            </a:r>
          </a:p>
        </p:txBody>
      </p:sp>
      <p:pic>
        <p:nvPicPr>
          <p:cNvPr id="21" name="Picture 20" descr="logo-big1[1]make it 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0" y="5786438"/>
            <a:ext cx="6477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1371600" y="2895600"/>
            <a:ext cx="1981200" cy="1524000"/>
          </a:xfrm>
          <a:prstGeom prst="octagon">
            <a:avLst>
              <a:gd name="adj" fmla="val 29287"/>
            </a:avLst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28662" y="642918"/>
            <a:ext cx="78724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Five Forces of Industry Structure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571605" y="3200400"/>
            <a:ext cx="147639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latin typeface="+mn-lt"/>
                <a:cs typeface="+mn-cs"/>
              </a:rPr>
              <a:t>Supplier Power</a:t>
            </a: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1812925" y="4572000"/>
            <a:ext cx="1981200" cy="1524000"/>
          </a:xfrm>
          <a:prstGeom prst="octagon">
            <a:avLst>
              <a:gd name="adj" fmla="val 29287"/>
            </a:avLst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000232" y="4876800"/>
            <a:ext cx="148909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latin typeface="+mn-lt"/>
                <a:cs typeface="+mn-cs"/>
              </a:rPr>
              <a:t>Threats of Entry</a:t>
            </a: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3413125" y="1905000"/>
            <a:ext cx="1981200" cy="1524000"/>
          </a:xfrm>
          <a:prstGeom prst="octagon">
            <a:avLst>
              <a:gd name="adj" fmla="val 29287"/>
            </a:avLst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778250" y="2209800"/>
            <a:ext cx="13112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latin typeface="+mn-lt"/>
                <a:cs typeface="+mn-cs"/>
              </a:rPr>
              <a:t>Buyer Power</a:t>
            </a: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5486400" y="2909888"/>
            <a:ext cx="1981200" cy="1524000"/>
          </a:xfrm>
          <a:prstGeom prst="octagon">
            <a:avLst>
              <a:gd name="adj" fmla="val 29287"/>
            </a:avLst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/>
            <a:endParaRPr lang="en-US">
              <a:latin typeface="Georgia" pitchFamily="18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5572132" y="3286124"/>
            <a:ext cx="183831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latin typeface="+mn-lt"/>
                <a:cs typeface="+mn-cs"/>
              </a:rPr>
              <a:t>Threats of Substitutes</a:t>
            </a:r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5013325" y="4572000"/>
            <a:ext cx="1981200" cy="1524000"/>
          </a:xfrm>
          <a:prstGeom prst="octagon">
            <a:avLst>
              <a:gd name="adj" fmla="val 29287"/>
            </a:avLst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5073650" y="4648200"/>
            <a:ext cx="1981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latin typeface="+mn-lt"/>
                <a:cs typeface="+mn-cs"/>
              </a:rPr>
              <a:t>Rivalry among Competitors</a:t>
            </a:r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3413125" y="3505200"/>
            <a:ext cx="1981200" cy="1524000"/>
          </a:xfrm>
          <a:prstGeom prst="octagon">
            <a:avLst>
              <a:gd name="adj" fmla="val 29287"/>
            </a:avLst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3357554" y="3786190"/>
            <a:ext cx="192882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Industry Structure</a:t>
            </a:r>
          </a:p>
        </p:txBody>
      </p:sp>
      <p:sp>
        <p:nvSpPr>
          <p:cNvPr id="15" name="Rectangle 14"/>
          <p:cNvSpPr/>
          <p:nvPr/>
        </p:nvSpPr>
        <p:spPr>
          <a:xfrm rot="16200000">
            <a:off x="-1384145" y="1384146"/>
            <a:ext cx="4214843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kern="1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nhardFashion BT" pitchFamily="82" charset="0"/>
              </a:rPr>
              <a:t>ABLE</a:t>
            </a:r>
            <a:endParaRPr lang="en-US" sz="8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nhardFashion BT" pitchFamily="82" charset="0"/>
            </a:endParaRPr>
          </a:p>
        </p:txBody>
      </p:sp>
      <p:pic>
        <p:nvPicPr>
          <p:cNvPr id="16" name="Picture 15" descr="logo-big1[1]make it 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0" y="5786438"/>
            <a:ext cx="6477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838200" y="5562600"/>
            <a:ext cx="7924800" cy="838200"/>
          </a:xfrm>
          <a:prstGeom prst="rect">
            <a:avLst/>
          </a:prstGeom>
          <a:solidFill>
            <a:srgbClr val="000099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b="1">
              <a:effectLst>
                <a:outerShdw blurRad="38100" dist="38100" dir="2700000" algn="tl">
                  <a:srgbClr val="FFFFFF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828800"/>
            <a:ext cx="7924800" cy="3657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3581400" y="1981200"/>
            <a:ext cx="1981200" cy="1524000"/>
          </a:xfrm>
          <a:prstGeom prst="octagon">
            <a:avLst>
              <a:gd name="adj" fmla="val 29287"/>
            </a:avLst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endParaRPr lang="en-IN" sz="2000" noProof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571472" y="285728"/>
            <a:ext cx="8382000" cy="1274195"/>
          </a:xfrm>
          <a:prstGeom prst="rect">
            <a:avLst/>
          </a:prstGeom>
          <a:noFill/>
          <a:ln w="9525" cap="rnd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Elements of Corporate Culture Formation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657600" y="2193925"/>
            <a:ext cx="191453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Georgia" pitchFamily="18" charset="0"/>
              </a:rPr>
              <a:t>Top Management View</a:t>
            </a:r>
            <a:endParaRPr lang="en-US" sz="2000" b="1" noProof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1524000" y="1981200"/>
            <a:ext cx="1981200" cy="1524000"/>
          </a:xfrm>
          <a:prstGeom prst="octagon">
            <a:avLst>
              <a:gd name="adj" fmla="val 29287"/>
            </a:avLst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endParaRPr lang="en-IN" sz="2000" noProof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1428729" y="2209800"/>
            <a:ext cx="200027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Georgia" pitchFamily="18" charset="0"/>
              </a:rPr>
              <a:t>Organization System and Policy</a:t>
            </a:r>
            <a:endParaRPr lang="en-US" sz="2000" b="1" noProof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5638800" y="1981200"/>
            <a:ext cx="1981200" cy="1524000"/>
          </a:xfrm>
          <a:prstGeom prst="octagon">
            <a:avLst>
              <a:gd name="adj" fmla="val 29287"/>
            </a:avLst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endParaRPr lang="en-IN" sz="2000" noProof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5500694" y="2270125"/>
            <a:ext cx="2211381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Georgia" pitchFamily="18" charset="0"/>
              </a:rPr>
              <a:t>Industry Characteristics</a:t>
            </a:r>
            <a:endParaRPr lang="en-US" sz="2000" b="1" noProof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4572000" y="3581400"/>
            <a:ext cx="1981200" cy="1524000"/>
          </a:xfrm>
          <a:prstGeom prst="octagon">
            <a:avLst>
              <a:gd name="adj" fmla="val 29287"/>
            </a:avLst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endParaRPr lang="en-IN" sz="2000" noProof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4572000" y="3929066"/>
            <a:ext cx="1976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Georgia" pitchFamily="18" charset="0"/>
              </a:rPr>
              <a:t>Organization Structure</a:t>
            </a:r>
            <a:endParaRPr lang="en-US" sz="2000" b="1" noProof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8445" name="AutoShape 13"/>
          <p:cNvSpPr>
            <a:spLocks noChangeArrowheads="1"/>
          </p:cNvSpPr>
          <p:nvPr/>
        </p:nvSpPr>
        <p:spPr bwMode="auto">
          <a:xfrm>
            <a:off x="2530475" y="3581400"/>
            <a:ext cx="1981200" cy="1524000"/>
          </a:xfrm>
          <a:prstGeom prst="octagon">
            <a:avLst>
              <a:gd name="adj" fmla="val 29287"/>
            </a:avLst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endParaRPr lang="en-IN" sz="2000" noProof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667000" y="3886200"/>
            <a:ext cx="1768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Georgia" pitchFamily="18" charset="0"/>
              </a:rPr>
              <a:t>Profile of Employees</a:t>
            </a:r>
            <a:endParaRPr lang="en-US" sz="2000" b="1" noProof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3000364" y="5643578"/>
            <a:ext cx="34660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Corporate Culture</a:t>
            </a:r>
            <a:endParaRPr lang="en-US" sz="3200" noProof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 rot="16200000">
            <a:off x="-1384145" y="1384146"/>
            <a:ext cx="4214843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kern="1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nhardFashion BT" pitchFamily="82" charset="0"/>
              </a:rPr>
              <a:t>ABLE</a:t>
            </a:r>
            <a:endParaRPr lang="en-US" sz="8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nhardFashion BT" pitchFamily="82" charset="0"/>
            </a:endParaRPr>
          </a:p>
        </p:txBody>
      </p:sp>
      <p:pic>
        <p:nvPicPr>
          <p:cNvPr id="17" name="Picture 16" descr="logo-big1[1]make it 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0" y="5786438"/>
            <a:ext cx="6477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286000" y="1752600"/>
            <a:ext cx="4724400" cy="4876800"/>
          </a:xfrm>
          <a:prstGeom prst="rect">
            <a:avLst/>
          </a:prstGeom>
          <a:noFill/>
          <a:ln w="38100">
            <a:solidFill>
              <a:schemeClr val="bg2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228600" y="3352800"/>
            <a:ext cx="1676400" cy="13716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 rot="-5400000">
            <a:off x="3866357" y="1585119"/>
            <a:ext cx="1312862" cy="19177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00CC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eaVert" wrap="none" anchor="ctr"/>
          <a:lstStyle/>
          <a:p>
            <a:pPr algn="ctr"/>
            <a:endParaRPr lang="en-IN" b="1" noProof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644900" y="2209800"/>
            <a:ext cx="17462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Georgia" pitchFamily="18" charset="0"/>
              </a:rPr>
              <a:t>Recruitment &amp;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Georgia" pitchFamily="18" charset="0"/>
              </a:rPr>
              <a:t>Selection</a:t>
            </a: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 rot="-5400000">
            <a:off x="2875757" y="2728119"/>
            <a:ext cx="1312862" cy="19177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00CC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eaVert" wrap="none" anchor="ctr"/>
          <a:lstStyle/>
          <a:p>
            <a:pPr algn="ctr"/>
            <a:endParaRPr lang="en-IN" b="1" noProof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1619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Georgia" pitchFamily="18" charset="0"/>
              </a:rPr>
              <a:t>Training &amp; 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Georgia" pitchFamily="18" charset="0"/>
              </a:rPr>
              <a:t>Development</a:t>
            </a: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 rot="-5400000">
            <a:off x="5009357" y="2728119"/>
            <a:ext cx="1312862" cy="19177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00CC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eaVert" wrap="none" anchor="ctr"/>
          <a:lstStyle/>
          <a:p>
            <a:pPr algn="ctr"/>
            <a:endParaRPr lang="en-IN" b="1" noProof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4838700" y="3352800"/>
            <a:ext cx="1644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Georgia" pitchFamily="18" charset="0"/>
              </a:rPr>
              <a:t>Performance 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Georgia" pitchFamily="18" charset="0"/>
              </a:rPr>
              <a:t>Management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 rot="-5400000">
            <a:off x="2875757" y="4861719"/>
            <a:ext cx="1312862" cy="19177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00CC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eaVert" wrap="none" anchor="ctr"/>
          <a:lstStyle/>
          <a:p>
            <a:pPr algn="ctr"/>
            <a:endParaRPr lang="en-IN" b="1" noProof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2736850" y="5486400"/>
            <a:ext cx="1581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Georgia" pitchFamily="18" charset="0"/>
              </a:rPr>
              <a:t>Reward 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Georgia" pitchFamily="18" charset="0"/>
              </a:rPr>
              <a:t>Management</a:t>
            </a:r>
          </a:p>
        </p:txBody>
      </p:sp>
      <p:sp>
        <p:nvSpPr>
          <p:cNvPr id="19468" name="AutoShape 12"/>
          <p:cNvSpPr>
            <a:spLocks noChangeArrowheads="1"/>
          </p:cNvSpPr>
          <p:nvPr/>
        </p:nvSpPr>
        <p:spPr bwMode="auto">
          <a:xfrm rot="-5400000">
            <a:off x="5014119" y="4861719"/>
            <a:ext cx="1312862" cy="19177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00CC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eaVert" wrap="none" anchor="ctr"/>
          <a:lstStyle/>
          <a:p>
            <a:pPr algn="ctr"/>
            <a:endParaRPr lang="en-IN" b="1" noProof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4875213" y="5486400"/>
            <a:ext cx="1581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Georgia" pitchFamily="18" charset="0"/>
              </a:rPr>
              <a:t>Career 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Georgia" pitchFamily="18" charset="0"/>
              </a:rPr>
              <a:t>Management</a:t>
            </a:r>
          </a:p>
        </p:txBody>
      </p:sp>
      <p:sp>
        <p:nvSpPr>
          <p:cNvPr id="19470" name="AutoShape 14"/>
          <p:cNvSpPr>
            <a:spLocks noChangeArrowheads="1"/>
          </p:cNvSpPr>
          <p:nvPr/>
        </p:nvSpPr>
        <p:spPr bwMode="auto">
          <a:xfrm rot="-5400000">
            <a:off x="3942557" y="3794919"/>
            <a:ext cx="1312862" cy="19177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C000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eaVert" wrap="none" anchor="ctr"/>
          <a:lstStyle/>
          <a:p>
            <a:pPr algn="ctr"/>
            <a:endParaRPr lang="en-IN" b="1" noProof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857620" y="4357694"/>
            <a:ext cx="14830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Georgia" pitchFamily="18" charset="0"/>
              </a:rPr>
              <a:t>HR </a:t>
            </a:r>
          </a:p>
          <a:p>
            <a:pPr algn="ctr"/>
            <a:r>
              <a:rPr lang="en-US" sz="2400" b="1" dirty="0">
                <a:latin typeface="Georgia" pitchFamily="18" charset="0"/>
              </a:rPr>
              <a:t>Systems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428596" y="3857628"/>
            <a:ext cx="13821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Business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Strategy</a:t>
            </a:r>
          </a:p>
        </p:txBody>
      </p:sp>
      <p:sp>
        <p:nvSpPr>
          <p:cNvPr id="19473" name="AutoShape 17"/>
          <p:cNvSpPr>
            <a:spLocks noChangeArrowheads="1"/>
          </p:cNvSpPr>
          <p:nvPr/>
        </p:nvSpPr>
        <p:spPr bwMode="auto">
          <a:xfrm>
            <a:off x="7315200" y="3276600"/>
            <a:ext cx="1676400" cy="1371600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7448550" y="3529013"/>
            <a:ext cx="13821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Business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Result</a:t>
            </a:r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1905000" y="3962400"/>
            <a:ext cx="381000" cy="0"/>
          </a:xfrm>
          <a:prstGeom prst="line">
            <a:avLst/>
          </a:prstGeom>
          <a:noFill/>
          <a:ln w="76200">
            <a:solidFill>
              <a:srgbClr val="6699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7010400" y="3962400"/>
            <a:ext cx="381000" cy="0"/>
          </a:xfrm>
          <a:prstGeom prst="line">
            <a:avLst/>
          </a:prstGeom>
          <a:noFill/>
          <a:ln w="76200">
            <a:solidFill>
              <a:srgbClr val="6699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2714612" y="571480"/>
            <a:ext cx="60115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Human Resources Systems 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-1384145" y="1384146"/>
            <a:ext cx="4214843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800" kern="1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nhardFashion BT" pitchFamily="82" charset="0"/>
              </a:rPr>
              <a:t>ABLE</a:t>
            </a:r>
            <a:endParaRPr lang="en-US" sz="8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nhardFashion BT" pitchFamily="82" charset="0"/>
            </a:endParaRPr>
          </a:p>
        </p:txBody>
      </p:sp>
      <p:pic>
        <p:nvPicPr>
          <p:cNvPr id="23" name="Picture 22" descr="logo-big1[1]make it 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0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0" y="5786438"/>
            <a:ext cx="6477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762000" y="3429000"/>
            <a:ext cx="7315200" cy="23622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endParaRPr lang="en-US" sz="220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762000" y="1828800"/>
            <a:ext cx="7315200" cy="15240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endParaRPr lang="en-US" sz="220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785918" y="214290"/>
            <a:ext cx="68146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Organizational-Level Diagnosis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838200" y="1981200"/>
            <a:ext cx="66770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lnSpc>
                <a:spcPct val="120000"/>
              </a:lnSpc>
              <a:buFontTx/>
              <a:buChar char="•"/>
            </a:pPr>
            <a:r>
              <a:rPr lang="en-US" sz="2200" b="1" dirty="0">
                <a:solidFill>
                  <a:schemeClr val="bg1"/>
                </a:solidFill>
                <a:latin typeface="Georgia" pitchFamily="18" charset="0"/>
              </a:rPr>
              <a:t>What is the company’s general environment?</a:t>
            </a:r>
          </a:p>
          <a:p>
            <a:pPr marL="457200" indent="-457200">
              <a:lnSpc>
                <a:spcPct val="120000"/>
              </a:lnSpc>
              <a:buFontTx/>
              <a:buChar char="•"/>
            </a:pPr>
            <a:r>
              <a:rPr lang="en-US" sz="2200" b="1" dirty="0">
                <a:solidFill>
                  <a:schemeClr val="bg1"/>
                </a:solidFill>
                <a:latin typeface="Georgia" pitchFamily="18" charset="0"/>
              </a:rPr>
              <a:t>What is the company’s industry structure?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914400" y="3635375"/>
            <a:ext cx="7162800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20000"/>
              </a:lnSpc>
              <a:buFontTx/>
              <a:buChar char="•"/>
            </a:pPr>
            <a:r>
              <a:rPr lang="en-US" sz="2200" b="1">
                <a:latin typeface="Georgia" pitchFamily="18" charset="0"/>
              </a:rPr>
              <a:t>What is the company’s strategy?</a:t>
            </a:r>
          </a:p>
          <a:p>
            <a:pPr marL="457200" indent="-457200">
              <a:lnSpc>
                <a:spcPct val="120000"/>
              </a:lnSpc>
              <a:buFontTx/>
              <a:buChar char="•"/>
            </a:pPr>
            <a:r>
              <a:rPr lang="en-US" sz="2200" b="1">
                <a:latin typeface="Georgia" pitchFamily="18" charset="0"/>
              </a:rPr>
              <a:t>What is the company’s culture?</a:t>
            </a:r>
          </a:p>
          <a:p>
            <a:pPr marL="457200" indent="-457200">
              <a:lnSpc>
                <a:spcPct val="120000"/>
              </a:lnSpc>
              <a:buFontTx/>
              <a:buChar char="•"/>
            </a:pPr>
            <a:r>
              <a:rPr lang="en-US" sz="2200" b="1">
                <a:latin typeface="Georgia" pitchFamily="18" charset="0"/>
              </a:rPr>
              <a:t>What are the company’s structure, human resources systems, and technology?</a:t>
            </a:r>
          </a:p>
        </p:txBody>
      </p:sp>
      <p:pic>
        <p:nvPicPr>
          <p:cNvPr id="7" name="Picture 6" descr="logo-big1[1]make it 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0" y="5786438"/>
            <a:ext cx="6477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2514600" y="2441575"/>
            <a:ext cx="4267200" cy="3581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7086600" y="2441575"/>
            <a:ext cx="1828800" cy="35814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381000" y="2441575"/>
            <a:ext cx="1828800" cy="35814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881813" y="2481263"/>
            <a:ext cx="1952625" cy="35226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IN" noProof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80988" y="2500313"/>
            <a:ext cx="1952625" cy="35226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IN" noProof="1">
              <a:latin typeface="Georgia" pitchFamily="18" charset="0"/>
            </a:endParaRP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3929058" y="3214686"/>
            <a:ext cx="1244602" cy="1192211"/>
          </a:xfrm>
          <a:prstGeom prst="pentagon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000628" y="4000504"/>
            <a:ext cx="1785950" cy="707886"/>
          </a:xfrm>
          <a:prstGeom prst="rect">
            <a:avLst/>
          </a:prstGeom>
          <a:noFill/>
          <a:ln w="9525" cap="rnd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99"/>
                </a:solidFill>
                <a:latin typeface="Georgia" pitchFamily="18" charset="0"/>
              </a:rPr>
              <a:t>Group</a:t>
            </a:r>
          </a:p>
          <a:p>
            <a:r>
              <a:rPr lang="en-US" sz="2000" b="1" dirty="0">
                <a:solidFill>
                  <a:srgbClr val="000099"/>
                </a:solidFill>
                <a:latin typeface="Georgia" pitchFamily="18" charset="0"/>
              </a:rPr>
              <a:t>Functioning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2143108" y="214290"/>
            <a:ext cx="5162560" cy="612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Group-Level Diagnosis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5072066" y="4857760"/>
            <a:ext cx="1581150" cy="707886"/>
          </a:xfrm>
          <a:prstGeom prst="rect">
            <a:avLst/>
          </a:prstGeom>
          <a:noFill/>
          <a:ln w="9525" cap="rnd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0099"/>
                </a:solidFill>
                <a:latin typeface="Georgia" pitchFamily="18" charset="0"/>
              </a:rPr>
              <a:t>Group</a:t>
            </a:r>
          </a:p>
          <a:p>
            <a:r>
              <a:rPr lang="en-US" sz="2000" b="1" dirty="0">
                <a:solidFill>
                  <a:srgbClr val="000099"/>
                </a:solidFill>
                <a:latin typeface="Georgia" pitchFamily="18" charset="0"/>
              </a:rPr>
              <a:t> Norms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2357422" y="4857760"/>
            <a:ext cx="1989138" cy="707886"/>
          </a:xfrm>
          <a:prstGeom prst="rect">
            <a:avLst/>
          </a:prstGeom>
          <a:noFill/>
          <a:ln w="9525" cap="rnd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000" b="1" dirty="0">
                <a:solidFill>
                  <a:srgbClr val="000099"/>
                </a:solidFill>
                <a:latin typeface="Georgia" pitchFamily="18" charset="0"/>
              </a:rPr>
              <a:t>Group </a:t>
            </a:r>
          </a:p>
          <a:p>
            <a:pPr algn="r"/>
            <a:r>
              <a:rPr lang="en-US" sz="2000" b="1" dirty="0">
                <a:solidFill>
                  <a:srgbClr val="000099"/>
                </a:solidFill>
                <a:latin typeface="Georgia" pitchFamily="18" charset="0"/>
              </a:rPr>
              <a:t>Composition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2500298" y="4000504"/>
            <a:ext cx="1614488" cy="707886"/>
          </a:xfrm>
          <a:prstGeom prst="rect">
            <a:avLst/>
          </a:prstGeom>
          <a:noFill/>
          <a:ln w="9525" cap="rnd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000" b="1" dirty="0">
                <a:solidFill>
                  <a:srgbClr val="000099"/>
                </a:solidFill>
                <a:latin typeface="Georgia" pitchFamily="18" charset="0"/>
              </a:rPr>
              <a:t>Task </a:t>
            </a:r>
          </a:p>
          <a:p>
            <a:pPr algn="r"/>
            <a:r>
              <a:rPr lang="en-US" sz="2000" b="1" dirty="0">
                <a:solidFill>
                  <a:srgbClr val="000099"/>
                </a:solidFill>
                <a:latin typeface="Georgia" pitchFamily="18" charset="0"/>
              </a:rPr>
              <a:t>Structure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071802" y="2500306"/>
            <a:ext cx="3098800" cy="707886"/>
          </a:xfrm>
          <a:prstGeom prst="rect">
            <a:avLst/>
          </a:prstGeom>
          <a:noFill/>
          <a:ln w="9525" cap="rnd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000099"/>
                </a:solidFill>
                <a:latin typeface="Georgia" pitchFamily="18" charset="0"/>
              </a:rPr>
              <a:t>Goal </a:t>
            </a:r>
          </a:p>
          <a:p>
            <a:pPr algn="ctr"/>
            <a:r>
              <a:rPr lang="en-US" sz="2000" b="1" dirty="0">
                <a:solidFill>
                  <a:srgbClr val="000099"/>
                </a:solidFill>
                <a:latin typeface="Georgia" pitchFamily="18" charset="0"/>
              </a:rPr>
              <a:t>Clarity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504825" y="3627438"/>
            <a:ext cx="1581150" cy="8064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130000"/>
              </a:lnSpc>
            </a:pPr>
            <a:r>
              <a:rPr lang="en-US" b="1">
                <a:solidFill>
                  <a:schemeClr val="bg1"/>
                </a:solidFill>
                <a:latin typeface="Georgia" pitchFamily="18" charset="0"/>
              </a:rPr>
              <a:t>Organization</a:t>
            </a:r>
          </a:p>
          <a:p>
            <a:pPr algn="ctr" eaLnBrk="0" hangingPunct="0">
              <a:lnSpc>
                <a:spcPct val="130000"/>
              </a:lnSpc>
            </a:pPr>
            <a:r>
              <a:rPr lang="en-US" b="1">
                <a:solidFill>
                  <a:schemeClr val="bg1"/>
                </a:solidFill>
                <a:latin typeface="Georgia" pitchFamily="18" charset="0"/>
              </a:rPr>
              <a:t>Design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7218363" y="3608388"/>
            <a:ext cx="1657350" cy="8064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130000"/>
              </a:lnSpc>
            </a:pPr>
            <a:r>
              <a:rPr lang="en-US" b="1" dirty="0">
                <a:solidFill>
                  <a:schemeClr val="bg1"/>
                </a:solidFill>
                <a:latin typeface="Georgia" pitchFamily="18" charset="0"/>
              </a:rPr>
              <a:t>Team </a:t>
            </a:r>
          </a:p>
          <a:p>
            <a:pPr algn="ctr" eaLnBrk="0" hangingPunct="0">
              <a:lnSpc>
                <a:spcPct val="130000"/>
              </a:lnSpc>
            </a:pPr>
            <a:r>
              <a:rPr lang="en-US" b="1" dirty="0">
                <a:solidFill>
                  <a:schemeClr val="bg1"/>
                </a:solidFill>
                <a:latin typeface="Georgia" pitchFamily="18" charset="0"/>
              </a:rPr>
              <a:t>Effectiveness</a:t>
            </a: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2209800" y="3889375"/>
            <a:ext cx="304800" cy="4572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21521" name="AutoShape 17"/>
          <p:cNvSpPr>
            <a:spLocks noChangeArrowheads="1"/>
          </p:cNvSpPr>
          <p:nvPr/>
        </p:nvSpPr>
        <p:spPr bwMode="auto">
          <a:xfrm>
            <a:off x="6781800" y="3813175"/>
            <a:ext cx="2286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>
              <a:latin typeface="Georgia" pitchFamily="18" charset="0"/>
            </a:endParaRP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785786" y="1214422"/>
            <a:ext cx="12378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Inputs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3286116" y="1214422"/>
            <a:ext cx="3377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Design Components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7215206" y="1214422"/>
            <a:ext cx="1478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Outputs</a:t>
            </a:r>
          </a:p>
        </p:txBody>
      </p:sp>
      <p:pic>
        <p:nvPicPr>
          <p:cNvPr id="21" name="Picture 20" descr="logo-big1[1]make it 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0" y="5786438"/>
            <a:ext cx="6477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259</TotalTime>
  <Words>359</Words>
  <Application>Microsoft Office PowerPoint</Application>
  <PresentationFormat>On-screen Show (4:3)</PresentationFormat>
  <Paragraphs>138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Care</dc:creator>
  <cp:lastModifiedBy>Care</cp:lastModifiedBy>
  <cp:revision>3</cp:revision>
  <dcterms:created xsi:type="dcterms:W3CDTF">2008-07-24T17:21:58Z</dcterms:created>
  <dcterms:modified xsi:type="dcterms:W3CDTF">2008-07-26T06:23:56Z</dcterms:modified>
</cp:coreProperties>
</file>