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257" r:id="rId3"/>
    <p:sldId id="327" r:id="rId4"/>
    <p:sldId id="328" r:id="rId5"/>
    <p:sldId id="329" r:id="rId6"/>
    <p:sldId id="330" r:id="rId7"/>
    <p:sldId id="331" r:id="rId8"/>
    <p:sldId id="332" r:id="rId9"/>
    <p:sldId id="333" r:id="rId10"/>
    <p:sldId id="334" r:id="rId11"/>
    <p:sldId id="335" r:id="rId12"/>
    <p:sldId id="336" r:id="rId13"/>
    <p:sldId id="337" r:id="rId14"/>
    <p:sldId id="338" r:id="rId15"/>
    <p:sldId id="339" r:id="rId16"/>
    <p:sldId id="340" r:id="rId17"/>
    <p:sldId id="341" r:id="rId18"/>
    <p:sldId id="342" r:id="rId19"/>
    <p:sldId id="343" r:id="rId20"/>
    <p:sldId id="344" r:id="rId21"/>
    <p:sldId id="345" r:id="rId22"/>
    <p:sldId id="326" r:id="rId23"/>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rlyne.chiong"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69696"/>
    <a:srgbClr val="808080"/>
    <a:srgbClr val="777777"/>
    <a:srgbClr val="003399"/>
    <a:srgbClr val="6600FF"/>
    <a:srgbClr val="3399FF"/>
    <a:srgbClr val="5F5F5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9" autoAdjust="0"/>
    <p:restoredTop sz="94660" autoAdjust="0"/>
  </p:normalViewPr>
  <p:slideViewPr>
    <p:cSldViewPr>
      <p:cViewPr>
        <p:scale>
          <a:sx n="75" d="100"/>
          <a:sy n="75" d="100"/>
        </p:scale>
        <p:origin x="-1236" y="-66"/>
      </p:cViewPr>
      <p:guideLst>
        <p:guide orient="horz" pos="960"/>
        <p:guide pos="19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p>
        </p:txBody>
      </p:sp>
      <p:sp>
        <p:nvSpPr>
          <p:cNvPr id="17411"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p>
        </p:txBody>
      </p:sp>
      <p:sp>
        <p:nvSpPr>
          <p:cNvPr id="17412"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p>
        </p:txBody>
      </p:sp>
      <p:sp>
        <p:nvSpPr>
          <p:cNvPr id="17413"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fld id="{0CDA66B2-9BCE-4B42-B6EC-7B4C817D48ED}" type="slidenum">
              <a:rPr lang="en-US"/>
              <a:pPr/>
              <a:t>‹#›</a:t>
            </a:fld>
            <a:endParaRPr lang="en-US"/>
          </a:p>
        </p:txBody>
      </p:sp>
    </p:spTree>
    <p:extLst>
      <p:ext uri="{BB962C8B-B14F-4D97-AF65-F5344CB8AC3E}">
        <p14:creationId xmlns:p14="http://schemas.microsoft.com/office/powerpoint/2010/main" val="24341711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p>
        </p:txBody>
      </p:sp>
      <p:sp>
        <p:nvSpPr>
          <p:cNvPr id="15363"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366"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p>
        </p:txBody>
      </p:sp>
      <p:sp>
        <p:nvSpPr>
          <p:cNvPr id="15367"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fld id="{94D22F86-589F-4961-97AE-62B2E55E628F}" type="slidenum">
              <a:rPr lang="en-US"/>
              <a:pPr/>
              <a:t>‹#›</a:t>
            </a:fld>
            <a:endParaRPr lang="en-US"/>
          </a:p>
        </p:txBody>
      </p:sp>
    </p:spTree>
    <p:extLst>
      <p:ext uri="{BB962C8B-B14F-4D97-AF65-F5344CB8AC3E}">
        <p14:creationId xmlns:p14="http://schemas.microsoft.com/office/powerpoint/2010/main" val="571545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90696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67101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42007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939865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16175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00276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3055156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1301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80445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738777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32" name="Rectangle 8"/>
          <p:cNvSpPr>
            <a:spLocks noChangeArrowheads="1"/>
          </p:cNvSpPr>
          <p:nvPr/>
        </p:nvSpPr>
        <p:spPr bwMode="auto">
          <a:xfrm>
            <a:off x="0" y="0"/>
            <a:ext cx="9144000" cy="1004888"/>
          </a:xfrm>
          <a:prstGeom prst="rect">
            <a:avLst/>
          </a:prstGeom>
          <a:solidFill>
            <a:srgbClr val="333399"/>
          </a:solidFill>
          <a:ln w="9525">
            <a:solidFill>
              <a:srgbClr val="33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9" name="Text Box 15"/>
          <p:cNvSpPr txBox="1">
            <a:spLocks noChangeArrowheads="1"/>
          </p:cNvSpPr>
          <p:nvPr/>
        </p:nvSpPr>
        <p:spPr bwMode="auto">
          <a:xfrm>
            <a:off x="5105400" y="990600"/>
            <a:ext cx="396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1200">
                <a:solidFill>
                  <a:srgbClr val="3399FF"/>
                </a:solidFill>
                <a:latin typeface="Arial" charset="0"/>
              </a:rPr>
              <a:t>Riding the Waves of Culture  </a:t>
            </a:r>
          </a:p>
          <a:p>
            <a:pPr algn="ctr"/>
            <a:r>
              <a:rPr lang="en-US" sz="1200">
                <a:solidFill>
                  <a:srgbClr val="3399FF"/>
                </a:solidFill>
                <a:latin typeface="Arial" charset="0"/>
              </a:rPr>
              <a:t>by  Fons Trompenaars and Charles Hampden Turner.</a:t>
            </a:r>
          </a:p>
        </p:txBody>
      </p:sp>
      <p:pic>
        <p:nvPicPr>
          <p:cNvPr id="1040" name="Picture 16" descr="blue bulb bg"/>
          <p:cNvPicPr>
            <a:picLocks noChangeAspect="1" noChangeArrowheads="1"/>
          </p:cNvPicPr>
          <p:nvPr/>
        </p:nvPicPr>
        <p:blipFill>
          <a:blip r:embed="rId13" cstate="print">
            <a:lum contrast="24000"/>
            <a:extLst>
              <a:ext uri="{28A0092B-C50C-407E-A947-70E740481C1C}">
                <a14:useLocalDpi xmlns:a14="http://schemas.microsoft.com/office/drawing/2010/main" val="0"/>
              </a:ext>
            </a:extLst>
          </a:blip>
          <a:srcRect b="8472"/>
          <a:stretch>
            <a:fillRect/>
          </a:stretch>
        </p:blipFill>
        <p:spPr bwMode="auto">
          <a:xfrm>
            <a:off x="6705600" y="4724400"/>
            <a:ext cx="2311400" cy="1920875"/>
          </a:xfrm>
          <a:prstGeom prst="rect">
            <a:avLst/>
          </a:prstGeom>
          <a:noFill/>
          <a:extLst>
            <a:ext uri="{909E8E84-426E-40DD-AFC4-6F175D3DCCD1}">
              <a14:hiddenFill xmlns:a14="http://schemas.microsoft.com/office/drawing/2010/main">
                <a:solidFill>
                  <a:srgbClr val="FFFFFF"/>
                </a:solidFill>
              </a14:hiddenFill>
            </a:ext>
          </a:extLst>
        </p:spPr>
      </p:pic>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lnSpc>
          <a:spcPct val="70000"/>
        </a:lnSpc>
        <a:spcBef>
          <a:spcPct val="0"/>
        </a:spcBef>
        <a:spcAft>
          <a:spcPct val="0"/>
        </a:spcAft>
        <a:defRPr sz="4800" b="1">
          <a:solidFill>
            <a:schemeClr val="tx2"/>
          </a:solidFill>
          <a:latin typeface="+mj-lt"/>
          <a:ea typeface="+mj-ea"/>
          <a:cs typeface="+mj-cs"/>
        </a:defRPr>
      </a:lvl1pPr>
      <a:lvl2pPr algn="l" rtl="0" eaLnBrk="1" fontAlgn="base" hangingPunct="1">
        <a:lnSpc>
          <a:spcPct val="70000"/>
        </a:lnSpc>
        <a:spcBef>
          <a:spcPct val="0"/>
        </a:spcBef>
        <a:spcAft>
          <a:spcPct val="0"/>
        </a:spcAft>
        <a:defRPr sz="4800" b="1">
          <a:solidFill>
            <a:schemeClr val="tx2"/>
          </a:solidFill>
          <a:latin typeface="Arial Narrow" pitchFamily="34" charset="0"/>
        </a:defRPr>
      </a:lvl2pPr>
      <a:lvl3pPr algn="l" rtl="0" eaLnBrk="1" fontAlgn="base" hangingPunct="1">
        <a:lnSpc>
          <a:spcPct val="70000"/>
        </a:lnSpc>
        <a:spcBef>
          <a:spcPct val="0"/>
        </a:spcBef>
        <a:spcAft>
          <a:spcPct val="0"/>
        </a:spcAft>
        <a:defRPr sz="4800" b="1">
          <a:solidFill>
            <a:schemeClr val="tx2"/>
          </a:solidFill>
          <a:latin typeface="Arial Narrow" pitchFamily="34" charset="0"/>
        </a:defRPr>
      </a:lvl3pPr>
      <a:lvl4pPr algn="l" rtl="0" eaLnBrk="1" fontAlgn="base" hangingPunct="1">
        <a:lnSpc>
          <a:spcPct val="70000"/>
        </a:lnSpc>
        <a:spcBef>
          <a:spcPct val="0"/>
        </a:spcBef>
        <a:spcAft>
          <a:spcPct val="0"/>
        </a:spcAft>
        <a:defRPr sz="4800" b="1">
          <a:solidFill>
            <a:schemeClr val="tx2"/>
          </a:solidFill>
          <a:latin typeface="Arial Narrow" pitchFamily="34" charset="0"/>
        </a:defRPr>
      </a:lvl4pPr>
      <a:lvl5pPr algn="l" rtl="0" eaLnBrk="1" fontAlgn="base" hangingPunct="1">
        <a:lnSpc>
          <a:spcPct val="70000"/>
        </a:lnSpc>
        <a:spcBef>
          <a:spcPct val="0"/>
        </a:spcBef>
        <a:spcAft>
          <a:spcPct val="0"/>
        </a:spcAft>
        <a:defRPr sz="4800" b="1">
          <a:solidFill>
            <a:schemeClr val="tx2"/>
          </a:solidFill>
          <a:latin typeface="Arial Narrow" pitchFamily="34" charset="0"/>
        </a:defRPr>
      </a:lvl5pPr>
      <a:lvl6pPr marL="457200" algn="l" rtl="0" eaLnBrk="1" fontAlgn="base" hangingPunct="1">
        <a:lnSpc>
          <a:spcPct val="70000"/>
        </a:lnSpc>
        <a:spcBef>
          <a:spcPct val="0"/>
        </a:spcBef>
        <a:spcAft>
          <a:spcPct val="0"/>
        </a:spcAft>
        <a:defRPr sz="4800" b="1">
          <a:solidFill>
            <a:schemeClr val="tx2"/>
          </a:solidFill>
          <a:latin typeface="Arial Narrow" pitchFamily="34" charset="0"/>
        </a:defRPr>
      </a:lvl6pPr>
      <a:lvl7pPr marL="914400" algn="l" rtl="0" eaLnBrk="1" fontAlgn="base" hangingPunct="1">
        <a:lnSpc>
          <a:spcPct val="70000"/>
        </a:lnSpc>
        <a:spcBef>
          <a:spcPct val="0"/>
        </a:spcBef>
        <a:spcAft>
          <a:spcPct val="0"/>
        </a:spcAft>
        <a:defRPr sz="4800" b="1">
          <a:solidFill>
            <a:schemeClr val="tx2"/>
          </a:solidFill>
          <a:latin typeface="Arial Narrow" pitchFamily="34" charset="0"/>
        </a:defRPr>
      </a:lvl7pPr>
      <a:lvl8pPr marL="1371600" algn="l" rtl="0" eaLnBrk="1" fontAlgn="base" hangingPunct="1">
        <a:lnSpc>
          <a:spcPct val="70000"/>
        </a:lnSpc>
        <a:spcBef>
          <a:spcPct val="0"/>
        </a:spcBef>
        <a:spcAft>
          <a:spcPct val="0"/>
        </a:spcAft>
        <a:defRPr sz="4800" b="1">
          <a:solidFill>
            <a:schemeClr val="tx2"/>
          </a:solidFill>
          <a:latin typeface="Arial Narrow" pitchFamily="34" charset="0"/>
        </a:defRPr>
      </a:lvl8pPr>
      <a:lvl9pPr marL="1828800" algn="l" rtl="0" eaLnBrk="1" fontAlgn="base" hangingPunct="1">
        <a:lnSpc>
          <a:spcPct val="70000"/>
        </a:lnSpc>
        <a:spcBef>
          <a:spcPct val="0"/>
        </a:spcBef>
        <a:spcAft>
          <a:spcPct val="0"/>
        </a:spcAft>
        <a:defRPr sz="4800" b="1">
          <a:solidFill>
            <a:schemeClr val="tx2"/>
          </a:solidFill>
          <a:latin typeface="Arial Narrow" pitchFamily="34" charset="0"/>
        </a:defRPr>
      </a:lvl9pPr>
    </p:titleStyle>
    <p:bodyStyle>
      <a:lvl1pPr marL="342900" indent="-342900" algn="l" rtl="0" eaLnBrk="1" fontAlgn="base" hangingPunct="1">
        <a:spcBef>
          <a:spcPct val="20000"/>
        </a:spcBef>
        <a:spcAft>
          <a:spcPct val="0"/>
        </a:spcAft>
        <a:buClr>
          <a:schemeClr val="hlink"/>
        </a:buClr>
        <a:buSzPct val="60000"/>
        <a:buFont typeface="Wingdings" pitchFamily="2" charset="2"/>
        <a:buChar char="n"/>
        <a:defRPr sz="28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SzPct val="65000"/>
        <a:buFont typeface="Wingdings" pitchFamily="2" charset="2"/>
        <a:buChar char="u"/>
        <a:defRPr sz="2600">
          <a:solidFill>
            <a:schemeClr val="tx1"/>
          </a:solidFill>
          <a:latin typeface="+mn-lt"/>
        </a:defRPr>
      </a:lvl2pPr>
      <a:lvl3pPr marL="1143000" indent="-228600" algn="l" rtl="0" eaLnBrk="1" fontAlgn="base" hangingPunct="1">
        <a:spcBef>
          <a:spcPct val="20000"/>
        </a:spcBef>
        <a:spcAft>
          <a:spcPct val="0"/>
        </a:spcAft>
        <a:buClr>
          <a:schemeClr val="hlink"/>
        </a:buClr>
        <a:buSzPct val="65000"/>
        <a:buFont typeface="Wingdings" pitchFamily="2" charset="2"/>
        <a:buChar char="«"/>
        <a:defRPr sz="2400">
          <a:solidFill>
            <a:schemeClr val="tx1"/>
          </a:solidFill>
          <a:latin typeface="+mn-lt"/>
        </a:defRPr>
      </a:lvl3pPr>
      <a:lvl4pPr marL="1600200" indent="-228600" algn="l" rtl="0" eaLnBrk="1" fontAlgn="base" hangingPunct="1">
        <a:spcBef>
          <a:spcPct val="20000"/>
        </a:spcBef>
        <a:spcAft>
          <a:spcPct val="0"/>
        </a:spcAft>
        <a:buClr>
          <a:schemeClr val="tx2"/>
        </a:buClr>
        <a:buSzPct val="100000"/>
        <a:buChar char="•"/>
        <a:defRPr sz="2000">
          <a:solidFill>
            <a:schemeClr val="tx1"/>
          </a:solidFill>
          <a:latin typeface="+mn-lt"/>
        </a:defRPr>
      </a:lvl4pPr>
      <a:lvl5pPr marL="2057400" indent="-228600" algn="l" rtl="0" eaLnBrk="1" fontAlgn="base" hangingPunct="1">
        <a:spcBef>
          <a:spcPct val="20000"/>
        </a:spcBef>
        <a:spcAft>
          <a:spcPct val="0"/>
        </a:spcAft>
        <a:buClr>
          <a:schemeClr val="hlink"/>
        </a:buClr>
        <a:buSzPct val="100000"/>
        <a:buChar char="–"/>
        <a:defRPr sz="2000">
          <a:solidFill>
            <a:schemeClr val="tx1"/>
          </a:solidFill>
          <a:latin typeface="+mn-lt"/>
        </a:defRPr>
      </a:lvl5pPr>
      <a:lvl6pPr marL="2514600" indent="-228600" algn="l" rtl="0" eaLnBrk="1" fontAlgn="base" hangingPunct="1">
        <a:spcBef>
          <a:spcPct val="20000"/>
        </a:spcBef>
        <a:spcAft>
          <a:spcPct val="0"/>
        </a:spcAft>
        <a:buClr>
          <a:schemeClr val="hlink"/>
        </a:buClr>
        <a:buSzPct val="100000"/>
        <a:buChar char="–"/>
        <a:defRPr sz="2000">
          <a:solidFill>
            <a:schemeClr val="tx1"/>
          </a:solidFill>
          <a:latin typeface="+mn-lt"/>
        </a:defRPr>
      </a:lvl6pPr>
      <a:lvl7pPr marL="2971800" indent="-228600" algn="l" rtl="0" eaLnBrk="1" fontAlgn="base" hangingPunct="1">
        <a:spcBef>
          <a:spcPct val="20000"/>
        </a:spcBef>
        <a:spcAft>
          <a:spcPct val="0"/>
        </a:spcAft>
        <a:buClr>
          <a:schemeClr val="hlink"/>
        </a:buClr>
        <a:buSzPct val="100000"/>
        <a:buChar char="–"/>
        <a:defRPr sz="2000">
          <a:solidFill>
            <a:schemeClr val="tx1"/>
          </a:solidFill>
          <a:latin typeface="+mn-lt"/>
        </a:defRPr>
      </a:lvl7pPr>
      <a:lvl8pPr marL="3429000" indent="-228600" algn="l" rtl="0" eaLnBrk="1" fontAlgn="base" hangingPunct="1">
        <a:spcBef>
          <a:spcPct val="20000"/>
        </a:spcBef>
        <a:spcAft>
          <a:spcPct val="0"/>
        </a:spcAft>
        <a:buClr>
          <a:schemeClr val="hlink"/>
        </a:buClr>
        <a:buSzPct val="100000"/>
        <a:buChar char="–"/>
        <a:defRPr sz="2000">
          <a:solidFill>
            <a:schemeClr val="tx1"/>
          </a:solidFill>
          <a:latin typeface="+mn-lt"/>
        </a:defRPr>
      </a:lvl8pPr>
      <a:lvl9pPr marL="3886200" indent="-228600" algn="l" rtl="0" eaLnBrk="1" fontAlgn="base" hangingPunct="1">
        <a:spcBef>
          <a:spcPct val="20000"/>
        </a:spcBef>
        <a:spcAft>
          <a:spcPct val="0"/>
        </a:spcAft>
        <a:buClr>
          <a:schemeClr val="hlink"/>
        </a:buClr>
        <a:buSzPct val="10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7" name="Rectangle 11"/>
          <p:cNvSpPr>
            <a:spLocks noChangeArrowheads="1"/>
          </p:cNvSpPr>
          <p:nvPr/>
        </p:nvSpPr>
        <p:spPr bwMode="auto">
          <a:xfrm>
            <a:off x="0" y="5257800"/>
            <a:ext cx="9144000" cy="1600200"/>
          </a:xfrm>
          <a:prstGeom prst="rect">
            <a:avLst/>
          </a:prstGeom>
          <a:solidFill>
            <a:srgbClr val="333399"/>
          </a:solidFill>
          <a:ln w="9525">
            <a:solidFill>
              <a:srgbClr val="3333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4111" name="Picture 15" descr="powerpoint"/>
          <p:cNvPicPr>
            <a:picLocks noChangeAspect="1" noChangeArrowheads="1"/>
          </p:cNvPicPr>
          <p:nvPr/>
        </p:nvPicPr>
        <p:blipFill rotWithShape="1">
          <a:blip r:embed="rId2">
            <a:lum contrast="24000"/>
            <a:extLst>
              <a:ext uri="{28A0092B-C50C-407E-A947-70E740481C1C}">
                <a14:useLocalDpi xmlns:a14="http://schemas.microsoft.com/office/drawing/2010/main" val="0"/>
              </a:ext>
            </a:extLst>
          </a:blip>
          <a:srcRect t="5975" b="13490"/>
          <a:stretch/>
        </p:blipFill>
        <p:spPr bwMode="auto">
          <a:xfrm>
            <a:off x="3805568" y="1066800"/>
            <a:ext cx="5300332" cy="3937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304800" y="4800600"/>
            <a:ext cx="8305800" cy="1665288"/>
          </a:xfrm>
        </p:spPr>
        <p:txBody>
          <a:bodyPr/>
          <a:lstStyle/>
          <a:p>
            <a:pPr>
              <a:lnSpc>
                <a:spcPct val="100000"/>
              </a:lnSpc>
            </a:pPr>
            <a:r>
              <a:rPr lang="en-US" sz="2400" dirty="0" smtClean="0">
                <a:solidFill>
                  <a:schemeClr val="bg1"/>
                </a:solidFill>
                <a:latin typeface="+mn-lt"/>
              </a:rPr>
              <a:t>2 day program for front end Associates of </a:t>
            </a:r>
            <a:r>
              <a:rPr lang="en-US" dirty="0" smtClean="0">
                <a:solidFill>
                  <a:schemeClr val="tx1"/>
                </a:solidFill>
                <a:latin typeface="Gunplay" pitchFamily="34" charset="0"/>
              </a:rPr>
              <a:t>SMART SHEILD</a:t>
            </a:r>
            <a:r>
              <a:rPr lang="en-US" dirty="0" smtClean="0">
                <a:solidFill>
                  <a:schemeClr val="tx1"/>
                </a:solidFill>
              </a:rPr>
              <a:t>	 </a:t>
            </a:r>
            <a:br>
              <a:rPr lang="en-US" dirty="0" smtClean="0">
                <a:solidFill>
                  <a:schemeClr val="tx1"/>
                </a:solidFill>
              </a:rPr>
            </a:br>
            <a:r>
              <a:rPr lang="en-US" sz="2800" dirty="0" smtClean="0">
                <a:solidFill>
                  <a:schemeClr val="tx1"/>
                </a:solidFill>
                <a:latin typeface="Calibri" pitchFamily="34" charset="0"/>
              </a:rPr>
              <a:t>COCHIN</a:t>
            </a:r>
            <a:endParaRPr lang="en-US" sz="2800" dirty="0">
              <a:solidFill>
                <a:schemeClr val="tx1"/>
              </a:solidFill>
              <a:latin typeface="Calibri" pitchFamily="34" charset="0"/>
            </a:endParaRPr>
          </a:p>
        </p:txBody>
      </p:sp>
      <p:sp>
        <p:nvSpPr>
          <p:cNvPr id="3" name="Text Placeholder 2"/>
          <p:cNvSpPr>
            <a:spLocks noGrp="1"/>
          </p:cNvSpPr>
          <p:nvPr>
            <p:ph type="body" idx="1"/>
          </p:nvPr>
        </p:nvSpPr>
        <p:spPr>
          <a:xfrm>
            <a:off x="685800" y="1066800"/>
            <a:ext cx="7772400" cy="1500187"/>
          </a:xfrm>
        </p:spPr>
        <p:txBody>
          <a:bodyPr/>
          <a:lstStyle/>
          <a:p>
            <a:r>
              <a:rPr lang="en-US" sz="7200" dirty="0" smtClean="0">
                <a:solidFill>
                  <a:schemeClr val="bg1"/>
                </a:solidFill>
                <a:latin typeface="Freestyle Script" pitchFamily="66" charset="0"/>
              </a:rPr>
              <a:t>Riding the Waves of Culture</a:t>
            </a:r>
            <a:endParaRPr lang="en-US" sz="7200" dirty="0">
              <a:solidFill>
                <a:schemeClr val="bg1"/>
              </a:solidFill>
              <a:latin typeface="Freestyle Script"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Text Box 2"/>
          <p:cNvSpPr txBox="1">
            <a:spLocks noChangeArrowheads="1"/>
          </p:cNvSpPr>
          <p:nvPr/>
        </p:nvSpPr>
        <p:spPr bwMode="auto">
          <a:xfrm>
            <a:off x="228600" y="304800"/>
            <a:ext cx="7772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b="1">
                <a:latin typeface="Arial Narrow" pitchFamily="34" charset="0"/>
              </a:rPr>
              <a:t>Reconciling Cultural Conflicts</a:t>
            </a:r>
          </a:p>
        </p:txBody>
      </p:sp>
      <p:sp>
        <p:nvSpPr>
          <p:cNvPr id="247811" name="Rectangle 3"/>
          <p:cNvSpPr>
            <a:spLocks noGrp="1" noChangeArrowheads="1"/>
          </p:cNvSpPr>
          <p:nvPr>
            <p:ph type="body" idx="1"/>
          </p:nvPr>
        </p:nvSpPr>
        <p:spPr bwMode="auto">
          <a:xfrm>
            <a:off x="304800" y="1600200"/>
            <a:ext cx="7391400" cy="33528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533400" indent="-533400" algn="just">
              <a:lnSpc>
                <a:spcPct val="80000"/>
              </a:lnSpc>
              <a:buClr>
                <a:schemeClr val="bg1"/>
              </a:buClr>
              <a:buFontTx/>
              <a:buNone/>
            </a:pPr>
            <a:r>
              <a:rPr lang="en-US" sz="1800" b="1">
                <a:solidFill>
                  <a:schemeClr val="bg1"/>
                </a:solidFill>
              </a:rPr>
              <a:t>Negotiating with People on Business: Affective or Neutral?</a:t>
            </a:r>
            <a:endParaRPr lang="en-US" sz="1800">
              <a:solidFill>
                <a:schemeClr val="bg1"/>
              </a:solidFill>
            </a:endParaRPr>
          </a:p>
          <a:p>
            <a:pPr marL="533400" indent="-533400" algn="just">
              <a:lnSpc>
                <a:spcPct val="80000"/>
              </a:lnSpc>
              <a:buClr>
                <a:schemeClr val="bg1"/>
              </a:buClr>
              <a:buFontTx/>
              <a:buChar char="•"/>
            </a:pPr>
            <a:endParaRPr lang="en-US" sz="1800">
              <a:solidFill>
                <a:schemeClr val="bg1"/>
              </a:solidFill>
            </a:endParaRPr>
          </a:p>
          <a:p>
            <a:pPr marL="533400" indent="-533400" algn="just">
              <a:lnSpc>
                <a:spcPct val="80000"/>
              </a:lnSpc>
              <a:buClr>
                <a:schemeClr val="bg1"/>
              </a:buClr>
            </a:pPr>
            <a:r>
              <a:rPr lang="en-US" sz="1800">
                <a:solidFill>
                  <a:schemeClr val="bg1"/>
                </a:solidFill>
              </a:rPr>
              <a:t>When these two entirely different cultures meet, it is necessary to recognize the difference in their manners of expression, and to desist from making judgments based on emotion or the lack of them.  </a:t>
            </a:r>
          </a:p>
          <a:p>
            <a:pPr marL="533400" indent="-533400" algn="just">
              <a:lnSpc>
                <a:spcPct val="80000"/>
              </a:lnSpc>
              <a:buClr>
                <a:schemeClr val="bg1"/>
              </a:buClr>
            </a:pPr>
            <a:endParaRPr lang="en-US" sz="1800">
              <a:solidFill>
                <a:schemeClr val="bg1"/>
              </a:solidFill>
            </a:endParaRPr>
          </a:p>
          <a:p>
            <a:pPr marL="533400" indent="-533400" algn="just">
              <a:lnSpc>
                <a:spcPct val="80000"/>
              </a:lnSpc>
              <a:buClr>
                <a:schemeClr val="bg1"/>
              </a:buClr>
            </a:pPr>
            <a:r>
              <a:rPr lang="en-US" sz="1800">
                <a:solidFill>
                  <a:schemeClr val="bg1"/>
                </a:solidFill>
              </a:rPr>
              <a:t>A free expression of emotions may not really present lack of control over emotions, while a neutral emotion does not postulate a rather emotionless person.</a:t>
            </a:r>
          </a:p>
        </p:txBody>
      </p:sp>
      <p:sp>
        <p:nvSpPr>
          <p:cNvPr id="247812" name="Text Box 4"/>
          <p:cNvSpPr txBox="1">
            <a:spLocks noChangeArrowheads="1"/>
          </p:cNvSpPr>
          <p:nvPr/>
        </p:nvSpPr>
        <p:spPr bwMode="auto">
          <a:xfrm>
            <a:off x="5943600" y="1524000"/>
            <a:ext cx="259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spTree>
  </p:cSld>
  <p:clrMapOvr>
    <a:masterClrMapping/>
  </p:clrMapOvr>
  <p:transition>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Text Box 2"/>
          <p:cNvSpPr txBox="1">
            <a:spLocks noChangeArrowheads="1"/>
          </p:cNvSpPr>
          <p:nvPr/>
        </p:nvSpPr>
        <p:spPr bwMode="auto">
          <a:xfrm>
            <a:off x="228600" y="304800"/>
            <a:ext cx="7772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b="1">
                <a:latin typeface="Arial Narrow" pitchFamily="34" charset="0"/>
              </a:rPr>
              <a:t>Reconciling Cultural Conflicts</a:t>
            </a:r>
          </a:p>
        </p:txBody>
      </p:sp>
      <p:sp>
        <p:nvSpPr>
          <p:cNvPr id="248835" name="Rectangle 3"/>
          <p:cNvSpPr>
            <a:spLocks noGrp="1" noChangeArrowheads="1"/>
          </p:cNvSpPr>
          <p:nvPr>
            <p:ph type="body" idx="1"/>
          </p:nvPr>
        </p:nvSpPr>
        <p:spPr bwMode="auto">
          <a:xfrm>
            <a:off x="304800" y="1600200"/>
            <a:ext cx="7391400" cy="33528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533400" indent="-533400" algn="just">
              <a:lnSpc>
                <a:spcPct val="80000"/>
              </a:lnSpc>
              <a:buClr>
                <a:schemeClr val="bg1"/>
              </a:buClr>
              <a:buFontTx/>
              <a:buNone/>
            </a:pPr>
            <a:r>
              <a:rPr lang="en-US" sz="1800" b="1">
                <a:solidFill>
                  <a:schemeClr val="bg1"/>
                </a:solidFill>
              </a:rPr>
              <a:t>People Involvement and Cultural Orientation</a:t>
            </a:r>
            <a:endParaRPr lang="en-US" sz="1800">
              <a:solidFill>
                <a:schemeClr val="bg1"/>
              </a:solidFill>
            </a:endParaRPr>
          </a:p>
          <a:p>
            <a:pPr marL="533400" indent="-533400" algn="just">
              <a:lnSpc>
                <a:spcPct val="80000"/>
              </a:lnSpc>
              <a:buClr>
                <a:schemeClr val="bg1"/>
              </a:buClr>
              <a:buFontTx/>
              <a:buNone/>
            </a:pPr>
            <a:endParaRPr lang="en-US" sz="1800">
              <a:solidFill>
                <a:schemeClr val="bg1"/>
              </a:solidFill>
            </a:endParaRPr>
          </a:p>
          <a:p>
            <a:pPr marL="533400" indent="-533400" algn="just">
              <a:lnSpc>
                <a:spcPct val="80000"/>
              </a:lnSpc>
              <a:buClr>
                <a:schemeClr val="bg1"/>
              </a:buClr>
              <a:buFontTx/>
              <a:buNone/>
            </a:pPr>
            <a:r>
              <a:rPr lang="en-US" sz="1800">
                <a:solidFill>
                  <a:schemeClr val="bg1"/>
                </a:solidFill>
              </a:rPr>
              <a:t>1.	People in specific-oriented cultures tend to segregate their relationships and simply allot a particular area of one’s private life for a particular partnership. </a:t>
            </a:r>
          </a:p>
          <a:p>
            <a:pPr marL="533400" indent="-533400" algn="just">
              <a:lnSpc>
                <a:spcPct val="80000"/>
              </a:lnSpc>
              <a:buClr>
                <a:schemeClr val="bg1"/>
              </a:buClr>
              <a:buFontTx/>
              <a:buChar char="•"/>
            </a:pPr>
            <a:endParaRPr lang="en-US" sz="1800">
              <a:solidFill>
                <a:schemeClr val="bg1"/>
              </a:solidFill>
            </a:endParaRPr>
          </a:p>
          <a:p>
            <a:pPr marL="533400" indent="-533400" algn="just">
              <a:lnSpc>
                <a:spcPct val="80000"/>
              </a:lnSpc>
              <a:buClr>
                <a:schemeClr val="bg1"/>
              </a:buClr>
              <a:buFontTx/>
              <a:buNone/>
            </a:pPr>
            <a:r>
              <a:rPr lang="en-US" sz="1800">
                <a:solidFill>
                  <a:schemeClr val="bg1"/>
                </a:solidFill>
              </a:rPr>
              <a:t>2.	In diffuse cultures, it is relatively difficult to barge into the “large” private aspect of one’s life, thus limiting persons to the “small” public areas of one’s life space. </a:t>
            </a:r>
          </a:p>
        </p:txBody>
      </p:sp>
      <p:sp>
        <p:nvSpPr>
          <p:cNvPr id="248836" name="Text Box 4"/>
          <p:cNvSpPr txBox="1">
            <a:spLocks noChangeArrowheads="1"/>
          </p:cNvSpPr>
          <p:nvPr/>
        </p:nvSpPr>
        <p:spPr bwMode="auto">
          <a:xfrm>
            <a:off x="5943600" y="1524000"/>
            <a:ext cx="259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spTree>
  </p:cSld>
  <p:clrMapOvr>
    <a:masterClrMapping/>
  </p:clrMapOvr>
  <p:transition>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Text Box 2"/>
          <p:cNvSpPr txBox="1">
            <a:spLocks noChangeArrowheads="1"/>
          </p:cNvSpPr>
          <p:nvPr/>
        </p:nvSpPr>
        <p:spPr bwMode="auto">
          <a:xfrm>
            <a:off x="228600" y="304800"/>
            <a:ext cx="7772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b="1">
                <a:latin typeface="Arial Narrow" pitchFamily="34" charset="0"/>
              </a:rPr>
              <a:t>Reconciling Cultural Conflicts</a:t>
            </a:r>
          </a:p>
        </p:txBody>
      </p:sp>
      <p:sp>
        <p:nvSpPr>
          <p:cNvPr id="249859" name="Rectangle 3"/>
          <p:cNvSpPr>
            <a:spLocks noGrp="1" noChangeArrowheads="1"/>
          </p:cNvSpPr>
          <p:nvPr>
            <p:ph type="body" idx="1"/>
          </p:nvPr>
        </p:nvSpPr>
        <p:spPr bwMode="auto">
          <a:xfrm>
            <a:off x="304800" y="1600200"/>
            <a:ext cx="7391400" cy="33528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533400" indent="-533400" algn="just">
              <a:lnSpc>
                <a:spcPct val="80000"/>
              </a:lnSpc>
              <a:buClr>
                <a:schemeClr val="bg1"/>
              </a:buClr>
              <a:buFontTx/>
              <a:buNone/>
            </a:pPr>
            <a:r>
              <a:rPr lang="en-US" sz="1800" b="1">
                <a:solidFill>
                  <a:schemeClr val="bg1"/>
                </a:solidFill>
              </a:rPr>
              <a:t>Resolving Specific-Diffuse Dilemma</a:t>
            </a:r>
            <a:endParaRPr lang="en-US" sz="1800">
              <a:solidFill>
                <a:schemeClr val="bg1"/>
              </a:solidFill>
            </a:endParaRPr>
          </a:p>
          <a:p>
            <a:pPr marL="533400" indent="-533400" algn="just">
              <a:lnSpc>
                <a:spcPct val="80000"/>
              </a:lnSpc>
              <a:buClr>
                <a:schemeClr val="bg1"/>
              </a:buClr>
              <a:buFontTx/>
              <a:buChar char="•"/>
            </a:pPr>
            <a:endParaRPr lang="en-US" sz="1800">
              <a:solidFill>
                <a:schemeClr val="bg1"/>
              </a:solidFill>
            </a:endParaRPr>
          </a:p>
          <a:p>
            <a:pPr marL="533400" indent="-533400" algn="just">
              <a:lnSpc>
                <a:spcPct val="80000"/>
              </a:lnSpc>
              <a:buClr>
                <a:schemeClr val="bg1"/>
              </a:buClr>
            </a:pPr>
            <a:r>
              <a:rPr lang="en-US" sz="1800">
                <a:solidFill>
                  <a:schemeClr val="bg1"/>
                </a:solidFill>
              </a:rPr>
              <a:t>Both diffuse and specific cultural paradigms are actually strategies used to know other people. </a:t>
            </a:r>
          </a:p>
          <a:p>
            <a:pPr marL="533400" indent="-533400" algn="just">
              <a:lnSpc>
                <a:spcPct val="80000"/>
              </a:lnSpc>
              <a:buClr>
                <a:schemeClr val="bg1"/>
              </a:buClr>
            </a:pPr>
            <a:endParaRPr lang="en-US" sz="1800">
              <a:solidFill>
                <a:schemeClr val="bg1"/>
              </a:solidFill>
            </a:endParaRPr>
          </a:p>
          <a:p>
            <a:pPr marL="533400" indent="-533400" algn="just">
              <a:lnSpc>
                <a:spcPct val="80000"/>
              </a:lnSpc>
              <a:buClr>
                <a:schemeClr val="bg1"/>
              </a:buClr>
            </a:pPr>
            <a:r>
              <a:rPr lang="en-US" sz="1800">
                <a:solidFill>
                  <a:schemeClr val="bg1"/>
                </a:solidFill>
              </a:rPr>
              <a:t>One may start with the specific position and then get to know the other person more, making mutual benefits for both parties.  </a:t>
            </a:r>
          </a:p>
          <a:p>
            <a:pPr marL="533400" indent="-533400" algn="just">
              <a:lnSpc>
                <a:spcPct val="80000"/>
              </a:lnSpc>
              <a:buClr>
                <a:schemeClr val="bg1"/>
              </a:buClr>
            </a:pPr>
            <a:endParaRPr lang="en-US" sz="1800">
              <a:solidFill>
                <a:schemeClr val="bg1"/>
              </a:solidFill>
            </a:endParaRPr>
          </a:p>
          <a:p>
            <a:pPr marL="533400" indent="-533400" algn="just">
              <a:lnSpc>
                <a:spcPct val="80000"/>
              </a:lnSpc>
              <a:buClr>
                <a:schemeClr val="bg1"/>
              </a:buClr>
            </a:pPr>
            <a:r>
              <a:rPr lang="en-US" sz="1800">
                <a:solidFill>
                  <a:schemeClr val="bg1"/>
                </a:solidFill>
              </a:rPr>
              <a:t>One may start with the people whom they have access on multiple life spaces before going to a specific partnership.  </a:t>
            </a:r>
          </a:p>
          <a:p>
            <a:pPr marL="533400" indent="-533400" algn="just">
              <a:lnSpc>
                <a:spcPct val="80000"/>
              </a:lnSpc>
              <a:buClr>
                <a:schemeClr val="bg1"/>
              </a:buClr>
            </a:pPr>
            <a:endParaRPr lang="en-US" sz="1800">
              <a:solidFill>
                <a:schemeClr val="bg1"/>
              </a:solidFill>
            </a:endParaRPr>
          </a:p>
          <a:p>
            <a:pPr marL="533400" indent="-533400" algn="just">
              <a:lnSpc>
                <a:spcPct val="80000"/>
              </a:lnSpc>
              <a:buClr>
                <a:schemeClr val="bg1"/>
              </a:buClr>
            </a:pPr>
            <a:r>
              <a:rPr lang="en-US" sz="1800">
                <a:solidFill>
                  <a:schemeClr val="bg1"/>
                </a:solidFill>
              </a:rPr>
              <a:t>The interplay of both approaches is recommended because business is done professionally and deep relationships breed strong affiliations among partners.</a:t>
            </a:r>
          </a:p>
        </p:txBody>
      </p:sp>
      <p:sp>
        <p:nvSpPr>
          <p:cNvPr id="249860" name="Text Box 4"/>
          <p:cNvSpPr txBox="1">
            <a:spLocks noChangeArrowheads="1"/>
          </p:cNvSpPr>
          <p:nvPr/>
        </p:nvSpPr>
        <p:spPr bwMode="auto">
          <a:xfrm>
            <a:off x="5943600" y="1524000"/>
            <a:ext cx="259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spTree>
  </p:cSld>
  <p:clrMapOvr>
    <a:masterClrMapping/>
  </p:clrMapOvr>
  <p:transition>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Text Box 2"/>
          <p:cNvSpPr txBox="1">
            <a:spLocks noChangeArrowheads="1"/>
          </p:cNvSpPr>
          <p:nvPr/>
        </p:nvSpPr>
        <p:spPr bwMode="auto">
          <a:xfrm>
            <a:off x="228600" y="304800"/>
            <a:ext cx="7772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b="1">
                <a:latin typeface="Arial Narrow" pitchFamily="34" charset="0"/>
              </a:rPr>
              <a:t>Reconciling Cultural Conflicts</a:t>
            </a:r>
          </a:p>
        </p:txBody>
      </p:sp>
      <p:sp>
        <p:nvSpPr>
          <p:cNvPr id="250883" name="Rectangle 3"/>
          <p:cNvSpPr>
            <a:spLocks noGrp="1" noChangeArrowheads="1"/>
          </p:cNvSpPr>
          <p:nvPr>
            <p:ph type="body" idx="1"/>
          </p:nvPr>
        </p:nvSpPr>
        <p:spPr bwMode="auto">
          <a:xfrm>
            <a:off x="304800" y="1600200"/>
            <a:ext cx="7391400" cy="33528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533400" indent="-533400" algn="just">
              <a:lnSpc>
                <a:spcPct val="80000"/>
              </a:lnSpc>
              <a:buClr>
                <a:schemeClr val="bg1"/>
              </a:buClr>
              <a:buFontTx/>
              <a:buNone/>
            </a:pPr>
            <a:r>
              <a:rPr lang="en-US" sz="1800" b="1">
                <a:solidFill>
                  <a:schemeClr val="bg1"/>
                </a:solidFill>
              </a:rPr>
              <a:t>Ascription and Achievement in Relation to Status</a:t>
            </a:r>
            <a:endParaRPr lang="en-US" sz="1800">
              <a:solidFill>
                <a:schemeClr val="bg1"/>
              </a:solidFill>
            </a:endParaRPr>
          </a:p>
          <a:p>
            <a:pPr marL="533400" indent="-533400" algn="just">
              <a:lnSpc>
                <a:spcPct val="80000"/>
              </a:lnSpc>
              <a:buClr>
                <a:schemeClr val="bg1"/>
              </a:buClr>
              <a:buFontTx/>
              <a:buNone/>
            </a:pPr>
            <a:endParaRPr lang="en-US" sz="1800">
              <a:solidFill>
                <a:schemeClr val="bg1"/>
              </a:solidFill>
            </a:endParaRPr>
          </a:p>
          <a:p>
            <a:pPr marL="533400" indent="-533400" algn="just">
              <a:lnSpc>
                <a:spcPct val="80000"/>
              </a:lnSpc>
              <a:buClr>
                <a:schemeClr val="bg1"/>
              </a:buClr>
              <a:buFontTx/>
              <a:buNone/>
            </a:pPr>
            <a:r>
              <a:rPr lang="en-US" sz="1800">
                <a:solidFill>
                  <a:schemeClr val="bg1"/>
                </a:solidFill>
              </a:rPr>
              <a:t>1.	Ascribed status refers to being, to what or who a person is.  This could be based on age and experience, education and professional qualifications, and the like. </a:t>
            </a:r>
          </a:p>
          <a:p>
            <a:pPr marL="533400" indent="-533400" algn="just">
              <a:lnSpc>
                <a:spcPct val="80000"/>
              </a:lnSpc>
              <a:buClr>
                <a:schemeClr val="bg1"/>
              </a:buClr>
              <a:buFontTx/>
              <a:buNone/>
            </a:pPr>
            <a:endParaRPr lang="en-US" sz="1800">
              <a:solidFill>
                <a:schemeClr val="bg1"/>
              </a:solidFill>
            </a:endParaRPr>
          </a:p>
          <a:p>
            <a:pPr marL="533400" indent="-533400" algn="just">
              <a:lnSpc>
                <a:spcPct val="80000"/>
              </a:lnSpc>
              <a:buClr>
                <a:schemeClr val="bg1"/>
              </a:buClr>
              <a:buFontTx/>
              <a:buNone/>
            </a:pPr>
            <a:endParaRPr lang="en-US" sz="1800">
              <a:solidFill>
                <a:schemeClr val="bg1"/>
              </a:solidFill>
            </a:endParaRPr>
          </a:p>
          <a:p>
            <a:pPr marL="533400" indent="-533400" algn="just">
              <a:lnSpc>
                <a:spcPct val="80000"/>
              </a:lnSpc>
              <a:buClr>
                <a:schemeClr val="bg1"/>
              </a:buClr>
              <a:buFontTx/>
              <a:buNone/>
            </a:pPr>
            <a:r>
              <a:rPr lang="en-US" sz="1800">
                <a:solidFill>
                  <a:schemeClr val="bg1"/>
                </a:solidFill>
              </a:rPr>
              <a:t>2.	Achieved status refers to doing, to what a person does.  Status is conferred upon the accomplishment of a certain task or goal. </a:t>
            </a:r>
          </a:p>
        </p:txBody>
      </p:sp>
      <p:sp>
        <p:nvSpPr>
          <p:cNvPr id="250884" name="Text Box 4"/>
          <p:cNvSpPr txBox="1">
            <a:spLocks noChangeArrowheads="1"/>
          </p:cNvSpPr>
          <p:nvPr/>
        </p:nvSpPr>
        <p:spPr bwMode="auto">
          <a:xfrm>
            <a:off x="5943600" y="1524000"/>
            <a:ext cx="259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spTree>
  </p:cSld>
  <p:clrMapOvr>
    <a:masterClrMapping/>
  </p:clrMapOvr>
  <p:transition>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Text Box 2"/>
          <p:cNvSpPr txBox="1">
            <a:spLocks noChangeArrowheads="1"/>
          </p:cNvSpPr>
          <p:nvPr/>
        </p:nvSpPr>
        <p:spPr bwMode="auto">
          <a:xfrm>
            <a:off x="228600" y="304800"/>
            <a:ext cx="7772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b="1">
                <a:latin typeface="Arial Narrow" pitchFamily="34" charset="0"/>
              </a:rPr>
              <a:t>Reconciling Cultural Conflicts</a:t>
            </a:r>
          </a:p>
        </p:txBody>
      </p:sp>
      <p:sp>
        <p:nvSpPr>
          <p:cNvPr id="251907" name="Rectangle 3"/>
          <p:cNvSpPr>
            <a:spLocks noGrp="1" noChangeArrowheads="1"/>
          </p:cNvSpPr>
          <p:nvPr>
            <p:ph type="body" idx="1"/>
          </p:nvPr>
        </p:nvSpPr>
        <p:spPr bwMode="auto">
          <a:xfrm>
            <a:off x="304800" y="1600200"/>
            <a:ext cx="7391400" cy="33528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533400" indent="-533400" algn="just">
              <a:lnSpc>
                <a:spcPct val="80000"/>
              </a:lnSpc>
              <a:buClr>
                <a:schemeClr val="bg1"/>
              </a:buClr>
              <a:buFontTx/>
              <a:buNone/>
            </a:pPr>
            <a:r>
              <a:rPr lang="en-US" sz="1800" b="1">
                <a:solidFill>
                  <a:schemeClr val="bg1"/>
                </a:solidFill>
              </a:rPr>
              <a:t>How to Accord Status: Ascription Vs. Achievement</a:t>
            </a:r>
          </a:p>
          <a:p>
            <a:pPr marL="533400" indent="-533400" algn="just">
              <a:lnSpc>
                <a:spcPct val="80000"/>
              </a:lnSpc>
              <a:buClr>
                <a:schemeClr val="bg1"/>
              </a:buClr>
              <a:buFontTx/>
              <a:buNone/>
            </a:pPr>
            <a:endParaRPr lang="en-US" sz="1800">
              <a:solidFill>
                <a:schemeClr val="bg1"/>
              </a:solidFill>
            </a:endParaRPr>
          </a:p>
          <a:p>
            <a:pPr marL="533400" indent="-533400" algn="just">
              <a:lnSpc>
                <a:spcPct val="80000"/>
              </a:lnSpc>
              <a:buClr>
                <a:schemeClr val="bg1"/>
              </a:buClr>
            </a:pPr>
            <a:r>
              <a:rPr lang="en-US" sz="1800">
                <a:solidFill>
                  <a:schemeClr val="bg1"/>
                </a:solidFill>
              </a:rPr>
              <a:t>Companies usually pay particular attention to ascription and achievement in the hiring, employment, and promotion of employees.  </a:t>
            </a:r>
          </a:p>
          <a:p>
            <a:pPr marL="533400" indent="-533400" algn="just">
              <a:lnSpc>
                <a:spcPct val="80000"/>
              </a:lnSpc>
              <a:buClr>
                <a:schemeClr val="bg1"/>
              </a:buClr>
            </a:pPr>
            <a:endParaRPr lang="en-US" sz="1800">
              <a:solidFill>
                <a:schemeClr val="bg1"/>
              </a:solidFill>
            </a:endParaRPr>
          </a:p>
          <a:p>
            <a:pPr marL="533400" indent="-533400" algn="just">
              <a:lnSpc>
                <a:spcPct val="80000"/>
              </a:lnSpc>
              <a:buClr>
                <a:schemeClr val="bg1"/>
              </a:buClr>
            </a:pPr>
            <a:r>
              <a:rPr lang="en-US" sz="1800">
                <a:solidFill>
                  <a:schemeClr val="bg1"/>
                </a:solidFill>
              </a:rPr>
              <a:t>These two factors actually develop together, and should not be considered as separate from each other.  </a:t>
            </a:r>
          </a:p>
          <a:p>
            <a:pPr marL="533400" indent="-533400" algn="just">
              <a:lnSpc>
                <a:spcPct val="80000"/>
              </a:lnSpc>
              <a:buClr>
                <a:schemeClr val="bg1"/>
              </a:buClr>
            </a:pPr>
            <a:endParaRPr lang="en-US" sz="1800">
              <a:solidFill>
                <a:schemeClr val="bg1"/>
              </a:solidFill>
            </a:endParaRPr>
          </a:p>
          <a:p>
            <a:pPr marL="533400" indent="-533400" algn="just">
              <a:lnSpc>
                <a:spcPct val="80000"/>
              </a:lnSpc>
              <a:buClr>
                <a:schemeClr val="bg1"/>
              </a:buClr>
            </a:pPr>
            <a:r>
              <a:rPr lang="en-US" sz="1800">
                <a:solidFill>
                  <a:schemeClr val="bg1"/>
                </a:solidFill>
              </a:rPr>
              <a:t>If a person begins with ascription, it is important to work and achieve the goals, to prove that what was granted was rightfully deserved.  </a:t>
            </a:r>
          </a:p>
          <a:p>
            <a:pPr marL="533400" indent="-533400" algn="just">
              <a:lnSpc>
                <a:spcPct val="80000"/>
              </a:lnSpc>
              <a:buClr>
                <a:schemeClr val="bg1"/>
              </a:buClr>
            </a:pPr>
            <a:endParaRPr lang="en-US" sz="1800">
              <a:solidFill>
                <a:schemeClr val="bg1"/>
              </a:solidFill>
            </a:endParaRPr>
          </a:p>
          <a:p>
            <a:pPr marL="533400" indent="-533400" algn="just">
              <a:lnSpc>
                <a:spcPct val="80000"/>
              </a:lnSpc>
              <a:buClr>
                <a:schemeClr val="bg1"/>
              </a:buClr>
            </a:pPr>
            <a:r>
              <a:rPr lang="en-US" sz="1800">
                <a:solidFill>
                  <a:schemeClr val="bg1"/>
                </a:solidFill>
              </a:rPr>
              <a:t>If a person started with achievement, ascription enters as a </a:t>
            </a:r>
          </a:p>
          <a:p>
            <a:pPr marL="533400" indent="-533400" algn="just">
              <a:lnSpc>
                <a:spcPct val="80000"/>
              </a:lnSpc>
              <a:buClr>
                <a:schemeClr val="bg1"/>
              </a:buClr>
              <a:buFont typeface="Wingdings" pitchFamily="2" charset="2"/>
              <a:buNone/>
            </a:pPr>
            <a:r>
              <a:rPr lang="en-US" sz="1800">
                <a:solidFill>
                  <a:schemeClr val="bg1"/>
                </a:solidFill>
              </a:rPr>
              <a:t>	guide to successful projects or persons, towards </a:t>
            </a:r>
          </a:p>
          <a:p>
            <a:pPr marL="533400" indent="-533400" algn="just">
              <a:lnSpc>
                <a:spcPct val="80000"/>
              </a:lnSpc>
              <a:buClr>
                <a:schemeClr val="bg1"/>
              </a:buClr>
              <a:buFont typeface="Wingdings" pitchFamily="2" charset="2"/>
              <a:buNone/>
            </a:pPr>
            <a:r>
              <a:rPr lang="en-US" sz="1800">
                <a:solidFill>
                  <a:schemeClr val="bg1"/>
                </a:solidFill>
              </a:rPr>
              <a:t>	which achievement could be done.</a:t>
            </a:r>
          </a:p>
        </p:txBody>
      </p:sp>
      <p:sp>
        <p:nvSpPr>
          <p:cNvPr id="251908" name="Text Box 4"/>
          <p:cNvSpPr txBox="1">
            <a:spLocks noChangeArrowheads="1"/>
          </p:cNvSpPr>
          <p:nvPr/>
        </p:nvSpPr>
        <p:spPr bwMode="auto">
          <a:xfrm>
            <a:off x="5943600" y="1524000"/>
            <a:ext cx="259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spTree>
  </p:cSld>
  <p:clrMapOvr>
    <a:masterClrMapping/>
  </p:clrMapOvr>
  <p:transition>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Text Box 2"/>
          <p:cNvSpPr txBox="1">
            <a:spLocks noChangeArrowheads="1"/>
          </p:cNvSpPr>
          <p:nvPr/>
        </p:nvSpPr>
        <p:spPr bwMode="auto">
          <a:xfrm>
            <a:off x="228600" y="304800"/>
            <a:ext cx="7772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b="1">
                <a:latin typeface="Arial Narrow" pitchFamily="34" charset="0"/>
              </a:rPr>
              <a:t>The Concept of Time in Cultural Diversity</a:t>
            </a:r>
          </a:p>
        </p:txBody>
      </p:sp>
      <p:sp>
        <p:nvSpPr>
          <p:cNvPr id="252931" name="Rectangle 3"/>
          <p:cNvSpPr>
            <a:spLocks noGrp="1" noChangeArrowheads="1"/>
          </p:cNvSpPr>
          <p:nvPr>
            <p:ph type="body" idx="1"/>
          </p:nvPr>
        </p:nvSpPr>
        <p:spPr bwMode="auto">
          <a:xfrm>
            <a:off x="304800" y="1371600"/>
            <a:ext cx="7391400" cy="33528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533400" indent="-533400" algn="just">
              <a:lnSpc>
                <a:spcPct val="80000"/>
              </a:lnSpc>
              <a:buClr>
                <a:schemeClr val="bg1"/>
              </a:buClr>
              <a:buFontTx/>
              <a:buNone/>
            </a:pPr>
            <a:r>
              <a:rPr lang="en-US" sz="1800" b="1">
                <a:solidFill>
                  <a:schemeClr val="bg1"/>
                </a:solidFill>
              </a:rPr>
              <a:t>Sequential Vs. Synchronic Time Operations</a:t>
            </a:r>
          </a:p>
          <a:p>
            <a:pPr marL="533400" indent="-533400" algn="just">
              <a:lnSpc>
                <a:spcPct val="80000"/>
              </a:lnSpc>
              <a:buClr>
                <a:schemeClr val="bg1"/>
              </a:buClr>
              <a:buFontTx/>
              <a:buNone/>
            </a:pPr>
            <a:endParaRPr lang="en-US" sz="1400">
              <a:solidFill>
                <a:schemeClr val="bg1"/>
              </a:solidFill>
            </a:endParaRPr>
          </a:p>
          <a:p>
            <a:pPr marL="952500" lvl="1" indent="-495300" algn="just">
              <a:lnSpc>
                <a:spcPct val="80000"/>
              </a:lnSpc>
              <a:buClr>
                <a:schemeClr val="bg1"/>
              </a:buClr>
              <a:buFont typeface="Wingdings" pitchFamily="2" charset="2"/>
              <a:buChar char="Ø"/>
            </a:pPr>
            <a:r>
              <a:rPr lang="en-US" sz="1800">
                <a:solidFill>
                  <a:schemeClr val="bg1"/>
                </a:solidFill>
              </a:rPr>
              <a:t>Sequential time refers to a series of passing events that arise from a certain action in a definite situation.  While synchronic time suggests that the past, present and future events are related with one another.  </a:t>
            </a:r>
          </a:p>
          <a:p>
            <a:pPr marL="952500" lvl="1" indent="-495300" algn="just">
              <a:lnSpc>
                <a:spcPct val="80000"/>
              </a:lnSpc>
              <a:buClr>
                <a:schemeClr val="bg1"/>
              </a:buClr>
              <a:buFont typeface="Wingdings" pitchFamily="2" charset="2"/>
              <a:buChar char="Ø"/>
            </a:pPr>
            <a:endParaRPr lang="en-US" sz="1800">
              <a:solidFill>
                <a:schemeClr val="bg1"/>
              </a:solidFill>
            </a:endParaRPr>
          </a:p>
          <a:p>
            <a:pPr marL="952500" lvl="1" indent="-495300" algn="just">
              <a:lnSpc>
                <a:spcPct val="80000"/>
              </a:lnSpc>
              <a:buClr>
                <a:schemeClr val="bg1"/>
              </a:buClr>
              <a:buFont typeface="Wingdings" pitchFamily="2" charset="2"/>
              <a:buChar char="Ø"/>
            </a:pPr>
            <a:r>
              <a:rPr lang="en-US" sz="1800">
                <a:solidFill>
                  <a:schemeClr val="bg1"/>
                </a:solidFill>
              </a:rPr>
              <a:t>People who observe sequential time tends to do one activity at a time and subordinate oneself to the schedule, while people who use synchronic time tend to do multiple tasks and schedules are subordinate to various relationships.</a:t>
            </a:r>
          </a:p>
          <a:p>
            <a:pPr marL="533400" indent="-533400" algn="just">
              <a:lnSpc>
                <a:spcPct val="80000"/>
              </a:lnSpc>
              <a:buClr>
                <a:schemeClr val="bg1"/>
              </a:buClr>
              <a:buFontTx/>
              <a:buNone/>
            </a:pPr>
            <a:endParaRPr lang="en-US" sz="1800">
              <a:solidFill>
                <a:schemeClr val="bg1"/>
              </a:solidFill>
            </a:endParaRPr>
          </a:p>
          <a:p>
            <a:pPr marL="533400" indent="-533400" algn="just">
              <a:lnSpc>
                <a:spcPct val="80000"/>
              </a:lnSpc>
              <a:buClr>
                <a:schemeClr val="bg1"/>
              </a:buClr>
              <a:buFontTx/>
              <a:buNone/>
            </a:pPr>
            <a:r>
              <a:rPr lang="en-US" sz="1800" b="1">
                <a:solidFill>
                  <a:schemeClr val="bg1"/>
                </a:solidFill>
              </a:rPr>
              <a:t>How to Manage Time</a:t>
            </a:r>
          </a:p>
          <a:p>
            <a:pPr marL="533400" indent="-533400" algn="just">
              <a:lnSpc>
                <a:spcPct val="80000"/>
              </a:lnSpc>
              <a:buClr>
                <a:schemeClr val="bg1"/>
              </a:buClr>
              <a:buFontTx/>
              <a:buNone/>
            </a:pPr>
            <a:endParaRPr lang="en-US" sz="1800" b="1">
              <a:solidFill>
                <a:schemeClr val="bg1"/>
              </a:solidFill>
            </a:endParaRPr>
          </a:p>
          <a:p>
            <a:pPr marL="952500" lvl="1" indent="-495300" algn="just">
              <a:lnSpc>
                <a:spcPct val="80000"/>
              </a:lnSpc>
              <a:buClr>
                <a:schemeClr val="bg1"/>
              </a:buClr>
              <a:buFont typeface="Wingdings" pitchFamily="2" charset="2"/>
              <a:buChar char="Ø"/>
            </a:pPr>
            <a:r>
              <a:rPr lang="en-US" sz="1800">
                <a:solidFill>
                  <a:schemeClr val="bg1"/>
                </a:solidFill>
              </a:rPr>
              <a:t>Sequential and synchronic time can merge together </a:t>
            </a:r>
          </a:p>
          <a:p>
            <a:pPr marL="952500" lvl="1" indent="-495300" algn="just">
              <a:lnSpc>
                <a:spcPct val="80000"/>
              </a:lnSpc>
              <a:buClr>
                <a:schemeClr val="bg1"/>
              </a:buClr>
              <a:buFont typeface="Wingdings" pitchFamily="2" charset="2"/>
              <a:buNone/>
            </a:pPr>
            <a:r>
              <a:rPr lang="en-US" sz="1800">
                <a:solidFill>
                  <a:schemeClr val="bg1"/>
                </a:solidFill>
              </a:rPr>
              <a:t>	through </a:t>
            </a:r>
            <a:r>
              <a:rPr lang="en-US" sz="1800" b="1">
                <a:solidFill>
                  <a:schemeClr val="bg1"/>
                </a:solidFill>
              </a:rPr>
              <a:t>scenario planning</a:t>
            </a:r>
            <a:r>
              <a:rPr lang="en-US" sz="1800">
                <a:solidFill>
                  <a:schemeClr val="bg1"/>
                </a:solidFill>
              </a:rPr>
              <a:t> -- a method where the </a:t>
            </a:r>
          </a:p>
          <a:p>
            <a:pPr marL="952500" lvl="1" indent="-495300" algn="just">
              <a:lnSpc>
                <a:spcPct val="80000"/>
              </a:lnSpc>
              <a:buClr>
                <a:schemeClr val="bg1"/>
              </a:buClr>
              <a:buFont typeface="Wingdings" pitchFamily="2" charset="2"/>
              <a:buNone/>
            </a:pPr>
            <a:r>
              <a:rPr lang="en-US" sz="1800">
                <a:solidFill>
                  <a:schemeClr val="bg1"/>
                </a:solidFill>
              </a:rPr>
              <a:t>	past, present, and future are synchronized and </a:t>
            </a:r>
          </a:p>
          <a:p>
            <a:pPr marL="952500" lvl="1" indent="-495300" algn="just">
              <a:lnSpc>
                <a:spcPct val="80000"/>
              </a:lnSpc>
              <a:buClr>
                <a:schemeClr val="bg1"/>
              </a:buClr>
              <a:buFont typeface="Wingdings" pitchFamily="2" charset="2"/>
              <a:buNone/>
            </a:pPr>
            <a:r>
              <a:rPr lang="en-US" sz="1800">
                <a:solidFill>
                  <a:schemeClr val="bg1"/>
                </a:solidFill>
              </a:rPr>
              <a:t>	would eventually trace the point where the past has </a:t>
            </a:r>
          </a:p>
          <a:p>
            <a:pPr marL="952500" lvl="1" indent="-495300" algn="just">
              <a:lnSpc>
                <a:spcPct val="80000"/>
              </a:lnSpc>
              <a:buClr>
                <a:schemeClr val="bg1"/>
              </a:buClr>
              <a:buFont typeface="Wingdings" pitchFamily="2" charset="2"/>
              <a:buNone/>
            </a:pPr>
            <a:r>
              <a:rPr lang="en-US" sz="1800">
                <a:solidFill>
                  <a:schemeClr val="bg1"/>
                </a:solidFill>
              </a:rPr>
              <a:t>	diverged upon to the present through the use of </a:t>
            </a:r>
          </a:p>
          <a:p>
            <a:pPr marL="952500" lvl="1" indent="-495300" algn="just">
              <a:lnSpc>
                <a:spcPct val="80000"/>
              </a:lnSpc>
              <a:buClr>
                <a:schemeClr val="bg1"/>
              </a:buClr>
              <a:buFont typeface="Wingdings" pitchFamily="2" charset="2"/>
              <a:buNone/>
            </a:pPr>
            <a:r>
              <a:rPr lang="en-US" sz="1800">
                <a:solidFill>
                  <a:schemeClr val="bg1"/>
                </a:solidFill>
              </a:rPr>
              <a:t>	narratives and stories.</a:t>
            </a:r>
            <a:r>
              <a:rPr lang="en-US" sz="1700">
                <a:solidFill>
                  <a:schemeClr val="bg1"/>
                </a:solidFill>
              </a:rPr>
              <a:t>  </a:t>
            </a:r>
          </a:p>
        </p:txBody>
      </p:sp>
      <p:sp>
        <p:nvSpPr>
          <p:cNvPr id="252932" name="Text Box 4"/>
          <p:cNvSpPr txBox="1">
            <a:spLocks noChangeArrowheads="1"/>
          </p:cNvSpPr>
          <p:nvPr/>
        </p:nvSpPr>
        <p:spPr bwMode="auto">
          <a:xfrm>
            <a:off x="5943600" y="1524000"/>
            <a:ext cx="259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spTree>
  </p:cSld>
  <p:clrMapOvr>
    <a:masterClrMapping/>
  </p:clrMapOvr>
  <p:transition>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Text Box 2"/>
          <p:cNvSpPr txBox="1">
            <a:spLocks noChangeArrowheads="1"/>
          </p:cNvSpPr>
          <p:nvPr/>
        </p:nvSpPr>
        <p:spPr bwMode="auto">
          <a:xfrm>
            <a:off x="228600" y="304800"/>
            <a:ext cx="7772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b="1">
                <a:latin typeface="Arial Narrow" pitchFamily="34" charset="0"/>
              </a:rPr>
              <a:t>The Concept of  Nature in Cultural Diversity</a:t>
            </a:r>
          </a:p>
        </p:txBody>
      </p:sp>
      <p:sp>
        <p:nvSpPr>
          <p:cNvPr id="253955" name="Rectangle 3"/>
          <p:cNvSpPr>
            <a:spLocks noGrp="1" noChangeArrowheads="1"/>
          </p:cNvSpPr>
          <p:nvPr>
            <p:ph type="body" idx="1"/>
          </p:nvPr>
        </p:nvSpPr>
        <p:spPr bwMode="auto">
          <a:xfrm>
            <a:off x="304800" y="1371600"/>
            <a:ext cx="7391400" cy="33528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533400" indent="-533400" algn="just">
              <a:lnSpc>
                <a:spcPct val="80000"/>
              </a:lnSpc>
              <a:buClr>
                <a:schemeClr val="bg1"/>
              </a:buClr>
              <a:buFontTx/>
              <a:buNone/>
            </a:pPr>
            <a:r>
              <a:rPr lang="en-US" sz="1800" b="1">
                <a:solidFill>
                  <a:schemeClr val="bg1"/>
                </a:solidFill>
              </a:rPr>
              <a:t>Internal Locus and External Locus of Control</a:t>
            </a:r>
          </a:p>
          <a:p>
            <a:pPr marL="533400" indent="-533400" algn="just">
              <a:lnSpc>
                <a:spcPct val="80000"/>
              </a:lnSpc>
              <a:buClr>
                <a:schemeClr val="bg1"/>
              </a:buClr>
              <a:buFontTx/>
              <a:buNone/>
            </a:pPr>
            <a:endParaRPr lang="en-US" sz="1400">
              <a:solidFill>
                <a:schemeClr val="bg1"/>
              </a:solidFill>
            </a:endParaRPr>
          </a:p>
          <a:p>
            <a:pPr marL="952500" lvl="1" indent="-495300" algn="just">
              <a:lnSpc>
                <a:spcPct val="80000"/>
              </a:lnSpc>
              <a:buClr>
                <a:schemeClr val="bg1"/>
              </a:buClr>
              <a:buFont typeface="Wingdings" pitchFamily="2" charset="2"/>
              <a:buChar char="Ø"/>
            </a:pPr>
            <a:r>
              <a:rPr lang="en-US" sz="1800">
                <a:solidFill>
                  <a:schemeClr val="bg1"/>
                </a:solidFill>
              </a:rPr>
              <a:t>Internal locus of control is characterized by man’s control of nature by necessitating his will over it, thus directed towards the optimal use of nature for mans needs. </a:t>
            </a:r>
          </a:p>
          <a:p>
            <a:pPr marL="952500" lvl="1" indent="-495300" algn="just">
              <a:lnSpc>
                <a:spcPct val="80000"/>
              </a:lnSpc>
              <a:buClr>
                <a:schemeClr val="bg1"/>
              </a:buClr>
              <a:buFont typeface="Wingdings" pitchFamily="2" charset="2"/>
              <a:buChar char="Ø"/>
            </a:pPr>
            <a:endParaRPr lang="en-US" sz="1800">
              <a:solidFill>
                <a:schemeClr val="bg1"/>
              </a:solidFill>
            </a:endParaRPr>
          </a:p>
          <a:p>
            <a:pPr marL="952500" lvl="1" indent="-495300" algn="just">
              <a:lnSpc>
                <a:spcPct val="80000"/>
              </a:lnSpc>
              <a:buClr>
                <a:schemeClr val="bg1"/>
              </a:buClr>
              <a:buFont typeface="Wingdings" pitchFamily="2" charset="2"/>
              <a:buChar char="Ø"/>
            </a:pPr>
            <a:r>
              <a:rPr lang="en-US" sz="1800">
                <a:solidFill>
                  <a:schemeClr val="bg1"/>
                </a:solidFill>
              </a:rPr>
              <a:t>External locus of control lets man go along with the laws, directions, and forces of nature that in turn will produce various products of nature to man.]</a:t>
            </a:r>
          </a:p>
          <a:p>
            <a:pPr marL="952500" lvl="1" indent="-495300" algn="just">
              <a:lnSpc>
                <a:spcPct val="80000"/>
              </a:lnSpc>
              <a:buClr>
                <a:schemeClr val="bg1"/>
              </a:buClr>
              <a:buFont typeface="Wingdings" pitchFamily="2" charset="2"/>
              <a:buNone/>
            </a:pPr>
            <a:endParaRPr lang="en-US" sz="1800">
              <a:solidFill>
                <a:schemeClr val="bg1"/>
              </a:solidFill>
            </a:endParaRPr>
          </a:p>
          <a:p>
            <a:pPr marL="533400" indent="-533400" algn="just">
              <a:lnSpc>
                <a:spcPct val="80000"/>
              </a:lnSpc>
              <a:buClr>
                <a:schemeClr val="bg1"/>
              </a:buClr>
              <a:buFontTx/>
              <a:buNone/>
            </a:pPr>
            <a:r>
              <a:rPr lang="en-US" sz="1800" b="1">
                <a:solidFill>
                  <a:schemeClr val="bg1"/>
                </a:solidFill>
              </a:rPr>
              <a:t>How to Relate with Nature: Managing the two Loci of Control</a:t>
            </a:r>
          </a:p>
          <a:p>
            <a:pPr marL="533400" indent="-533400" algn="just">
              <a:lnSpc>
                <a:spcPct val="80000"/>
              </a:lnSpc>
              <a:buClr>
                <a:schemeClr val="bg1"/>
              </a:buClr>
              <a:buFontTx/>
              <a:buNone/>
            </a:pPr>
            <a:endParaRPr lang="en-US" sz="1800" b="1">
              <a:solidFill>
                <a:schemeClr val="bg1"/>
              </a:solidFill>
            </a:endParaRPr>
          </a:p>
          <a:p>
            <a:pPr marL="952500" lvl="1" indent="-495300">
              <a:lnSpc>
                <a:spcPct val="80000"/>
              </a:lnSpc>
              <a:buClr>
                <a:schemeClr val="bg1"/>
              </a:buClr>
              <a:buFont typeface="Wingdings" pitchFamily="2" charset="2"/>
              <a:buChar char="Ø"/>
            </a:pPr>
            <a:r>
              <a:rPr lang="en-US" sz="1800">
                <a:solidFill>
                  <a:schemeClr val="bg1"/>
                </a:solidFill>
              </a:rPr>
              <a:t>Using both internal and external loci of control, man was able to change the view of nature according to his productive functions and respective focus of control.  </a:t>
            </a:r>
          </a:p>
          <a:p>
            <a:pPr marL="952500" lvl="1" indent="-495300">
              <a:lnSpc>
                <a:spcPct val="80000"/>
              </a:lnSpc>
              <a:buClr>
                <a:schemeClr val="bg1"/>
              </a:buClr>
              <a:buFont typeface="Wingdings" pitchFamily="2" charset="2"/>
              <a:buChar char="Ø"/>
            </a:pPr>
            <a:endParaRPr lang="en-US" sz="1800">
              <a:solidFill>
                <a:schemeClr val="bg1"/>
              </a:solidFill>
            </a:endParaRPr>
          </a:p>
          <a:p>
            <a:pPr marL="952500" lvl="1" indent="-495300">
              <a:lnSpc>
                <a:spcPct val="80000"/>
              </a:lnSpc>
              <a:buClr>
                <a:schemeClr val="bg1"/>
              </a:buClr>
              <a:buFont typeface="Wingdings" pitchFamily="2" charset="2"/>
              <a:buChar char="Ø"/>
            </a:pPr>
            <a:r>
              <a:rPr lang="en-US" sz="1800">
                <a:solidFill>
                  <a:schemeClr val="bg1"/>
                </a:solidFill>
              </a:rPr>
              <a:t>The synergy of internal and external loci of control will </a:t>
            </a:r>
          </a:p>
          <a:p>
            <a:pPr marL="952500" lvl="1" indent="-495300">
              <a:lnSpc>
                <a:spcPct val="80000"/>
              </a:lnSpc>
              <a:buClr>
                <a:schemeClr val="bg1"/>
              </a:buClr>
              <a:buFont typeface="Wingdings" pitchFamily="2" charset="2"/>
              <a:buNone/>
            </a:pPr>
            <a:r>
              <a:rPr lang="en-US" sz="1800">
                <a:solidFill>
                  <a:schemeClr val="bg1"/>
                </a:solidFill>
              </a:rPr>
              <a:t>	make use of opportunities present in nature by making </a:t>
            </a:r>
          </a:p>
          <a:p>
            <a:pPr marL="952500" lvl="1" indent="-495300">
              <a:lnSpc>
                <a:spcPct val="80000"/>
              </a:lnSpc>
              <a:buClr>
                <a:schemeClr val="bg1"/>
              </a:buClr>
              <a:buFont typeface="Wingdings" pitchFamily="2" charset="2"/>
              <a:buNone/>
            </a:pPr>
            <a:r>
              <a:rPr lang="en-US" sz="1800">
                <a:solidFill>
                  <a:schemeClr val="bg1"/>
                </a:solidFill>
              </a:rPr>
              <a:t>	the most out of the present forces of nature while </a:t>
            </a:r>
          </a:p>
          <a:p>
            <a:pPr marL="952500" lvl="1" indent="-495300">
              <a:lnSpc>
                <a:spcPct val="80000"/>
              </a:lnSpc>
              <a:buClr>
                <a:schemeClr val="bg1"/>
              </a:buClr>
              <a:buFont typeface="Wingdings" pitchFamily="2" charset="2"/>
              <a:buNone/>
            </a:pPr>
            <a:r>
              <a:rPr lang="en-US" sz="1800">
                <a:solidFill>
                  <a:schemeClr val="bg1"/>
                </a:solidFill>
              </a:rPr>
              <a:t>	knowing the forces that ought not to be contradicted.</a:t>
            </a:r>
          </a:p>
        </p:txBody>
      </p:sp>
      <p:sp>
        <p:nvSpPr>
          <p:cNvPr id="253956" name="Text Box 4"/>
          <p:cNvSpPr txBox="1">
            <a:spLocks noChangeArrowheads="1"/>
          </p:cNvSpPr>
          <p:nvPr/>
        </p:nvSpPr>
        <p:spPr bwMode="auto">
          <a:xfrm>
            <a:off x="5943600" y="1524000"/>
            <a:ext cx="259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spTree>
  </p:cSld>
  <p:clrMapOvr>
    <a:masterClrMapping/>
  </p:clrMapOvr>
  <p:transition>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Text Box 2"/>
          <p:cNvSpPr txBox="1">
            <a:spLocks noChangeArrowheads="1"/>
          </p:cNvSpPr>
          <p:nvPr/>
        </p:nvSpPr>
        <p:spPr bwMode="auto">
          <a:xfrm>
            <a:off x="228600" y="304800"/>
            <a:ext cx="7772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b="1">
                <a:latin typeface="Arial Narrow" pitchFamily="34" charset="0"/>
              </a:rPr>
              <a:t>Corporate Cultures</a:t>
            </a:r>
          </a:p>
        </p:txBody>
      </p:sp>
      <p:sp>
        <p:nvSpPr>
          <p:cNvPr id="254979" name="Rectangle 3"/>
          <p:cNvSpPr>
            <a:spLocks noGrp="1" noChangeArrowheads="1"/>
          </p:cNvSpPr>
          <p:nvPr>
            <p:ph type="body" idx="1"/>
          </p:nvPr>
        </p:nvSpPr>
        <p:spPr bwMode="auto">
          <a:xfrm>
            <a:off x="304800" y="1371600"/>
            <a:ext cx="7391400" cy="33528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533400" indent="-533400" algn="just">
              <a:lnSpc>
                <a:spcPct val="80000"/>
              </a:lnSpc>
              <a:buClr>
                <a:schemeClr val="bg1"/>
              </a:buClr>
              <a:buSzPct val="70000"/>
              <a:buFont typeface="Wingdings" pitchFamily="2" charset="2"/>
              <a:buChar char="§"/>
            </a:pPr>
            <a:r>
              <a:rPr lang="en-US" sz="1800">
                <a:solidFill>
                  <a:schemeClr val="bg1"/>
                </a:solidFill>
              </a:rPr>
              <a:t>Culture adapted by business organizations depend not only on the technology present and the market available, but also on the cultural preferences of those who run the organization itself. </a:t>
            </a:r>
          </a:p>
          <a:p>
            <a:pPr marL="533400" indent="-533400" algn="just">
              <a:lnSpc>
                <a:spcPct val="80000"/>
              </a:lnSpc>
              <a:buClr>
                <a:schemeClr val="bg1"/>
              </a:buClr>
              <a:buSzPct val="70000"/>
              <a:buFont typeface="Wingdings" pitchFamily="2" charset="2"/>
              <a:buNone/>
            </a:pPr>
            <a:endParaRPr lang="en-US" sz="1800">
              <a:solidFill>
                <a:schemeClr val="bg1"/>
              </a:solidFill>
            </a:endParaRPr>
          </a:p>
          <a:p>
            <a:pPr marL="533400" indent="-533400" algn="just">
              <a:lnSpc>
                <a:spcPct val="80000"/>
              </a:lnSpc>
              <a:buClr>
                <a:schemeClr val="bg1"/>
              </a:buClr>
              <a:buSzPct val="70000"/>
              <a:buFont typeface="Wingdings" pitchFamily="2" charset="2"/>
              <a:buChar char="§"/>
            </a:pPr>
            <a:r>
              <a:rPr lang="en-US" sz="1800">
                <a:solidFill>
                  <a:schemeClr val="bg1"/>
                </a:solidFill>
              </a:rPr>
              <a:t>There are three aspects of the organizational structure that must be considered:</a:t>
            </a:r>
          </a:p>
          <a:p>
            <a:pPr marL="533400" indent="-533400" algn="just">
              <a:lnSpc>
                <a:spcPct val="80000"/>
              </a:lnSpc>
              <a:buClr>
                <a:schemeClr val="bg1"/>
              </a:buClr>
              <a:buFont typeface="Wingdings" pitchFamily="2" charset="2"/>
              <a:buNone/>
            </a:pPr>
            <a:endParaRPr lang="en-US" sz="1800">
              <a:solidFill>
                <a:schemeClr val="bg1"/>
              </a:solidFill>
            </a:endParaRPr>
          </a:p>
          <a:p>
            <a:pPr marL="952500" lvl="1" indent="-495300" algn="just">
              <a:lnSpc>
                <a:spcPct val="80000"/>
              </a:lnSpc>
              <a:buClr>
                <a:schemeClr val="bg1"/>
              </a:buClr>
              <a:buFont typeface="Wingdings" pitchFamily="2" charset="2"/>
              <a:buChar char="q"/>
            </a:pPr>
            <a:r>
              <a:rPr lang="en-US" sz="1800">
                <a:solidFill>
                  <a:schemeClr val="bg1"/>
                </a:solidFill>
              </a:rPr>
              <a:t>The general relationship between employees and their organization</a:t>
            </a:r>
          </a:p>
          <a:p>
            <a:pPr marL="952500" lvl="1" indent="-495300" algn="just">
              <a:lnSpc>
                <a:spcPct val="80000"/>
              </a:lnSpc>
              <a:buClr>
                <a:schemeClr val="bg1"/>
              </a:buClr>
              <a:buFont typeface="Wingdings" pitchFamily="2" charset="2"/>
              <a:buChar char="q"/>
            </a:pPr>
            <a:r>
              <a:rPr lang="en-US" sz="1800">
                <a:solidFill>
                  <a:schemeClr val="bg1"/>
                </a:solidFill>
              </a:rPr>
              <a:t>The hierarchical system of authority defining superiors and subordinates</a:t>
            </a:r>
          </a:p>
          <a:p>
            <a:pPr marL="952500" lvl="1" indent="-495300" algn="just">
              <a:lnSpc>
                <a:spcPct val="80000"/>
              </a:lnSpc>
              <a:buClr>
                <a:schemeClr val="bg1"/>
              </a:buClr>
              <a:buFont typeface="Wingdings" pitchFamily="2" charset="2"/>
              <a:buChar char="q"/>
            </a:pPr>
            <a:r>
              <a:rPr lang="en-US" sz="1800">
                <a:solidFill>
                  <a:schemeClr val="bg1"/>
                </a:solidFill>
              </a:rPr>
              <a:t>The general view of employees about the purpose and goals of the organization and their contribution</a:t>
            </a:r>
            <a:r>
              <a:rPr lang="en-US" sz="1300"/>
              <a:t> to such</a:t>
            </a:r>
          </a:p>
          <a:p>
            <a:pPr marL="533400" indent="-533400" algn="just">
              <a:lnSpc>
                <a:spcPct val="80000"/>
              </a:lnSpc>
              <a:buClr>
                <a:schemeClr val="bg1"/>
              </a:buClr>
              <a:buFont typeface="Wingdings" pitchFamily="2" charset="2"/>
              <a:buChar char="§"/>
            </a:pPr>
            <a:endParaRPr lang="en-US" sz="1800">
              <a:solidFill>
                <a:schemeClr val="bg1"/>
              </a:solidFill>
            </a:endParaRPr>
          </a:p>
        </p:txBody>
      </p:sp>
    </p:spTree>
  </p:cSld>
  <p:clrMapOvr>
    <a:masterClrMapping/>
  </p:clrMapOvr>
  <p:transition>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Text Box 2"/>
          <p:cNvSpPr txBox="1">
            <a:spLocks noChangeArrowheads="1"/>
          </p:cNvSpPr>
          <p:nvPr/>
        </p:nvSpPr>
        <p:spPr bwMode="auto">
          <a:xfrm>
            <a:off x="228600" y="304800"/>
            <a:ext cx="7772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b="1">
                <a:latin typeface="Arial Narrow" pitchFamily="34" charset="0"/>
              </a:rPr>
              <a:t>Corporate Cultures</a:t>
            </a:r>
          </a:p>
        </p:txBody>
      </p:sp>
      <p:sp>
        <p:nvSpPr>
          <p:cNvPr id="256003" name="Rectangle 3"/>
          <p:cNvSpPr>
            <a:spLocks noGrp="1" noChangeArrowheads="1"/>
          </p:cNvSpPr>
          <p:nvPr>
            <p:ph type="body" idx="1"/>
          </p:nvPr>
        </p:nvSpPr>
        <p:spPr bwMode="auto">
          <a:xfrm>
            <a:off x="304800" y="1371600"/>
            <a:ext cx="7391400" cy="33528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533400" indent="-533400" algn="just">
              <a:lnSpc>
                <a:spcPct val="80000"/>
              </a:lnSpc>
              <a:buClr>
                <a:schemeClr val="bg1"/>
              </a:buClr>
              <a:buSzPct val="70000"/>
              <a:buFont typeface="Wingdings" pitchFamily="2" charset="2"/>
              <a:buChar char="§"/>
            </a:pPr>
            <a:r>
              <a:rPr lang="en-US" sz="1800">
                <a:solidFill>
                  <a:schemeClr val="bg1"/>
                </a:solidFill>
              </a:rPr>
              <a:t>Different Corporate Cultures</a:t>
            </a:r>
          </a:p>
          <a:p>
            <a:pPr marL="533400" indent="-533400" algn="just">
              <a:lnSpc>
                <a:spcPct val="80000"/>
              </a:lnSpc>
              <a:buClr>
                <a:schemeClr val="bg1"/>
              </a:buClr>
              <a:buSzPct val="70000"/>
              <a:buFont typeface="Wingdings" pitchFamily="2" charset="2"/>
              <a:buNone/>
            </a:pPr>
            <a:endParaRPr lang="en-US" sz="1800">
              <a:solidFill>
                <a:schemeClr val="bg1"/>
              </a:solidFill>
            </a:endParaRPr>
          </a:p>
          <a:p>
            <a:pPr marL="1371600" lvl="2" indent="-457200">
              <a:lnSpc>
                <a:spcPct val="80000"/>
              </a:lnSpc>
              <a:buClr>
                <a:schemeClr val="bg1"/>
              </a:buClr>
              <a:buFont typeface="Wingdings" pitchFamily="2" charset="2"/>
              <a:buChar char="Ø"/>
            </a:pPr>
            <a:r>
              <a:rPr lang="en-US" sz="1800">
                <a:solidFill>
                  <a:schemeClr val="bg1"/>
                </a:solidFill>
              </a:rPr>
              <a:t>The family (person-oriented)</a:t>
            </a:r>
          </a:p>
          <a:p>
            <a:pPr marL="1371600" lvl="2" indent="-457200">
              <a:lnSpc>
                <a:spcPct val="80000"/>
              </a:lnSpc>
              <a:buClr>
                <a:schemeClr val="bg1"/>
              </a:buClr>
              <a:buFont typeface="Wingdings" pitchFamily="2" charset="2"/>
              <a:buChar char="Ø"/>
            </a:pPr>
            <a:r>
              <a:rPr lang="en-US" sz="1800">
                <a:solidFill>
                  <a:schemeClr val="bg1"/>
                </a:solidFill>
              </a:rPr>
              <a:t>The Eiffel Tower (role-oriented)</a:t>
            </a:r>
          </a:p>
          <a:p>
            <a:pPr marL="1371600" lvl="2" indent="-457200">
              <a:lnSpc>
                <a:spcPct val="80000"/>
              </a:lnSpc>
              <a:buClr>
                <a:schemeClr val="bg1"/>
              </a:buClr>
              <a:buFont typeface="Wingdings" pitchFamily="2" charset="2"/>
              <a:buChar char="Ø"/>
            </a:pPr>
            <a:r>
              <a:rPr lang="en-US" sz="1800">
                <a:solidFill>
                  <a:schemeClr val="bg1"/>
                </a:solidFill>
              </a:rPr>
              <a:t>The guided missile (project-oriented)</a:t>
            </a:r>
          </a:p>
          <a:p>
            <a:pPr marL="1371600" lvl="2" indent="-457200">
              <a:lnSpc>
                <a:spcPct val="80000"/>
              </a:lnSpc>
              <a:buClr>
                <a:schemeClr val="bg1"/>
              </a:buClr>
              <a:buFont typeface="Wingdings" pitchFamily="2" charset="2"/>
              <a:buChar char="Ø"/>
            </a:pPr>
            <a:r>
              <a:rPr lang="en-US" sz="1800">
                <a:solidFill>
                  <a:schemeClr val="bg1"/>
                </a:solidFill>
              </a:rPr>
              <a:t>The incubator (fulfillment-oriented)</a:t>
            </a:r>
          </a:p>
          <a:p>
            <a:pPr marL="1371600" lvl="2" indent="-457200" algn="just">
              <a:lnSpc>
                <a:spcPct val="80000"/>
              </a:lnSpc>
              <a:buClr>
                <a:schemeClr val="bg1"/>
              </a:buClr>
              <a:buFont typeface="Wingdings" pitchFamily="2" charset="2"/>
              <a:buNone/>
            </a:pPr>
            <a:endParaRPr lang="en-US" sz="1800">
              <a:solidFill>
                <a:schemeClr val="bg1"/>
              </a:solidFill>
            </a:endParaRPr>
          </a:p>
          <a:p>
            <a:pPr marL="533400" indent="-533400" algn="just">
              <a:lnSpc>
                <a:spcPct val="80000"/>
              </a:lnSpc>
              <a:buClr>
                <a:schemeClr val="bg1"/>
              </a:buClr>
              <a:buFont typeface="Wingdings" pitchFamily="2" charset="2"/>
              <a:buChar char="§"/>
            </a:pPr>
            <a:endParaRPr lang="en-US" sz="1800">
              <a:solidFill>
                <a:schemeClr val="bg1"/>
              </a:solidFill>
            </a:endParaRPr>
          </a:p>
        </p:txBody>
      </p:sp>
    </p:spTree>
  </p:cSld>
  <p:clrMapOvr>
    <a:masterClrMapping/>
  </p:clrMapOvr>
  <p:transition>
    <p:cu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Text Box 2"/>
          <p:cNvSpPr txBox="1">
            <a:spLocks noChangeArrowheads="1"/>
          </p:cNvSpPr>
          <p:nvPr/>
        </p:nvSpPr>
        <p:spPr bwMode="auto">
          <a:xfrm>
            <a:off x="228600" y="304800"/>
            <a:ext cx="7772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b="1">
                <a:latin typeface="Arial Narrow" pitchFamily="34" charset="0"/>
              </a:rPr>
              <a:t>Reconciling Cultural Dilemmas in Business</a:t>
            </a:r>
          </a:p>
        </p:txBody>
      </p:sp>
      <p:sp>
        <p:nvSpPr>
          <p:cNvPr id="257027" name="Rectangle 3"/>
          <p:cNvSpPr>
            <a:spLocks noGrp="1" noChangeArrowheads="1"/>
          </p:cNvSpPr>
          <p:nvPr>
            <p:ph type="body" idx="1"/>
          </p:nvPr>
        </p:nvSpPr>
        <p:spPr bwMode="auto">
          <a:xfrm>
            <a:off x="304800" y="1371600"/>
            <a:ext cx="7391400" cy="33528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533400" indent="-533400">
              <a:lnSpc>
                <a:spcPct val="80000"/>
              </a:lnSpc>
              <a:buFont typeface="Wingdings" pitchFamily="2" charset="2"/>
              <a:buNone/>
            </a:pPr>
            <a:r>
              <a:rPr lang="en-US" sz="1800" b="1">
                <a:solidFill>
                  <a:schemeClr val="bg1"/>
                </a:solidFill>
              </a:rPr>
              <a:t>Awareness of Cultural Paradigm and its differences</a:t>
            </a:r>
            <a:endParaRPr lang="en-US" sz="1800">
              <a:solidFill>
                <a:schemeClr val="bg1"/>
              </a:solidFill>
            </a:endParaRPr>
          </a:p>
          <a:p>
            <a:pPr marL="952500" lvl="1" indent="-495300">
              <a:lnSpc>
                <a:spcPct val="80000"/>
              </a:lnSpc>
              <a:buClr>
                <a:schemeClr val="bg1"/>
              </a:buClr>
              <a:buFont typeface="Wingdings" pitchFamily="2" charset="2"/>
              <a:buChar char="Ø"/>
            </a:pPr>
            <a:r>
              <a:rPr lang="en-US" sz="1800">
                <a:solidFill>
                  <a:schemeClr val="bg1"/>
                </a:solidFill>
              </a:rPr>
              <a:t>It is recommended for businesses to have a systematic understanding of cultural differences, most especially in cross-cultural management.</a:t>
            </a:r>
            <a:r>
              <a:rPr lang="en-US" sz="1700">
                <a:solidFill>
                  <a:schemeClr val="bg1"/>
                </a:solidFill>
              </a:rPr>
              <a:t>  </a:t>
            </a:r>
          </a:p>
          <a:p>
            <a:pPr marL="533400" indent="-533400">
              <a:lnSpc>
                <a:spcPct val="80000"/>
              </a:lnSpc>
              <a:buFont typeface="Wingdings" pitchFamily="2" charset="2"/>
              <a:buNone/>
            </a:pPr>
            <a:endParaRPr lang="en-US" sz="1800" b="1">
              <a:solidFill>
                <a:schemeClr val="bg1"/>
              </a:solidFill>
            </a:endParaRPr>
          </a:p>
          <a:p>
            <a:pPr marL="533400" indent="-533400">
              <a:lnSpc>
                <a:spcPct val="80000"/>
              </a:lnSpc>
              <a:buFont typeface="Wingdings" pitchFamily="2" charset="2"/>
              <a:buNone/>
            </a:pPr>
            <a:endParaRPr lang="en-US" sz="1800" b="1">
              <a:solidFill>
                <a:schemeClr val="bg1"/>
              </a:solidFill>
            </a:endParaRPr>
          </a:p>
          <a:p>
            <a:pPr marL="533400" indent="-533400">
              <a:lnSpc>
                <a:spcPct val="80000"/>
              </a:lnSpc>
              <a:buFont typeface="Wingdings" pitchFamily="2" charset="2"/>
              <a:buNone/>
            </a:pPr>
            <a:r>
              <a:rPr lang="en-US" sz="1800" b="1">
                <a:solidFill>
                  <a:schemeClr val="bg1"/>
                </a:solidFill>
              </a:rPr>
              <a:t>Respecting differences in Cultural Mind Frame</a:t>
            </a:r>
            <a:endParaRPr lang="en-US" sz="1800">
              <a:solidFill>
                <a:schemeClr val="bg1"/>
              </a:solidFill>
            </a:endParaRPr>
          </a:p>
          <a:p>
            <a:pPr marL="952500" lvl="1" indent="-495300">
              <a:lnSpc>
                <a:spcPct val="80000"/>
              </a:lnSpc>
              <a:buClr>
                <a:schemeClr val="bg1"/>
              </a:buClr>
              <a:buFont typeface="Wingdings" pitchFamily="2" charset="2"/>
              <a:buChar char="Ø"/>
            </a:pPr>
            <a:r>
              <a:rPr lang="en-US" sz="1800">
                <a:solidFill>
                  <a:schemeClr val="bg1"/>
                </a:solidFill>
              </a:rPr>
              <a:t>Appreciating and respecting these cultural patterns that are different from one’s own prevents one from prematurely valuing a behavior as negative.</a:t>
            </a:r>
          </a:p>
          <a:p>
            <a:pPr marL="533400" indent="-533400">
              <a:lnSpc>
                <a:spcPct val="80000"/>
              </a:lnSpc>
              <a:buFont typeface="Wingdings" pitchFamily="2" charset="2"/>
              <a:buNone/>
            </a:pPr>
            <a:endParaRPr lang="en-US" sz="1800" b="1">
              <a:solidFill>
                <a:schemeClr val="bg1"/>
              </a:solidFill>
            </a:endParaRPr>
          </a:p>
          <a:p>
            <a:pPr marL="533400" indent="-533400">
              <a:lnSpc>
                <a:spcPct val="80000"/>
              </a:lnSpc>
              <a:buFont typeface="Wingdings" pitchFamily="2" charset="2"/>
              <a:buNone/>
            </a:pPr>
            <a:endParaRPr lang="en-US" sz="1800" b="1">
              <a:solidFill>
                <a:schemeClr val="bg1"/>
              </a:solidFill>
            </a:endParaRPr>
          </a:p>
          <a:p>
            <a:pPr marL="533400" indent="-533400">
              <a:lnSpc>
                <a:spcPct val="80000"/>
              </a:lnSpc>
              <a:buFont typeface="Wingdings" pitchFamily="2" charset="2"/>
              <a:buNone/>
            </a:pPr>
            <a:r>
              <a:rPr lang="en-US" sz="1800" b="1">
                <a:solidFill>
                  <a:schemeClr val="bg1"/>
                </a:solidFill>
              </a:rPr>
              <a:t>Reconciling Cultural differences</a:t>
            </a:r>
            <a:endParaRPr lang="en-US" sz="1800">
              <a:solidFill>
                <a:schemeClr val="bg1"/>
              </a:solidFill>
            </a:endParaRPr>
          </a:p>
          <a:p>
            <a:pPr marL="952500" lvl="1" indent="-495300">
              <a:lnSpc>
                <a:spcPct val="80000"/>
              </a:lnSpc>
              <a:buClr>
                <a:schemeClr val="bg1"/>
              </a:buClr>
              <a:buFont typeface="Wingdings" pitchFamily="2" charset="2"/>
              <a:buChar char="Ø"/>
            </a:pPr>
            <a:r>
              <a:rPr lang="en-US" sz="1800">
                <a:solidFill>
                  <a:schemeClr val="bg1"/>
                </a:solidFill>
              </a:rPr>
              <a:t>After the awareness and respect for cultural differences, the reconciliation between national patterns of corporate </a:t>
            </a:r>
          </a:p>
          <a:p>
            <a:pPr marL="952500" lvl="1" indent="-495300">
              <a:lnSpc>
                <a:spcPct val="80000"/>
              </a:lnSpc>
              <a:buClr>
                <a:schemeClr val="bg1"/>
              </a:buClr>
              <a:buFont typeface="Wingdings" pitchFamily="2" charset="2"/>
              <a:buNone/>
            </a:pPr>
            <a:r>
              <a:rPr lang="en-US" sz="1800">
                <a:solidFill>
                  <a:schemeClr val="bg1"/>
                </a:solidFill>
              </a:rPr>
              <a:t>	culture becomes the last essential step to take.</a:t>
            </a:r>
            <a:r>
              <a:rPr lang="en-US" sz="1700">
                <a:solidFill>
                  <a:schemeClr val="bg1"/>
                </a:solidFill>
              </a:rPr>
              <a:t> </a:t>
            </a:r>
          </a:p>
        </p:txBody>
      </p:sp>
    </p:spTree>
  </p:cSld>
  <p:clrMapOvr>
    <a:masterClrMapping/>
  </p:clrMapOvr>
  <p:transition>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0" name="Text Box 10"/>
          <p:cNvSpPr txBox="1">
            <a:spLocks noChangeArrowheads="1"/>
          </p:cNvSpPr>
          <p:nvPr/>
        </p:nvSpPr>
        <p:spPr bwMode="auto">
          <a:xfrm>
            <a:off x="228600" y="304800"/>
            <a:ext cx="7772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b="1">
                <a:latin typeface="Arial Narrow" pitchFamily="34" charset="0"/>
              </a:rPr>
              <a:t>THE BIG IDEA</a:t>
            </a:r>
          </a:p>
        </p:txBody>
      </p:sp>
      <p:sp>
        <p:nvSpPr>
          <p:cNvPr id="5132" name="Rectangle 12"/>
          <p:cNvSpPr>
            <a:spLocks noGrp="1" noChangeArrowheads="1"/>
          </p:cNvSpPr>
          <p:nvPr>
            <p:ph type="body" idx="1"/>
          </p:nvPr>
        </p:nvSpPr>
        <p:spPr bwMode="auto">
          <a:xfrm>
            <a:off x="304800" y="1752600"/>
            <a:ext cx="6705600" cy="33528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just">
              <a:lnSpc>
                <a:spcPct val="90000"/>
              </a:lnSpc>
              <a:buClr>
                <a:schemeClr val="bg1"/>
              </a:buClr>
              <a:buSzPct val="95000"/>
              <a:buFont typeface="Wingdings" pitchFamily="2" charset="2"/>
              <a:buChar char="§"/>
            </a:pPr>
            <a:r>
              <a:rPr lang="en-US" sz="2000">
                <a:solidFill>
                  <a:schemeClr val="bg1"/>
                </a:solidFill>
              </a:rPr>
              <a:t>Culture, as an interconnected system of meanings shared by one group, greatly affects the way people do business </a:t>
            </a:r>
          </a:p>
          <a:p>
            <a:pPr algn="just">
              <a:lnSpc>
                <a:spcPct val="90000"/>
              </a:lnSpc>
              <a:buClr>
                <a:schemeClr val="bg1"/>
              </a:buClr>
              <a:buSzPct val="95000"/>
              <a:buFont typeface="Wingdings" pitchFamily="2" charset="2"/>
              <a:buChar char="§"/>
            </a:pPr>
            <a:endParaRPr lang="en-US" sz="2000">
              <a:solidFill>
                <a:schemeClr val="bg1"/>
              </a:solidFill>
            </a:endParaRPr>
          </a:p>
          <a:p>
            <a:pPr algn="just">
              <a:lnSpc>
                <a:spcPct val="90000"/>
              </a:lnSpc>
              <a:buClr>
                <a:schemeClr val="bg1"/>
              </a:buClr>
              <a:buSzPct val="95000"/>
              <a:buFont typeface="Wingdings" pitchFamily="2" charset="2"/>
              <a:buChar char="§"/>
            </a:pPr>
            <a:r>
              <a:rPr lang="en-US" sz="2000">
                <a:solidFill>
                  <a:schemeClr val="bg1"/>
                </a:solidFill>
              </a:rPr>
              <a:t>Cultural orientation may vary depending on the ideas, meanings, and beliefs held upon by a group of people living together in a certain locus or situation. </a:t>
            </a:r>
          </a:p>
          <a:p>
            <a:pPr algn="just">
              <a:lnSpc>
                <a:spcPct val="90000"/>
              </a:lnSpc>
              <a:buClr>
                <a:schemeClr val="bg1"/>
              </a:buClr>
              <a:buSzPct val="95000"/>
              <a:buFont typeface="Wingdings" pitchFamily="2" charset="2"/>
              <a:buChar char="§"/>
            </a:pPr>
            <a:endParaRPr lang="en-US" sz="2000">
              <a:solidFill>
                <a:schemeClr val="bg1"/>
              </a:solidFill>
            </a:endParaRPr>
          </a:p>
          <a:p>
            <a:pPr algn="just">
              <a:lnSpc>
                <a:spcPct val="90000"/>
              </a:lnSpc>
              <a:buClr>
                <a:schemeClr val="bg1"/>
              </a:buClr>
              <a:buSzPct val="95000"/>
              <a:buFont typeface="Wingdings" pitchFamily="2" charset="2"/>
              <a:buChar char="§"/>
            </a:pPr>
            <a:r>
              <a:rPr lang="en-US" sz="2000">
                <a:solidFill>
                  <a:schemeClr val="bg1"/>
                </a:solidFill>
              </a:rPr>
              <a:t>Hence, culture affects the way people do business in a particular location.</a:t>
            </a:r>
          </a:p>
        </p:txBody>
      </p:sp>
      <p:sp>
        <p:nvSpPr>
          <p:cNvPr id="5135" name="Text Box 15"/>
          <p:cNvSpPr txBox="1">
            <a:spLocks noChangeArrowheads="1"/>
          </p:cNvSpPr>
          <p:nvPr/>
        </p:nvSpPr>
        <p:spPr bwMode="auto">
          <a:xfrm>
            <a:off x="5943600" y="1524000"/>
            <a:ext cx="259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spTree>
  </p:cSld>
  <p:clrMapOvr>
    <a:masterClrMapping/>
  </p:clrMapOvr>
  <p:transition>
    <p:cu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Text Box 2"/>
          <p:cNvSpPr txBox="1">
            <a:spLocks noChangeArrowheads="1"/>
          </p:cNvSpPr>
          <p:nvPr/>
        </p:nvSpPr>
        <p:spPr bwMode="auto">
          <a:xfrm>
            <a:off x="228600" y="304800"/>
            <a:ext cx="7772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b="1">
                <a:latin typeface="Arial Narrow" pitchFamily="34" charset="0"/>
              </a:rPr>
              <a:t>Reconciling Cultural Dilemmas in Business</a:t>
            </a:r>
          </a:p>
        </p:txBody>
      </p:sp>
      <p:sp>
        <p:nvSpPr>
          <p:cNvPr id="258051" name="Rectangle 3"/>
          <p:cNvSpPr>
            <a:spLocks noGrp="1" noChangeArrowheads="1"/>
          </p:cNvSpPr>
          <p:nvPr>
            <p:ph type="body" idx="1"/>
          </p:nvPr>
        </p:nvSpPr>
        <p:spPr bwMode="auto">
          <a:xfrm>
            <a:off x="304800" y="1371600"/>
            <a:ext cx="7391400" cy="33528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533400" indent="-533400">
              <a:lnSpc>
                <a:spcPct val="80000"/>
              </a:lnSpc>
              <a:buFont typeface="Wingdings" pitchFamily="2" charset="2"/>
              <a:buNone/>
            </a:pPr>
            <a:r>
              <a:rPr lang="en-US" sz="1800" b="1">
                <a:solidFill>
                  <a:schemeClr val="bg1"/>
                </a:solidFill>
              </a:rPr>
              <a:t>10 Steps in Attaining Reconciliation of Cultural Dilemmas:</a:t>
            </a:r>
            <a:endParaRPr lang="en-US" sz="1800">
              <a:solidFill>
                <a:schemeClr val="bg1"/>
              </a:solidFill>
            </a:endParaRPr>
          </a:p>
          <a:p>
            <a:pPr marL="533400" indent="-533400">
              <a:lnSpc>
                <a:spcPct val="80000"/>
              </a:lnSpc>
              <a:buFont typeface="Wingdings" pitchFamily="2" charset="2"/>
              <a:buNone/>
            </a:pPr>
            <a:endParaRPr lang="en-US" sz="1800">
              <a:solidFill>
                <a:schemeClr val="bg1"/>
              </a:solidFill>
            </a:endParaRPr>
          </a:p>
          <a:p>
            <a:pPr marL="533400" indent="-533400">
              <a:lnSpc>
                <a:spcPct val="80000"/>
              </a:lnSpc>
              <a:buClr>
                <a:schemeClr val="bg1"/>
              </a:buClr>
              <a:buSzTx/>
              <a:buFont typeface="Wingdings" pitchFamily="2" charset="2"/>
              <a:buAutoNum type="arabicPeriod"/>
            </a:pPr>
            <a:r>
              <a:rPr lang="en-US" sz="1800" u="sng">
                <a:solidFill>
                  <a:schemeClr val="bg1"/>
                </a:solidFill>
              </a:rPr>
              <a:t>Theory of complementarity</a:t>
            </a:r>
            <a:r>
              <a:rPr lang="en-US" sz="1800">
                <a:solidFill>
                  <a:schemeClr val="bg1"/>
                </a:solidFill>
              </a:rPr>
              <a:t> – The individual is more or less separate from the group, and so universalism and particularism are different but not separate.  </a:t>
            </a:r>
          </a:p>
          <a:p>
            <a:pPr marL="533400" indent="-533400">
              <a:lnSpc>
                <a:spcPct val="80000"/>
              </a:lnSpc>
              <a:buClr>
                <a:schemeClr val="bg1"/>
              </a:buClr>
              <a:buSzTx/>
              <a:buFont typeface="Wingdings" pitchFamily="2" charset="2"/>
              <a:buAutoNum type="arabicPeriod"/>
            </a:pPr>
            <a:endParaRPr lang="en-US" sz="1800" u="sng">
              <a:solidFill>
                <a:schemeClr val="bg1"/>
              </a:solidFill>
            </a:endParaRPr>
          </a:p>
          <a:p>
            <a:pPr marL="533400" indent="-533400">
              <a:lnSpc>
                <a:spcPct val="80000"/>
              </a:lnSpc>
              <a:buClr>
                <a:schemeClr val="bg1"/>
              </a:buClr>
              <a:buSzTx/>
              <a:buFont typeface="Wingdings" pitchFamily="2" charset="2"/>
              <a:buAutoNum type="arabicPeriod" startAt="2"/>
            </a:pPr>
            <a:r>
              <a:rPr lang="en-US" sz="1800" u="sng">
                <a:solidFill>
                  <a:schemeClr val="bg1"/>
                </a:solidFill>
              </a:rPr>
              <a:t>Using humor</a:t>
            </a:r>
            <a:r>
              <a:rPr lang="en-US" sz="1800">
                <a:solidFill>
                  <a:schemeClr val="bg1"/>
                </a:solidFill>
              </a:rPr>
              <a:t> – Dilemmas could be made known through the cautious use of humor, where the clash of two various perspectives is part of the business. </a:t>
            </a:r>
          </a:p>
          <a:p>
            <a:pPr marL="533400" indent="-533400">
              <a:lnSpc>
                <a:spcPct val="80000"/>
              </a:lnSpc>
              <a:buClr>
                <a:schemeClr val="bg1"/>
              </a:buClr>
              <a:buSzTx/>
              <a:buFont typeface="Wingdings" pitchFamily="2" charset="2"/>
              <a:buAutoNum type="arabicPeriod" startAt="2"/>
            </a:pPr>
            <a:endParaRPr lang="en-US" sz="1800" u="sng">
              <a:solidFill>
                <a:schemeClr val="bg1"/>
              </a:solidFill>
            </a:endParaRPr>
          </a:p>
          <a:p>
            <a:pPr marL="533400" indent="-533400">
              <a:lnSpc>
                <a:spcPct val="80000"/>
              </a:lnSpc>
              <a:buClr>
                <a:schemeClr val="bg1"/>
              </a:buClr>
              <a:buSzTx/>
              <a:buFont typeface="Wingdings" pitchFamily="2" charset="2"/>
              <a:buAutoNum type="arabicPeriod" startAt="3"/>
            </a:pPr>
            <a:r>
              <a:rPr lang="en-US" sz="1800" u="sng">
                <a:solidFill>
                  <a:schemeClr val="bg1"/>
                </a:solidFill>
              </a:rPr>
              <a:t>Mapping out a cultural space</a:t>
            </a:r>
            <a:r>
              <a:rPr lang="en-US" sz="1800">
                <a:solidFill>
                  <a:schemeClr val="bg1"/>
                </a:solidFill>
              </a:rPr>
              <a:t> – Mapping out some or all of the seven dimensions of a culture’s cultural space helps in the awareness, recognition and reconciliation of cultural dilemmas. </a:t>
            </a:r>
          </a:p>
          <a:p>
            <a:pPr marL="533400" indent="-533400">
              <a:lnSpc>
                <a:spcPct val="80000"/>
              </a:lnSpc>
              <a:buClr>
                <a:schemeClr val="bg1"/>
              </a:buClr>
              <a:buSzTx/>
              <a:buFont typeface="Wingdings" pitchFamily="2" charset="2"/>
              <a:buAutoNum type="arabicPeriod" startAt="3"/>
            </a:pPr>
            <a:endParaRPr lang="en-US" sz="1800">
              <a:solidFill>
                <a:schemeClr val="bg1"/>
              </a:solidFill>
            </a:endParaRPr>
          </a:p>
          <a:p>
            <a:pPr marL="533400" indent="-533400">
              <a:lnSpc>
                <a:spcPct val="80000"/>
              </a:lnSpc>
              <a:buClr>
                <a:schemeClr val="bg1"/>
              </a:buClr>
              <a:buSzTx/>
              <a:buFont typeface="Wingdings" pitchFamily="2" charset="2"/>
              <a:buAutoNum type="arabicPeriod" startAt="3"/>
            </a:pPr>
            <a:r>
              <a:rPr lang="en-US" sz="1800" u="sng">
                <a:solidFill>
                  <a:schemeClr val="bg1"/>
                </a:solidFill>
              </a:rPr>
              <a:t>From nouns to present participles and processes</a:t>
            </a:r>
            <a:r>
              <a:rPr lang="en-US" sz="1800">
                <a:solidFill>
                  <a:schemeClr val="bg1"/>
                </a:solidFill>
              </a:rPr>
              <a:t> – The proper choice of words is important in finding the suitable words for discussion. </a:t>
            </a:r>
          </a:p>
          <a:p>
            <a:pPr marL="533400" indent="-533400">
              <a:lnSpc>
                <a:spcPct val="80000"/>
              </a:lnSpc>
              <a:buClr>
                <a:schemeClr val="bg1"/>
              </a:buClr>
              <a:buSzTx/>
              <a:buFont typeface="Wingdings" pitchFamily="2" charset="2"/>
              <a:buAutoNum type="arabicPeriod" startAt="3"/>
            </a:pPr>
            <a:endParaRPr lang="en-US" sz="1800">
              <a:solidFill>
                <a:schemeClr val="bg1"/>
              </a:solidFill>
            </a:endParaRPr>
          </a:p>
          <a:p>
            <a:pPr marL="533400" indent="-533400">
              <a:lnSpc>
                <a:spcPct val="80000"/>
              </a:lnSpc>
              <a:buClr>
                <a:schemeClr val="bg1"/>
              </a:buClr>
              <a:buSzTx/>
              <a:buFont typeface="Wingdings" pitchFamily="2" charset="2"/>
              <a:buAutoNum type="arabicPeriod" startAt="3"/>
            </a:pPr>
            <a:r>
              <a:rPr lang="en-US" sz="1800" u="sng">
                <a:solidFill>
                  <a:schemeClr val="bg1"/>
                </a:solidFill>
              </a:rPr>
              <a:t>Language and meta-language </a:t>
            </a:r>
            <a:r>
              <a:rPr lang="en-US" sz="1800">
                <a:solidFill>
                  <a:schemeClr val="bg1"/>
                </a:solidFill>
              </a:rPr>
              <a:t>– Language can achieve reconciliation in transcultural dilemmas by handling two </a:t>
            </a:r>
          </a:p>
          <a:p>
            <a:pPr marL="533400" indent="-533400">
              <a:lnSpc>
                <a:spcPct val="80000"/>
              </a:lnSpc>
              <a:buClr>
                <a:schemeClr val="bg1"/>
              </a:buClr>
              <a:buSzTx/>
              <a:buFont typeface="Wingdings" pitchFamily="2" charset="2"/>
              <a:buNone/>
            </a:pPr>
            <a:r>
              <a:rPr lang="en-US" sz="1800">
                <a:solidFill>
                  <a:schemeClr val="bg1"/>
                </a:solidFill>
              </a:rPr>
              <a:t>	ideas in mind and still have the capacity to function. </a:t>
            </a:r>
          </a:p>
          <a:p>
            <a:pPr marL="533400" indent="-533400">
              <a:lnSpc>
                <a:spcPct val="80000"/>
              </a:lnSpc>
              <a:buClr>
                <a:schemeClr val="bg1"/>
              </a:buClr>
              <a:buSzTx/>
              <a:buFont typeface="Wingdings" pitchFamily="2" charset="2"/>
              <a:buNone/>
            </a:pPr>
            <a:endParaRPr lang="en-US" sz="1800">
              <a:solidFill>
                <a:schemeClr val="bg1"/>
              </a:solidFill>
            </a:endParaRPr>
          </a:p>
        </p:txBody>
      </p:sp>
    </p:spTree>
  </p:cSld>
  <p:clrMapOvr>
    <a:masterClrMapping/>
  </p:clrMapOvr>
  <p:transition>
    <p:cu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Text Box 2"/>
          <p:cNvSpPr txBox="1">
            <a:spLocks noChangeArrowheads="1"/>
          </p:cNvSpPr>
          <p:nvPr/>
        </p:nvSpPr>
        <p:spPr bwMode="auto">
          <a:xfrm>
            <a:off x="228600" y="304800"/>
            <a:ext cx="7772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b="1">
                <a:latin typeface="Arial Narrow" pitchFamily="34" charset="0"/>
              </a:rPr>
              <a:t>Reconciling Cultural Dilemmas in Business</a:t>
            </a:r>
          </a:p>
        </p:txBody>
      </p:sp>
      <p:sp>
        <p:nvSpPr>
          <p:cNvPr id="259075" name="Rectangle 3"/>
          <p:cNvSpPr>
            <a:spLocks noGrp="1" noChangeArrowheads="1"/>
          </p:cNvSpPr>
          <p:nvPr>
            <p:ph type="body" idx="1"/>
          </p:nvPr>
        </p:nvSpPr>
        <p:spPr bwMode="auto">
          <a:xfrm>
            <a:off x="304800" y="1371600"/>
            <a:ext cx="7391400" cy="33528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533400" indent="-533400">
              <a:lnSpc>
                <a:spcPct val="80000"/>
              </a:lnSpc>
              <a:buFont typeface="Wingdings" pitchFamily="2" charset="2"/>
              <a:buNone/>
            </a:pPr>
            <a:r>
              <a:rPr lang="en-US" sz="1800" b="1">
                <a:solidFill>
                  <a:schemeClr val="bg1"/>
                </a:solidFill>
              </a:rPr>
              <a:t>10 Steps in Attaining Reconciliation of Cultural Dilemmas:</a:t>
            </a:r>
            <a:endParaRPr lang="en-US" sz="1800">
              <a:solidFill>
                <a:schemeClr val="bg1"/>
              </a:solidFill>
            </a:endParaRPr>
          </a:p>
          <a:p>
            <a:pPr marL="533400" indent="-533400">
              <a:lnSpc>
                <a:spcPct val="80000"/>
              </a:lnSpc>
              <a:buFont typeface="Wingdings" pitchFamily="2" charset="2"/>
              <a:buNone/>
            </a:pPr>
            <a:endParaRPr lang="en-US" sz="1800" u="sng">
              <a:solidFill>
                <a:schemeClr val="bg1"/>
              </a:solidFill>
            </a:endParaRPr>
          </a:p>
          <a:p>
            <a:pPr marL="533400" indent="-533400">
              <a:lnSpc>
                <a:spcPct val="80000"/>
              </a:lnSpc>
              <a:buClr>
                <a:schemeClr val="bg1"/>
              </a:buClr>
              <a:buSzTx/>
              <a:buFont typeface="Wingdings" pitchFamily="2" charset="2"/>
              <a:buAutoNum type="arabicPeriod" startAt="6"/>
            </a:pPr>
            <a:r>
              <a:rPr lang="en-US" sz="1800" u="sng">
                <a:solidFill>
                  <a:schemeClr val="bg1"/>
                </a:solidFill>
              </a:rPr>
              <a:t>Frames and context</a:t>
            </a:r>
            <a:r>
              <a:rPr lang="en-US" sz="1800">
                <a:solidFill>
                  <a:schemeClr val="bg1"/>
                </a:solidFill>
              </a:rPr>
              <a:t> – Grasping the sense of the text and trying to reverse the text and context in order to draw the right meanings for languages and the like.</a:t>
            </a:r>
            <a:endParaRPr lang="en-US" sz="1800" u="sng">
              <a:solidFill>
                <a:schemeClr val="bg1"/>
              </a:solidFill>
            </a:endParaRPr>
          </a:p>
          <a:p>
            <a:pPr marL="533400" indent="-533400">
              <a:lnSpc>
                <a:spcPct val="80000"/>
              </a:lnSpc>
              <a:buClr>
                <a:schemeClr val="bg1"/>
              </a:buClr>
              <a:buSzTx/>
              <a:buFont typeface="Wingdings" pitchFamily="2" charset="2"/>
              <a:buAutoNum type="arabicPeriod" startAt="6"/>
            </a:pPr>
            <a:endParaRPr lang="en-US" sz="1800" u="sng">
              <a:solidFill>
                <a:schemeClr val="bg1"/>
              </a:solidFill>
            </a:endParaRPr>
          </a:p>
          <a:p>
            <a:pPr marL="533400" indent="-533400">
              <a:lnSpc>
                <a:spcPct val="80000"/>
              </a:lnSpc>
              <a:buClr>
                <a:schemeClr val="bg1"/>
              </a:buClr>
              <a:buSzTx/>
              <a:buFont typeface="Wingdings" pitchFamily="2" charset="2"/>
              <a:buAutoNum type="arabicPeriod" startAt="6"/>
            </a:pPr>
            <a:r>
              <a:rPr lang="en-US" sz="1800" u="sng">
                <a:solidFill>
                  <a:schemeClr val="bg1"/>
                </a:solidFill>
              </a:rPr>
              <a:t>Sequencing</a:t>
            </a:r>
            <a:r>
              <a:rPr lang="en-US" sz="1800">
                <a:solidFill>
                  <a:schemeClr val="bg1"/>
                </a:solidFill>
              </a:rPr>
              <a:t> – sequencing the processes involving conflicting values over time.</a:t>
            </a:r>
            <a:endParaRPr lang="en-US" sz="1800" u="sng">
              <a:solidFill>
                <a:schemeClr val="bg1"/>
              </a:solidFill>
            </a:endParaRPr>
          </a:p>
          <a:p>
            <a:pPr marL="533400" indent="-533400">
              <a:lnSpc>
                <a:spcPct val="80000"/>
              </a:lnSpc>
              <a:buClr>
                <a:schemeClr val="bg1"/>
              </a:buClr>
              <a:buSzTx/>
              <a:buFont typeface="Wingdings" pitchFamily="2" charset="2"/>
              <a:buAutoNum type="arabicPeriod" startAt="6"/>
            </a:pPr>
            <a:endParaRPr lang="en-US" sz="1800" u="sng">
              <a:solidFill>
                <a:schemeClr val="bg1"/>
              </a:solidFill>
            </a:endParaRPr>
          </a:p>
          <a:p>
            <a:pPr marL="533400" indent="-533400">
              <a:lnSpc>
                <a:spcPct val="80000"/>
              </a:lnSpc>
              <a:buClr>
                <a:schemeClr val="bg1"/>
              </a:buClr>
              <a:buSzTx/>
              <a:buFont typeface="Wingdings" pitchFamily="2" charset="2"/>
              <a:buAutoNum type="arabicPeriod" startAt="6"/>
            </a:pPr>
            <a:r>
              <a:rPr lang="en-US" sz="1800" u="sng">
                <a:solidFill>
                  <a:schemeClr val="bg1"/>
                </a:solidFill>
              </a:rPr>
              <a:t>Waving/cycling</a:t>
            </a:r>
            <a:r>
              <a:rPr lang="en-US" sz="1800">
                <a:solidFill>
                  <a:schemeClr val="bg1"/>
                </a:solidFill>
              </a:rPr>
              <a:t> – continuous correction of errors in order to strike at the right requirement, which is also known as </a:t>
            </a:r>
            <a:r>
              <a:rPr lang="en-US" sz="1800" b="1">
                <a:solidFill>
                  <a:schemeClr val="bg1"/>
                </a:solidFill>
              </a:rPr>
              <a:t>error correcting system</a:t>
            </a:r>
            <a:r>
              <a:rPr lang="en-US" sz="1800">
                <a:solidFill>
                  <a:schemeClr val="bg1"/>
                </a:solidFill>
              </a:rPr>
              <a:t>.</a:t>
            </a:r>
          </a:p>
          <a:p>
            <a:pPr marL="533400" indent="-533400">
              <a:lnSpc>
                <a:spcPct val="80000"/>
              </a:lnSpc>
              <a:buClr>
                <a:schemeClr val="bg1"/>
              </a:buClr>
              <a:buSzTx/>
              <a:buFont typeface="Wingdings" pitchFamily="2" charset="2"/>
              <a:buAutoNum type="arabicPeriod" startAt="6"/>
            </a:pPr>
            <a:endParaRPr lang="en-US" sz="1800">
              <a:solidFill>
                <a:schemeClr val="bg1"/>
              </a:solidFill>
            </a:endParaRPr>
          </a:p>
          <a:p>
            <a:pPr marL="533400" indent="-533400">
              <a:lnSpc>
                <a:spcPct val="80000"/>
              </a:lnSpc>
              <a:buClr>
                <a:schemeClr val="bg1"/>
              </a:buClr>
              <a:buSzTx/>
              <a:buFont typeface="Wingdings" pitchFamily="2" charset="2"/>
              <a:buAutoNum type="arabicPeriod" startAt="6"/>
            </a:pPr>
            <a:r>
              <a:rPr lang="en-US" sz="1800" u="sng">
                <a:solidFill>
                  <a:schemeClr val="bg1"/>
                </a:solidFill>
              </a:rPr>
              <a:t>Synergizing and virtuous circling</a:t>
            </a:r>
            <a:r>
              <a:rPr lang="en-US" sz="1800">
                <a:solidFill>
                  <a:schemeClr val="bg1"/>
                </a:solidFill>
              </a:rPr>
              <a:t> – Having two values work with one another in mutual facilitation and enhancement.</a:t>
            </a:r>
          </a:p>
          <a:p>
            <a:pPr marL="533400" indent="-533400">
              <a:lnSpc>
                <a:spcPct val="80000"/>
              </a:lnSpc>
              <a:buClr>
                <a:schemeClr val="bg1"/>
              </a:buClr>
              <a:buSzTx/>
              <a:buFont typeface="Wingdings" pitchFamily="2" charset="2"/>
              <a:buAutoNum type="arabicPeriod" startAt="6"/>
            </a:pPr>
            <a:endParaRPr lang="en-US" sz="1800">
              <a:solidFill>
                <a:schemeClr val="bg1"/>
              </a:solidFill>
            </a:endParaRPr>
          </a:p>
          <a:p>
            <a:pPr marL="533400" indent="-533400">
              <a:lnSpc>
                <a:spcPct val="80000"/>
              </a:lnSpc>
              <a:buClr>
                <a:schemeClr val="bg1"/>
              </a:buClr>
              <a:buSzTx/>
              <a:buFont typeface="Wingdings" pitchFamily="2" charset="2"/>
              <a:buAutoNum type="arabicPeriod" startAt="6"/>
            </a:pPr>
            <a:r>
              <a:rPr lang="en-US" sz="1800" u="sng">
                <a:solidFill>
                  <a:schemeClr val="bg1"/>
                </a:solidFill>
              </a:rPr>
              <a:t>The double helix</a:t>
            </a:r>
            <a:r>
              <a:rPr lang="en-US" sz="1800">
                <a:solidFill>
                  <a:schemeClr val="bg1"/>
                </a:solidFill>
              </a:rPr>
              <a:t> – Summarizes all nine processes by joining them all together.</a:t>
            </a:r>
          </a:p>
        </p:txBody>
      </p:sp>
    </p:spTree>
  </p:cSld>
  <p:clrMapOvr>
    <a:masterClrMapping/>
  </p:clrMapOvr>
  <p:transition>
    <p:cu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Text Box 2"/>
          <p:cNvSpPr txBox="1">
            <a:spLocks noChangeArrowheads="1"/>
          </p:cNvSpPr>
          <p:nvPr/>
        </p:nvSpPr>
        <p:spPr bwMode="auto">
          <a:xfrm>
            <a:off x="1219200" y="2438400"/>
            <a:ext cx="6705600"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20000"/>
              </a:spcBef>
            </a:pPr>
            <a:r>
              <a:rPr lang="en-US" sz="1800">
                <a:solidFill>
                  <a:srgbClr val="777777"/>
                </a:solidFill>
                <a:latin typeface="Arial" charset="0"/>
              </a:rPr>
              <a:t>BusinessSummaries.com is a business book Summaries service.  Every week, it sends out to subscribers a 9- to 12-page summary of a best-selling business book chosen from among the hundreds of books printed out in the United States.  For more information, please go to </a:t>
            </a:r>
            <a:r>
              <a:rPr lang="en-US" sz="1800" b="1" u="sng">
                <a:solidFill>
                  <a:schemeClr val="accent2"/>
                </a:solidFill>
                <a:latin typeface="Arial" charset="0"/>
              </a:rPr>
              <a:t>http://www.bizsum.com.</a:t>
            </a:r>
          </a:p>
        </p:txBody>
      </p:sp>
      <p:sp>
        <p:nvSpPr>
          <p:cNvPr id="133123" name="Text Box 3"/>
          <p:cNvSpPr txBox="1">
            <a:spLocks noChangeArrowheads="1"/>
          </p:cNvSpPr>
          <p:nvPr/>
        </p:nvSpPr>
        <p:spPr bwMode="auto">
          <a:xfrm>
            <a:off x="304800" y="304800"/>
            <a:ext cx="8686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b="1">
                <a:latin typeface="Arial Narrow" pitchFamily="34" charset="0"/>
              </a:rPr>
              <a:t>ABOUT BUSINESSSUMMARIES</a:t>
            </a:r>
            <a:endParaRPr lang="en-US" b="1">
              <a:latin typeface="Arial Narrow"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Text Box 2"/>
          <p:cNvSpPr txBox="1">
            <a:spLocks noChangeArrowheads="1"/>
          </p:cNvSpPr>
          <p:nvPr/>
        </p:nvSpPr>
        <p:spPr bwMode="auto">
          <a:xfrm>
            <a:off x="228600" y="304800"/>
            <a:ext cx="7772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b="1">
                <a:latin typeface="Arial Narrow" pitchFamily="34" charset="0"/>
              </a:rPr>
              <a:t>Culture in General</a:t>
            </a:r>
          </a:p>
        </p:txBody>
      </p:sp>
      <p:sp>
        <p:nvSpPr>
          <p:cNvPr id="237571" name="Rectangle 3"/>
          <p:cNvSpPr>
            <a:spLocks noGrp="1" noChangeArrowheads="1"/>
          </p:cNvSpPr>
          <p:nvPr>
            <p:ph type="body" idx="1"/>
          </p:nvPr>
        </p:nvSpPr>
        <p:spPr bwMode="auto">
          <a:xfrm>
            <a:off x="304800" y="1752600"/>
            <a:ext cx="6705600" cy="33528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just">
              <a:lnSpc>
                <a:spcPct val="90000"/>
              </a:lnSpc>
              <a:buClr>
                <a:schemeClr val="bg1"/>
              </a:buClr>
              <a:buSzPct val="95000"/>
              <a:buFont typeface="Wingdings" pitchFamily="2" charset="2"/>
              <a:buChar char="§"/>
            </a:pPr>
            <a:r>
              <a:rPr lang="en-US" sz="2000">
                <a:solidFill>
                  <a:schemeClr val="bg1"/>
                </a:solidFill>
              </a:rPr>
              <a:t>What is Culture?</a:t>
            </a:r>
          </a:p>
          <a:p>
            <a:pPr lvl="1" algn="just">
              <a:lnSpc>
                <a:spcPct val="90000"/>
              </a:lnSpc>
              <a:buClr>
                <a:schemeClr val="bg1"/>
              </a:buClr>
              <a:buFont typeface="Wingdings" pitchFamily="2" charset="2"/>
              <a:buChar char="Ø"/>
            </a:pPr>
            <a:r>
              <a:rPr lang="en-US" sz="1800">
                <a:solidFill>
                  <a:schemeClr val="bg1"/>
                </a:solidFill>
              </a:rPr>
              <a:t>Culture is a network of meanings that a particular group of people shares and understands together.</a:t>
            </a:r>
            <a:r>
              <a:rPr lang="en-US">
                <a:solidFill>
                  <a:schemeClr val="bg1"/>
                </a:solidFill>
              </a:rPr>
              <a:t> </a:t>
            </a:r>
            <a:r>
              <a:rPr lang="en-US" sz="2000">
                <a:solidFill>
                  <a:schemeClr val="bg1"/>
                </a:solidFill>
              </a:rPr>
              <a:t> </a:t>
            </a:r>
          </a:p>
          <a:p>
            <a:pPr algn="just">
              <a:lnSpc>
                <a:spcPct val="90000"/>
              </a:lnSpc>
              <a:buClr>
                <a:schemeClr val="bg1"/>
              </a:buClr>
              <a:buFontTx/>
              <a:buChar char="•"/>
            </a:pPr>
            <a:endParaRPr lang="en-US" sz="2000">
              <a:solidFill>
                <a:schemeClr val="bg1"/>
              </a:solidFill>
            </a:endParaRPr>
          </a:p>
          <a:p>
            <a:pPr algn="just">
              <a:lnSpc>
                <a:spcPct val="90000"/>
              </a:lnSpc>
              <a:buClr>
                <a:schemeClr val="bg1"/>
              </a:buClr>
              <a:buSzPct val="95000"/>
              <a:buFont typeface="Wingdings" pitchFamily="2" charset="2"/>
              <a:buChar char="§"/>
            </a:pPr>
            <a:r>
              <a:rPr lang="en-US" sz="2000">
                <a:solidFill>
                  <a:schemeClr val="bg1"/>
                </a:solidFill>
              </a:rPr>
              <a:t>Culture’s Impact in Business</a:t>
            </a:r>
          </a:p>
          <a:p>
            <a:pPr lvl="1" algn="just">
              <a:lnSpc>
                <a:spcPct val="90000"/>
              </a:lnSpc>
              <a:buClr>
                <a:schemeClr val="bg1"/>
              </a:buClr>
              <a:buFont typeface="Wingdings" pitchFamily="2" charset="2"/>
              <a:buChar char="Ø"/>
            </a:pPr>
            <a:r>
              <a:rPr lang="en-US" sz="1800">
                <a:solidFill>
                  <a:schemeClr val="bg1"/>
                </a:solidFill>
              </a:rPr>
              <a:t>An understanding of culture would only be possible if one will consider the way people attribute meanings to the environment where they belong.  </a:t>
            </a:r>
          </a:p>
          <a:p>
            <a:pPr lvl="1" algn="just">
              <a:lnSpc>
                <a:spcPct val="90000"/>
              </a:lnSpc>
              <a:buClr>
                <a:schemeClr val="bg1"/>
              </a:buClr>
              <a:buFont typeface="Wingdings" pitchFamily="2" charset="2"/>
              <a:buChar char="Ø"/>
            </a:pPr>
            <a:r>
              <a:rPr lang="en-US" sz="1800">
                <a:solidFill>
                  <a:schemeClr val="bg1"/>
                </a:solidFill>
              </a:rPr>
              <a:t>Through this, businesses will foresee the differences between their native cultures.</a:t>
            </a:r>
          </a:p>
          <a:p>
            <a:pPr lvl="1" algn="just">
              <a:lnSpc>
                <a:spcPct val="90000"/>
              </a:lnSpc>
              <a:buClr>
                <a:schemeClr val="bg1"/>
              </a:buClr>
              <a:buFont typeface="Wingdings" pitchFamily="2" charset="2"/>
              <a:buChar char="Ø"/>
            </a:pPr>
            <a:r>
              <a:rPr lang="en-US" sz="1800">
                <a:solidFill>
                  <a:schemeClr val="bg1"/>
                </a:solidFill>
              </a:rPr>
              <a:t>Business can now reconcile the differences, which in turn would maximize every opportunity present.</a:t>
            </a:r>
          </a:p>
        </p:txBody>
      </p:sp>
      <p:sp>
        <p:nvSpPr>
          <p:cNvPr id="237572" name="Text Box 4"/>
          <p:cNvSpPr txBox="1">
            <a:spLocks noChangeArrowheads="1"/>
          </p:cNvSpPr>
          <p:nvPr/>
        </p:nvSpPr>
        <p:spPr bwMode="auto">
          <a:xfrm>
            <a:off x="5943600" y="1524000"/>
            <a:ext cx="259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spTree>
  </p:cSld>
  <p:clrMapOvr>
    <a:masterClrMapping/>
  </p:clrMapOvr>
  <p:transition>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Text Box 2"/>
          <p:cNvSpPr txBox="1">
            <a:spLocks noChangeArrowheads="1"/>
          </p:cNvSpPr>
          <p:nvPr/>
        </p:nvSpPr>
        <p:spPr bwMode="auto">
          <a:xfrm>
            <a:off x="228600" y="304800"/>
            <a:ext cx="7772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b="1">
                <a:latin typeface="Arial Narrow" pitchFamily="34" charset="0"/>
              </a:rPr>
              <a:t>Dilemmas from Interaction of Cultures in Business</a:t>
            </a:r>
          </a:p>
        </p:txBody>
      </p:sp>
      <p:sp>
        <p:nvSpPr>
          <p:cNvPr id="238595" name="Rectangle 3"/>
          <p:cNvSpPr>
            <a:spLocks noGrp="1" noChangeArrowheads="1"/>
          </p:cNvSpPr>
          <p:nvPr>
            <p:ph type="body" idx="1"/>
          </p:nvPr>
        </p:nvSpPr>
        <p:spPr bwMode="auto">
          <a:xfrm>
            <a:off x="304800" y="1752600"/>
            <a:ext cx="7391400" cy="33528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533400" indent="-533400" algn="just">
              <a:lnSpc>
                <a:spcPct val="90000"/>
              </a:lnSpc>
              <a:buClr>
                <a:schemeClr val="bg1"/>
              </a:buClr>
              <a:buSzPct val="95000"/>
              <a:buFont typeface="Wingdings" pitchFamily="2" charset="2"/>
              <a:buChar char="§"/>
            </a:pPr>
            <a:r>
              <a:rPr lang="en-US" sz="1800">
                <a:solidFill>
                  <a:schemeClr val="bg1"/>
                </a:solidFill>
              </a:rPr>
              <a:t>An interaction of cultures may point out difficulties and even conflicts in the understanding and action of each party involved in business. </a:t>
            </a:r>
          </a:p>
          <a:p>
            <a:pPr marL="533400" indent="-533400" algn="just">
              <a:lnSpc>
                <a:spcPct val="90000"/>
              </a:lnSpc>
              <a:buClr>
                <a:schemeClr val="bg1"/>
              </a:buClr>
              <a:buSzPct val="95000"/>
              <a:buFont typeface="Wingdings" pitchFamily="2" charset="2"/>
              <a:buChar char="§"/>
            </a:pPr>
            <a:endParaRPr lang="en-US" sz="1800">
              <a:solidFill>
                <a:schemeClr val="bg1"/>
              </a:solidFill>
            </a:endParaRPr>
          </a:p>
          <a:p>
            <a:pPr marL="533400" indent="-533400" algn="just">
              <a:lnSpc>
                <a:spcPct val="90000"/>
              </a:lnSpc>
              <a:buClr>
                <a:schemeClr val="bg1"/>
              </a:buClr>
              <a:buSzPct val="95000"/>
              <a:buFont typeface="Wingdings" pitchFamily="2" charset="2"/>
              <a:buChar char="§"/>
            </a:pPr>
            <a:r>
              <a:rPr lang="en-US" sz="1800">
                <a:solidFill>
                  <a:schemeClr val="bg1"/>
                </a:solidFill>
              </a:rPr>
              <a:t>Types of dilemmas arising from this interaction:</a:t>
            </a:r>
          </a:p>
          <a:p>
            <a:pPr marL="1371600" lvl="2" indent="-457200">
              <a:buClr>
                <a:schemeClr val="bg1"/>
              </a:buClr>
              <a:buFont typeface="Wingdings" pitchFamily="2" charset="2"/>
              <a:buChar char="Ø"/>
            </a:pPr>
            <a:r>
              <a:rPr lang="en-US" sz="1800" u="sng">
                <a:solidFill>
                  <a:schemeClr val="bg1"/>
                </a:solidFill>
              </a:rPr>
              <a:t>Universalism vs. Particularism</a:t>
            </a:r>
            <a:r>
              <a:rPr lang="en-US" sz="1800">
                <a:solidFill>
                  <a:schemeClr val="bg1"/>
                </a:solidFill>
              </a:rPr>
              <a:t> (rules vs. relationships)</a:t>
            </a:r>
          </a:p>
          <a:p>
            <a:pPr marL="1371600" lvl="2" indent="-457200">
              <a:buClr>
                <a:schemeClr val="bg1"/>
              </a:buClr>
              <a:buFont typeface="Wingdings" pitchFamily="2" charset="2"/>
              <a:buChar char="Ø"/>
            </a:pPr>
            <a:r>
              <a:rPr lang="en-US" sz="1800" u="sng">
                <a:solidFill>
                  <a:schemeClr val="bg1"/>
                </a:solidFill>
              </a:rPr>
              <a:t>Individualism vs. Communitarianism</a:t>
            </a:r>
            <a:r>
              <a:rPr lang="en-US" sz="1800">
                <a:solidFill>
                  <a:schemeClr val="bg1"/>
                </a:solidFill>
              </a:rPr>
              <a:t> (individual vs. group)</a:t>
            </a:r>
          </a:p>
          <a:p>
            <a:pPr marL="1371600" lvl="2" indent="-457200">
              <a:buClr>
                <a:schemeClr val="bg1"/>
              </a:buClr>
              <a:buFont typeface="Wingdings" pitchFamily="2" charset="2"/>
              <a:buChar char="Ø"/>
            </a:pPr>
            <a:r>
              <a:rPr lang="en-US" sz="1800" u="sng">
                <a:solidFill>
                  <a:schemeClr val="bg1"/>
                </a:solidFill>
              </a:rPr>
              <a:t>Neutral vs. Affective</a:t>
            </a:r>
            <a:r>
              <a:rPr lang="en-US" sz="1800">
                <a:solidFill>
                  <a:schemeClr val="bg1"/>
                </a:solidFill>
              </a:rPr>
              <a:t> (range of feelings expressed)</a:t>
            </a:r>
          </a:p>
          <a:p>
            <a:pPr marL="1371600" lvl="2" indent="-457200">
              <a:buClr>
                <a:schemeClr val="bg1"/>
              </a:buClr>
              <a:buFont typeface="Wingdings" pitchFamily="2" charset="2"/>
              <a:buChar char="Ø"/>
            </a:pPr>
            <a:r>
              <a:rPr lang="en-US" sz="1800" u="sng">
                <a:solidFill>
                  <a:schemeClr val="bg1"/>
                </a:solidFill>
              </a:rPr>
              <a:t>Specific vs. Diffuse</a:t>
            </a:r>
            <a:r>
              <a:rPr lang="en-US" sz="1800">
                <a:solidFill>
                  <a:schemeClr val="bg1"/>
                </a:solidFill>
              </a:rPr>
              <a:t> (range of involvement in business relationships) </a:t>
            </a:r>
          </a:p>
          <a:p>
            <a:pPr marL="1371600" lvl="2" indent="-457200">
              <a:buClr>
                <a:schemeClr val="bg1"/>
              </a:buClr>
              <a:buFont typeface="Wingdings" pitchFamily="2" charset="2"/>
              <a:buChar char="Ø"/>
            </a:pPr>
            <a:r>
              <a:rPr lang="en-US" sz="1800" u="sng">
                <a:solidFill>
                  <a:schemeClr val="bg1"/>
                </a:solidFill>
              </a:rPr>
              <a:t>Achievement vs. Ascription</a:t>
            </a:r>
            <a:r>
              <a:rPr lang="en-US" sz="1800">
                <a:solidFill>
                  <a:schemeClr val="bg1"/>
                </a:solidFill>
              </a:rPr>
              <a:t> (of status given </a:t>
            </a:r>
          </a:p>
          <a:p>
            <a:pPr marL="1371600" lvl="2" indent="-457200">
              <a:buClr>
                <a:schemeClr val="bg1"/>
              </a:buClr>
              <a:buFont typeface="Wingdings" pitchFamily="2" charset="2"/>
              <a:buNone/>
            </a:pPr>
            <a:r>
              <a:rPr lang="en-US" sz="1800">
                <a:solidFill>
                  <a:schemeClr val="bg1"/>
                </a:solidFill>
              </a:rPr>
              <a:t>	to individuals)</a:t>
            </a:r>
            <a:r>
              <a:rPr lang="en-US" sz="1700">
                <a:solidFill>
                  <a:schemeClr val="bg1"/>
                </a:solidFill>
              </a:rPr>
              <a:t> </a:t>
            </a:r>
          </a:p>
        </p:txBody>
      </p:sp>
      <p:sp>
        <p:nvSpPr>
          <p:cNvPr id="238596" name="Text Box 4"/>
          <p:cNvSpPr txBox="1">
            <a:spLocks noChangeArrowheads="1"/>
          </p:cNvSpPr>
          <p:nvPr/>
        </p:nvSpPr>
        <p:spPr bwMode="auto">
          <a:xfrm>
            <a:off x="5943600" y="1524000"/>
            <a:ext cx="259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spTree>
  </p:cSld>
  <p:clrMapOvr>
    <a:masterClrMapping/>
  </p:clrMapOvr>
  <p:transition>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Text Box 2"/>
          <p:cNvSpPr txBox="1">
            <a:spLocks noChangeArrowheads="1"/>
          </p:cNvSpPr>
          <p:nvPr/>
        </p:nvSpPr>
        <p:spPr bwMode="auto">
          <a:xfrm>
            <a:off x="228600" y="304800"/>
            <a:ext cx="7772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b="1">
                <a:latin typeface="Arial Narrow" pitchFamily="34" charset="0"/>
              </a:rPr>
              <a:t>Reconciling Cultural Conflicts</a:t>
            </a:r>
          </a:p>
        </p:txBody>
      </p:sp>
      <p:sp>
        <p:nvSpPr>
          <p:cNvPr id="239619" name="Rectangle 3"/>
          <p:cNvSpPr>
            <a:spLocks noGrp="1" noChangeArrowheads="1"/>
          </p:cNvSpPr>
          <p:nvPr>
            <p:ph type="body" idx="1"/>
          </p:nvPr>
        </p:nvSpPr>
        <p:spPr bwMode="auto">
          <a:xfrm>
            <a:off x="304800" y="1752600"/>
            <a:ext cx="7391400" cy="33528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533400" indent="-533400" algn="just">
              <a:lnSpc>
                <a:spcPct val="90000"/>
              </a:lnSpc>
              <a:buClr>
                <a:schemeClr val="bg1"/>
              </a:buClr>
              <a:buFontTx/>
              <a:buNone/>
            </a:pPr>
            <a:r>
              <a:rPr lang="en-US" sz="1800" b="1">
                <a:solidFill>
                  <a:schemeClr val="bg1"/>
                </a:solidFill>
              </a:rPr>
              <a:t>Relationships and Rules: Universalism vs. Particularism</a:t>
            </a:r>
            <a:endParaRPr lang="en-US" sz="1800">
              <a:solidFill>
                <a:schemeClr val="bg1"/>
              </a:solidFill>
            </a:endParaRPr>
          </a:p>
          <a:p>
            <a:pPr marL="533400" indent="-533400" algn="just">
              <a:lnSpc>
                <a:spcPct val="90000"/>
              </a:lnSpc>
              <a:buClr>
                <a:schemeClr val="bg1"/>
              </a:buClr>
              <a:buFontTx/>
              <a:buChar char="•"/>
            </a:pPr>
            <a:endParaRPr lang="en-US" sz="1800">
              <a:solidFill>
                <a:schemeClr val="bg1"/>
              </a:solidFill>
            </a:endParaRPr>
          </a:p>
          <a:p>
            <a:pPr marL="533400" indent="-533400" algn="just">
              <a:lnSpc>
                <a:spcPct val="90000"/>
              </a:lnSpc>
              <a:buClr>
                <a:schemeClr val="bg1"/>
              </a:buClr>
              <a:buFontTx/>
              <a:buNone/>
            </a:pPr>
            <a:r>
              <a:rPr lang="en-US" sz="1800">
                <a:solidFill>
                  <a:schemeClr val="bg1"/>
                </a:solidFill>
              </a:rPr>
              <a:t>1.	Universalist Approach to Rules and Relationships - The universalist behavior gives more priority on the rules and restrictions than the relationships fostered in the business. </a:t>
            </a:r>
          </a:p>
          <a:p>
            <a:pPr marL="533400" indent="-533400" algn="just">
              <a:lnSpc>
                <a:spcPct val="90000"/>
              </a:lnSpc>
              <a:buClr>
                <a:schemeClr val="bg1"/>
              </a:buClr>
              <a:buFontTx/>
              <a:buChar char="•"/>
            </a:pPr>
            <a:endParaRPr lang="en-US" sz="1800">
              <a:solidFill>
                <a:schemeClr val="bg1"/>
              </a:solidFill>
            </a:endParaRPr>
          </a:p>
          <a:p>
            <a:pPr marL="533400" indent="-533400" algn="just">
              <a:lnSpc>
                <a:spcPct val="90000"/>
              </a:lnSpc>
              <a:buClr>
                <a:schemeClr val="bg1"/>
              </a:buClr>
              <a:buFontTx/>
              <a:buNone/>
            </a:pPr>
            <a:r>
              <a:rPr lang="en-US" sz="1800">
                <a:solidFill>
                  <a:schemeClr val="bg1"/>
                </a:solidFill>
              </a:rPr>
              <a:t>2. 	Particularist Orientation in Relationships and Rules – the particularist behavior puts much emphasis on the relationship and the ways to sustain and protect the person regardless of what the rules say.</a:t>
            </a:r>
          </a:p>
          <a:p>
            <a:pPr marL="533400" indent="-533400" algn="just">
              <a:lnSpc>
                <a:spcPct val="90000"/>
              </a:lnSpc>
              <a:buClr>
                <a:schemeClr val="bg1"/>
              </a:buClr>
              <a:buFontTx/>
              <a:buNone/>
            </a:pPr>
            <a:endParaRPr lang="en-US" sz="1800">
              <a:solidFill>
                <a:schemeClr val="bg1"/>
              </a:solidFill>
            </a:endParaRPr>
          </a:p>
        </p:txBody>
      </p:sp>
      <p:sp>
        <p:nvSpPr>
          <p:cNvPr id="239620" name="Text Box 4"/>
          <p:cNvSpPr txBox="1">
            <a:spLocks noChangeArrowheads="1"/>
          </p:cNvSpPr>
          <p:nvPr/>
        </p:nvSpPr>
        <p:spPr bwMode="auto">
          <a:xfrm>
            <a:off x="5943600" y="1524000"/>
            <a:ext cx="259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spTree>
  </p:cSld>
  <p:clrMapOvr>
    <a:masterClrMapping/>
  </p:clrMapOvr>
  <p:transition>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Text Box 2"/>
          <p:cNvSpPr txBox="1">
            <a:spLocks noChangeArrowheads="1"/>
          </p:cNvSpPr>
          <p:nvPr/>
        </p:nvSpPr>
        <p:spPr bwMode="auto">
          <a:xfrm>
            <a:off x="228600" y="304800"/>
            <a:ext cx="7772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b="1">
                <a:latin typeface="Arial Narrow" pitchFamily="34" charset="0"/>
              </a:rPr>
              <a:t>Reconciling Cultural Conflicts</a:t>
            </a:r>
          </a:p>
        </p:txBody>
      </p:sp>
      <p:sp>
        <p:nvSpPr>
          <p:cNvPr id="241667" name="Rectangle 3"/>
          <p:cNvSpPr>
            <a:spLocks noGrp="1" noChangeArrowheads="1"/>
          </p:cNvSpPr>
          <p:nvPr>
            <p:ph type="body" idx="1"/>
          </p:nvPr>
        </p:nvSpPr>
        <p:spPr bwMode="auto">
          <a:xfrm>
            <a:off x="304800" y="1600200"/>
            <a:ext cx="7391400" cy="33528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533400" indent="-533400" algn="just">
              <a:lnSpc>
                <a:spcPct val="80000"/>
              </a:lnSpc>
              <a:buClr>
                <a:schemeClr val="bg1"/>
              </a:buClr>
              <a:buFontTx/>
              <a:buNone/>
            </a:pPr>
            <a:r>
              <a:rPr lang="en-US" sz="1800" b="1">
                <a:solidFill>
                  <a:schemeClr val="bg1"/>
                </a:solidFill>
              </a:rPr>
              <a:t>Reconciling Universal and Particular Orientations in Business</a:t>
            </a:r>
            <a:r>
              <a:rPr lang="en-US" sz="1800"/>
              <a:t> </a:t>
            </a:r>
            <a:endParaRPr lang="en-US" sz="1800">
              <a:solidFill>
                <a:schemeClr val="bg1"/>
              </a:solidFill>
            </a:endParaRPr>
          </a:p>
          <a:p>
            <a:pPr marL="533400" indent="-533400" algn="just">
              <a:lnSpc>
                <a:spcPct val="80000"/>
              </a:lnSpc>
              <a:buClr>
                <a:schemeClr val="bg1"/>
              </a:buClr>
              <a:buFontTx/>
              <a:buChar char="•"/>
            </a:pPr>
            <a:endParaRPr lang="en-US" sz="1800">
              <a:solidFill>
                <a:schemeClr val="bg1"/>
              </a:solidFill>
            </a:endParaRPr>
          </a:p>
          <a:p>
            <a:pPr marL="533400" indent="-533400">
              <a:lnSpc>
                <a:spcPct val="80000"/>
              </a:lnSpc>
              <a:buClr>
                <a:schemeClr val="bg1"/>
              </a:buClr>
              <a:buSzTx/>
              <a:buFont typeface="Wingdings" pitchFamily="2" charset="2"/>
              <a:buChar char="§"/>
            </a:pPr>
            <a:r>
              <a:rPr lang="en-US" sz="1800">
                <a:solidFill>
                  <a:schemeClr val="bg1"/>
                </a:solidFill>
              </a:rPr>
              <a:t>The univeralist-particularist dilemma appears on four specific examples dealing with business:</a:t>
            </a:r>
          </a:p>
          <a:p>
            <a:pPr marL="1371600" lvl="2" indent="-457200">
              <a:lnSpc>
                <a:spcPct val="80000"/>
              </a:lnSpc>
              <a:buClr>
                <a:schemeClr val="bg1"/>
              </a:buClr>
              <a:buSzTx/>
              <a:buFont typeface="Wingdings" pitchFamily="2" charset="2"/>
              <a:buChar char="Ø"/>
            </a:pPr>
            <a:r>
              <a:rPr lang="en-US" sz="1800">
                <a:solidFill>
                  <a:schemeClr val="bg1"/>
                </a:solidFill>
              </a:rPr>
              <a:t>The contract</a:t>
            </a:r>
          </a:p>
          <a:p>
            <a:pPr marL="1371600" lvl="2" indent="-457200">
              <a:lnSpc>
                <a:spcPct val="80000"/>
              </a:lnSpc>
              <a:buClr>
                <a:schemeClr val="bg1"/>
              </a:buClr>
              <a:buSzTx/>
              <a:buFont typeface="Wingdings" pitchFamily="2" charset="2"/>
              <a:buChar char="Ø"/>
            </a:pPr>
            <a:r>
              <a:rPr lang="en-US" sz="1800">
                <a:solidFill>
                  <a:schemeClr val="bg1"/>
                </a:solidFill>
              </a:rPr>
              <a:t>Timing a business trip</a:t>
            </a:r>
          </a:p>
          <a:p>
            <a:pPr marL="1371600" lvl="2" indent="-457200">
              <a:lnSpc>
                <a:spcPct val="80000"/>
              </a:lnSpc>
              <a:buClr>
                <a:schemeClr val="bg1"/>
              </a:buClr>
              <a:buSzTx/>
              <a:buFont typeface="Wingdings" pitchFamily="2" charset="2"/>
              <a:buChar char="Ø"/>
            </a:pPr>
            <a:r>
              <a:rPr lang="en-US" sz="1800">
                <a:solidFill>
                  <a:schemeClr val="bg1"/>
                </a:solidFill>
              </a:rPr>
              <a:t>The role of head office</a:t>
            </a:r>
          </a:p>
          <a:p>
            <a:pPr marL="1371600" lvl="2" indent="-457200">
              <a:lnSpc>
                <a:spcPct val="80000"/>
              </a:lnSpc>
              <a:buClr>
                <a:schemeClr val="bg1"/>
              </a:buClr>
              <a:buSzTx/>
              <a:buFont typeface="Wingdings" pitchFamily="2" charset="2"/>
              <a:buChar char="Ø"/>
            </a:pPr>
            <a:r>
              <a:rPr lang="en-US" sz="1800">
                <a:solidFill>
                  <a:schemeClr val="bg1"/>
                </a:solidFill>
              </a:rPr>
              <a:t>Job evaluations and rewards.</a:t>
            </a:r>
            <a:r>
              <a:rPr lang="en-US" sz="1700">
                <a:solidFill>
                  <a:schemeClr val="bg1"/>
                </a:solidFill>
              </a:rPr>
              <a:t>  </a:t>
            </a:r>
          </a:p>
          <a:p>
            <a:pPr marL="952500" lvl="1" indent="-495300">
              <a:lnSpc>
                <a:spcPct val="80000"/>
              </a:lnSpc>
              <a:buClr>
                <a:schemeClr val="bg1"/>
              </a:buClr>
              <a:buSzTx/>
              <a:buFont typeface="Wingdings" pitchFamily="2" charset="2"/>
              <a:buChar char="§"/>
            </a:pPr>
            <a:endParaRPr lang="en-US" sz="1800">
              <a:solidFill>
                <a:schemeClr val="bg1"/>
              </a:solidFill>
            </a:endParaRPr>
          </a:p>
          <a:p>
            <a:pPr marL="533400" indent="-533400">
              <a:lnSpc>
                <a:spcPct val="80000"/>
              </a:lnSpc>
              <a:buClr>
                <a:schemeClr val="bg1"/>
              </a:buClr>
              <a:buSzTx/>
              <a:buFont typeface="Wingdings" pitchFamily="2" charset="2"/>
              <a:buChar char="§"/>
            </a:pPr>
            <a:r>
              <a:rPr lang="en-US" sz="1800">
                <a:solidFill>
                  <a:schemeClr val="bg1"/>
                </a:solidFill>
              </a:rPr>
              <a:t>Universalists tend to overlook the importance of relationships, while particularists fail to take note of the relevance of the rules in all cases.</a:t>
            </a:r>
          </a:p>
          <a:p>
            <a:pPr marL="952500" lvl="1" indent="-495300">
              <a:lnSpc>
                <a:spcPct val="80000"/>
              </a:lnSpc>
              <a:buClr>
                <a:schemeClr val="bg1"/>
              </a:buClr>
              <a:buSzTx/>
              <a:buFont typeface="Wingdings" pitchFamily="2" charset="2"/>
              <a:buNone/>
            </a:pPr>
            <a:endParaRPr lang="en-US" sz="1700">
              <a:solidFill>
                <a:schemeClr val="bg1"/>
              </a:solidFill>
            </a:endParaRPr>
          </a:p>
          <a:p>
            <a:pPr marL="533400" indent="-533400">
              <a:lnSpc>
                <a:spcPct val="80000"/>
              </a:lnSpc>
              <a:buClr>
                <a:schemeClr val="bg1"/>
              </a:buClr>
              <a:buSzTx/>
              <a:buFont typeface="Wingdings" pitchFamily="2" charset="2"/>
              <a:buChar char="§"/>
            </a:pPr>
            <a:r>
              <a:rPr lang="en-US" sz="1800">
                <a:solidFill>
                  <a:schemeClr val="bg1"/>
                </a:solidFill>
              </a:rPr>
              <a:t>In the end, it is neither an extreme side nor a compromise </a:t>
            </a:r>
          </a:p>
          <a:p>
            <a:pPr marL="533400" indent="-533400">
              <a:lnSpc>
                <a:spcPct val="80000"/>
              </a:lnSpc>
              <a:buClr>
                <a:schemeClr val="bg1"/>
              </a:buClr>
              <a:buSzTx/>
              <a:buFont typeface="Wingdings" pitchFamily="2" charset="2"/>
              <a:buNone/>
            </a:pPr>
            <a:r>
              <a:rPr lang="en-US" sz="1800">
                <a:solidFill>
                  <a:schemeClr val="bg1"/>
                </a:solidFill>
              </a:rPr>
              <a:t>	that will work out, but a synergy of values that would </a:t>
            </a:r>
          </a:p>
          <a:p>
            <a:pPr marL="533400" indent="-533400">
              <a:lnSpc>
                <a:spcPct val="80000"/>
              </a:lnSpc>
              <a:buClr>
                <a:schemeClr val="bg1"/>
              </a:buClr>
              <a:buSzTx/>
              <a:buFont typeface="Wingdings" pitchFamily="2" charset="2"/>
              <a:buNone/>
            </a:pPr>
            <a:r>
              <a:rPr lang="en-US" sz="1800">
                <a:solidFill>
                  <a:schemeClr val="bg1"/>
                </a:solidFill>
              </a:rPr>
              <a:t>	make both values work together for the good of both parties.</a:t>
            </a:r>
          </a:p>
          <a:p>
            <a:pPr marL="952500" lvl="1" indent="-495300">
              <a:lnSpc>
                <a:spcPct val="80000"/>
              </a:lnSpc>
              <a:buClr>
                <a:schemeClr val="bg1"/>
              </a:buClr>
              <a:buSzTx/>
              <a:buFont typeface="Wingdings" pitchFamily="2" charset="2"/>
              <a:buNone/>
            </a:pPr>
            <a:endParaRPr lang="en-US" sz="1700">
              <a:solidFill>
                <a:schemeClr val="bg1"/>
              </a:solidFill>
            </a:endParaRPr>
          </a:p>
        </p:txBody>
      </p:sp>
      <p:sp>
        <p:nvSpPr>
          <p:cNvPr id="241668" name="Text Box 4"/>
          <p:cNvSpPr txBox="1">
            <a:spLocks noChangeArrowheads="1"/>
          </p:cNvSpPr>
          <p:nvPr/>
        </p:nvSpPr>
        <p:spPr bwMode="auto">
          <a:xfrm>
            <a:off x="5943600" y="1524000"/>
            <a:ext cx="259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spTree>
  </p:cSld>
  <p:clrMapOvr>
    <a:masterClrMapping/>
  </p:clrMapOvr>
  <p:transition>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Text Box 2"/>
          <p:cNvSpPr txBox="1">
            <a:spLocks noChangeArrowheads="1"/>
          </p:cNvSpPr>
          <p:nvPr/>
        </p:nvSpPr>
        <p:spPr bwMode="auto">
          <a:xfrm>
            <a:off x="228600" y="304800"/>
            <a:ext cx="7772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b="1">
                <a:latin typeface="Arial Narrow" pitchFamily="34" charset="0"/>
              </a:rPr>
              <a:t>Reconciling Cultural Conflicts</a:t>
            </a:r>
          </a:p>
        </p:txBody>
      </p:sp>
      <p:sp>
        <p:nvSpPr>
          <p:cNvPr id="242691" name="Rectangle 3"/>
          <p:cNvSpPr>
            <a:spLocks noGrp="1" noChangeArrowheads="1"/>
          </p:cNvSpPr>
          <p:nvPr>
            <p:ph type="body" idx="1"/>
          </p:nvPr>
        </p:nvSpPr>
        <p:spPr bwMode="auto">
          <a:xfrm>
            <a:off x="304800" y="1600200"/>
            <a:ext cx="7391400" cy="33528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533400" indent="-533400" algn="just">
              <a:lnSpc>
                <a:spcPct val="80000"/>
              </a:lnSpc>
              <a:buClr>
                <a:schemeClr val="bg1"/>
              </a:buClr>
              <a:buFontTx/>
              <a:buNone/>
            </a:pPr>
            <a:r>
              <a:rPr lang="en-US" sz="1800" b="1">
                <a:solidFill>
                  <a:schemeClr val="bg1"/>
                </a:solidFill>
              </a:rPr>
              <a:t>Culture in relation to the Group and the Individual</a:t>
            </a:r>
          </a:p>
          <a:p>
            <a:pPr marL="533400" indent="-533400" algn="just">
              <a:lnSpc>
                <a:spcPct val="80000"/>
              </a:lnSpc>
              <a:buClr>
                <a:schemeClr val="bg1"/>
              </a:buClr>
              <a:buFontTx/>
              <a:buNone/>
            </a:pPr>
            <a:endParaRPr lang="en-US" sz="1800" b="1">
              <a:solidFill>
                <a:schemeClr val="bg1"/>
              </a:solidFill>
            </a:endParaRPr>
          </a:p>
          <a:p>
            <a:pPr marL="533400" indent="-533400" algn="just">
              <a:lnSpc>
                <a:spcPct val="80000"/>
              </a:lnSpc>
              <a:buClr>
                <a:schemeClr val="bg1"/>
              </a:buClr>
              <a:buFontTx/>
              <a:buNone/>
            </a:pPr>
            <a:r>
              <a:rPr lang="en-US" sz="1800">
                <a:solidFill>
                  <a:schemeClr val="bg1"/>
                </a:solidFill>
              </a:rPr>
              <a:t>1.	In the individualist approach, the individual person is considered as the “end” of all action, while the improvements brought about by the community are its “means.” Thus, the individual finds its fulfillment in the communal, as the communal goals give value and benefit to the individual person. </a:t>
            </a:r>
          </a:p>
          <a:p>
            <a:pPr marL="533400" indent="-533400" algn="just">
              <a:lnSpc>
                <a:spcPct val="80000"/>
              </a:lnSpc>
              <a:buClr>
                <a:schemeClr val="bg1"/>
              </a:buClr>
              <a:buFontTx/>
              <a:buChar char="•"/>
            </a:pPr>
            <a:endParaRPr lang="en-US" sz="1800">
              <a:solidFill>
                <a:schemeClr val="bg1"/>
              </a:solidFill>
            </a:endParaRPr>
          </a:p>
          <a:p>
            <a:pPr marL="533400" indent="-533400" algn="just">
              <a:lnSpc>
                <a:spcPct val="80000"/>
              </a:lnSpc>
              <a:buClr>
                <a:schemeClr val="bg1"/>
              </a:buClr>
              <a:buFontTx/>
              <a:buNone/>
            </a:pPr>
            <a:r>
              <a:rPr lang="en-US" sz="1800">
                <a:solidFill>
                  <a:schemeClr val="bg1"/>
                </a:solidFill>
              </a:rPr>
              <a:t>2.	The communitarian culture perceives the group as the “end,” while the individual is the “means” to achieve it.  The good of the entire community is therefore possible through the individuals who contribute to the betterment of the community.</a:t>
            </a:r>
          </a:p>
        </p:txBody>
      </p:sp>
      <p:sp>
        <p:nvSpPr>
          <p:cNvPr id="242692" name="Text Box 4"/>
          <p:cNvSpPr txBox="1">
            <a:spLocks noChangeArrowheads="1"/>
          </p:cNvSpPr>
          <p:nvPr/>
        </p:nvSpPr>
        <p:spPr bwMode="auto">
          <a:xfrm>
            <a:off x="5943600" y="1524000"/>
            <a:ext cx="259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spTree>
  </p:cSld>
  <p:clrMapOvr>
    <a:masterClrMapping/>
  </p:clrMapOvr>
  <p:transition>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Text Box 2"/>
          <p:cNvSpPr txBox="1">
            <a:spLocks noChangeArrowheads="1"/>
          </p:cNvSpPr>
          <p:nvPr/>
        </p:nvSpPr>
        <p:spPr bwMode="auto">
          <a:xfrm>
            <a:off x="228600" y="304800"/>
            <a:ext cx="7772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b="1">
                <a:latin typeface="Arial Narrow" pitchFamily="34" charset="0"/>
              </a:rPr>
              <a:t>Reconciling Cultural Conflicts</a:t>
            </a:r>
          </a:p>
        </p:txBody>
      </p:sp>
      <p:sp>
        <p:nvSpPr>
          <p:cNvPr id="243715" name="Rectangle 3"/>
          <p:cNvSpPr>
            <a:spLocks noGrp="1" noChangeArrowheads="1"/>
          </p:cNvSpPr>
          <p:nvPr>
            <p:ph type="body" idx="1"/>
          </p:nvPr>
        </p:nvSpPr>
        <p:spPr bwMode="auto">
          <a:xfrm>
            <a:off x="304800" y="1600200"/>
            <a:ext cx="7391400" cy="33528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533400" indent="-533400" algn="just">
              <a:lnSpc>
                <a:spcPct val="80000"/>
              </a:lnSpc>
              <a:buClr>
                <a:schemeClr val="bg1"/>
              </a:buClr>
              <a:buFontTx/>
              <a:buNone/>
            </a:pPr>
            <a:r>
              <a:rPr lang="en-US" sz="1800" b="1">
                <a:solidFill>
                  <a:schemeClr val="bg1"/>
                </a:solidFill>
              </a:rPr>
              <a:t>The Individual and the Group: What Comes First?</a:t>
            </a:r>
            <a:endParaRPr lang="en-US" sz="1800">
              <a:solidFill>
                <a:schemeClr val="bg1"/>
              </a:solidFill>
            </a:endParaRPr>
          </a:p>
          <a:p>
            <a:pPr marL="533400" indent="-533400" algn="just">
              <a:lnSpc>
                <a:spcPct val="80000"/>
              </a:lnSpc>
              <a:buClr>
                <a:schemeClr val="bg1"/>
              </a:buClr>
              <a:buFontTx/>
              <a:buChar char="•"/>
            </a:pPr>
            <a:endParaRPr lang="en-US" sz="1800">
              <a:solidFill>
                <a:schemeClr val="bg1"/>
              </a:solidFill>
            </a:endParaRPr>
          </a:p>
          <a:p>
            <a:pPr marL="533400" indent="-533400" algn="just">
              <a:lnSpc>
                <a:spcPct val="80000"/>
              </a:lnSpc>
              <a:buClr>
                <a:schemeClr val="bg1"/>
              </a:buClr>
            </a:pPr>
            <a:r>
              <a:rPr lang="en-US" sz="1800">
                <a:solidFill>
                  <a:schemeClr val="bg1"/>
                </a:solidFill>
              </a:rPr>
              <a:t>It must be made clear that it is a mistake to perceive the individualists as people who do not care for the community.  Instead, individuals serve the community for common benefit, while the community in turn returns to the individuals what is due to them.</a:t>
            </a:r>
          </a:p>
          <a:p>
            <a:pPr marL="533400" indent="-533400" algn="just">
              <a:lnSpc>
                <a:spcPct val="80000"/>
              </a:lnSpc>
              <a:buClr>
                <a:schemeClr val="bg1"/>
              </a:buClr>
              <a:buFont typeface="Wingdings" pitchFamily="2" charset="2"/>
              <a:buNone/>
            </a:pPr>
            <a:endParaRPr lang="en-US" sz="1800">
              <a:solidFill>
                <a:schemeClr val="bg1"/>
              </a:solidFill>
            </a:endParaRPr>
          </a:p>
          <a:p>
            <a:pPr marL="533400" indent="-533400" algn="just">
              <a:lnSpc>
                <a:spcPct val="80000"/>
              </a:lnSpc>
              <a:buClr>
                <a:schemeClr val="bg1"/>
              </a:buClr>
            </a:pPr>
            <a:r>
              <a:rPr lang="en-US" sz="1800">
                <a:solidFill>
                  <a:schemeClr val="bg1"/>
                </a:solidFill>
              </a:rPr>
              <a:t>Individuals are expected to participate in order to be a better team member, while the group membership must support the individuals to become better individual persons.</a:t>
            </a:r>
          </a:p>
        </p:txBody>
      </p:sp>
      <p:sp>
        <p:nvSpPr>
          <p:cNvPr id="243716" name="Text Box 4"/>
          <p:cNvSpPr txBox="1">
            <a:spLocks noChangeArrowheads="1"/>
          </p:cNvSpPr>
          <p:nvPr/>
        </p:nvSpPr>
        <p:spPr bwMode="auto">
          <a:xfrm>
            <a:off x="5943600" y="1524000"/>
            <a:ext cx="259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spTree>
  </p:cSld>
  <p:clrMapOvr>
    <a:masterClrMapping/>
  </p:clrMapOvr>
  <p:transition>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Text Box 2"/>
          <p:cNvSpPr txBox="1">
            <a:spLocks noChangeArrowheads="1"/>
          </p:cNvSpPr>
          <p:nvPr/>
        </p:nvSpPr>
        <p:spPr bwMode="auto">
          <a:xfrm>
            <a:off x="228600" y="304800"/>
            <a:ext cx="7772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800" b="1">
                <a:latin typeface="Arial Narrow" pitchFamily="34" charset="0"/>
              </a:rPr>
              <a:t>Reconciling Cultural Conflicts</a:t>
            </a:r>
          </a:p>
        </p:txBody>
      </p:sp>
      <p:sp>
        <p:nvSpPr>
          <p:cNvPr id="246787" name="Rectangle 3"/>
          <p:cNvSpPr>
            <a:spLocks noGrp="1" noChangeArrowheads="1"/>
          </p:cNvSpPr>
          <p:nvPr>
            <p:ph type="body" idx="1"/>
          </p:nvPr>
        </p:nvSpPr>
        <p:spPr bwMode="auto">
          <a:xfrm>
            <a:off x="304800" y="1600200"/>
            <a:ext cx="7391400" cy="33528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533400" indent="-533400" algn="just">
              <a:lnSpc>
                <a:spcPct val="80000"/>
              </a:lnSpc>
              <a:buClr>
                <a:schemeClr val="bg1"/>
              </a:buClr>
              <a:buFontTx/>
              <a:buNone/>
            </a:pPr>
            <a:r>
              <a:rPr lang="en-US" sz="1800" b="1">
                <a:solidFill>
                  <a:schemeClr val="bg1"/>
                </a:solidFill>
              </a:rPr>
              <a:t>Feelings and Relationships in Culture and Business</a:t>
            </a:r>
            <a:endParaRPr lang="en-US" sz="1800">
              <a:solidFill>
                <a:schemeClr val="bg1"/>
              </a:solidFill>
            </a:endParaRPr>
          </a:p>
          <a:p>
            <a:pPr marL="533400" indent="-533400" algn="just">
              <a:lnSpc>
                <a:spcPct val="80000"/>
              </a:lnSpc>
              <a:buClr>
                <a:schemeClr val="bg1"/>
              </a:buClr>
              <a:buFontTx/>
              <a:buNone/>
            </a:pPr>
            <a:endParaRPr lang="en-US" sz="1800">
              <a:solidFill>
                <a:schemeClr val="bg1"/>
              </a:solidFill>
            </a:endParaRPr>
          </a:p>
          <a:p>
            <a:pPr marL="533400" indent="-533400" algn="just">
              <a:lnSpc>
                <a:spcPct val="80000"/>
              </a:lnSpc>
              <a:buClr>
                <a:schemeClr val="bg1"/>
              </a:buClr>
              <a:buFontTx/>
              <a:buNone/>
            </a:pPr>
            <a:r>
              <a:rPr lang="en-US" sz="1800">
                <a:solidFill>
                  <a:schemeClr val="bg1"/>
                </a:solidFill>
              </a:rPr>
              <a:t>1.	Highly affective people are influenced by the culture around them.  A free and unrestrained expression of feelings is considered as an outlet for associating with people around them.  Direct emotional response is similarly expected from the people whom they interact with in a given situation. </a:t>
            </a:r>
          </a:p>
          <a:p>
            <a:pPr marL="533400" indent="-533400" algn="just">
              <a:lnSpc>
                <a:spcPct val="80000"/>
              </a:lnSpc>
              <a:buClr>
                <a:schemeClr val="bg1"/>
              </a:buClr>
              <a:buFontTx/>
              <a:buChar char="•"/>
            </a:pPr>
            <a:endParaRPr lang="en-US" sz="1800">
              <a:solidFill>
                <a:schemeClr val="bg1"/>
              </a:solidFill>
            </a:endParaRPr>
          </a:p>
          <a:p>
            <a:pPr marL="533400" indent="-533400" algn="just">
              <a:lnSpc>
                <a:spcPct val="80000"/>
              </a:lnSpc>
              <a:buClr>
                <a:schemeClr val="bg1"/>
              </a:buClr>
              <a:buFontTx/>
              <a:buNone/>
            </a:pPr>
            <a:r>
              <a:rPr lang="en-US" sz="1800">
                <a:solidFill>
                  <a:schemeClr val="bg1"/>
                </a:solidFill>
              </a:rPr>
              <a:t>2.	People who belong to affectively neutral cultures control and hold back their feelings, thus not expressing them easily over people or a situation.  These people relate with their colleagues in a more professional sense, </a:t>
            </a:r>
          </a:p>
        </p:txBody>
      </p:sp>
      <p:sp>
        <p:nvSpPr>
          <p:cNvPr id="246788" name="Text Box 4"/>
          <p:cNvSpPr txBox="1">
            <a:spLocks noChangeArrowheads="1"/>
          </p:cNvSpPr>
          <p:nvPr/>
        </p:nvSpPr>
        <p:spPr bwMode="auto">
          <a:xfrm>
            <a:off x="5943600" y="1524000"/>
            <a:ext cx="259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p>
        </p:txBody>
      </p:sp>
    </p:spTree>
  </p:cSld>
  <p:clrMapOvr>
    <a:masterClrMapping/>
  </p:clrMapOvr>
  <p:transition>
    <p:cut/>
  </p:transition>
  <p:timing>
    <p:tnLst>
      <p:par>
        <p:cTn id="1" dur="indefinite" restart="never" nodeType="tmRoot"/>
      </p:par>
    </p:tnLst>
  </p:timing>
</p:sld>
</file>

<file path=ppt/theme/theme1.xml><?xml version="1.0" encoding="utf-8"?>
<a:theme xmlns:a="http://schemas.openxmlformats.org/drawingml/2006/main" name="Riding the Waves of Culture_BIZ">
  <a:themeElements>
    <a:clrScheme name="Generic 1">
      <a:dk1>
        <a:srgbClr val="800000"/>
      </a:dk1>
      <a:lt1>
        <a:srgbClr val="FFFFFF"/>
      </a:lt1>
      <a:dk2>
        <a:srgbClr val="000000"/>
      </a:dk2>
      <a:lt2>
        <a:srgbClr val="FFFFCC"/>
      </a:lt2>
      <a:accent1>
        <a:srgbClr val="777777"/>
      </a:accent1>
      <a:accent2>
        <a:srgbClr val="0033CC"/>
      </a:accent2>
      <a:accent3>
        <a:srgbClr val="AAAAAA"/>
      </a:accent3>
      <a:accent4>
        <a:srgbClr val="DADADA"/>
      </a:accent4>
      <a:accent5>
        <a:srgbClr val="BDBDBD"/>
      </a:accent5>
      <a:accent6>
        <a:srgbClr val="002DB9"/>
      </a:accent6>
      <a:hlink>
        <a:srgbClr val="800000"/>
      </a:hlink>
      <a:folHlink>
        <a:srgbClr val="660066"/>
      </a:folHlink>
    </a:clrScheme>
    <a:fontScheme name="Generic">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eneric 1">
        <a:dk1>
          <a:srgbClr val="800000"/>
        </a:dk1>
        <a:lt1>
          <a:srgbClr val="FFFFFF"/>
        </a:lt1>
        <a:dk2>
          <a:srgbClr val="000000"/>
        </a:dk2>
        <a:lt2>
          <a:srgbClr val="FFFFCC"/>
        </a:lt2>
        <a:accent1>
          <a:srgbClr val="777777"/>
        </a:accent1>
        <a:accent2>
          <a:srgbClr val="0033CC"/>
        </a:accent2>
        <a:accent3>
          <a:srgbClr val="AAAAAA"/>
        </a:accent3>
        <a:accent4>
          <a:srgbClr val="DADADA"/>
        </a:accent4>
        <a:accent5>
          <a:srgbClr val="BDBDBD"/>
        </a:accent5>
        <a:accent6>
          <a:srgbClr val="002DB9"/>
        </a:accent6>
        <a:hlink>
          <a:srgbClr val="800000"/>
        </a:hlink>
        <a:folHlink>
          <a:srgbClr val="660066"/>
        </a:folHlink>
      </a:clrScheme>
      <a:clrMap bg1="dk2" tx1="lt1" bg2="dk1" tx2="lt2" accent1="accent1" accent2="accent2" accent3="accent3" accent4="accent4" accent5="accent5" accent6="accent6" hlink="hlink" folHlink="folHlink"/>
    </a:extraClrScheme>
    <a:extraClrScheme>
      <a:clrScheme name="Generic 2">
        <a:dk1>
          <a:srgbClr val="009999"/>
        </a:dk1>
        <a:lt1>
          <a:srgbClr val="FFFFFF"/>
        </a:lt1>
        <a:dk2>
          <a:srgbClr val="336699"/>
        </a:dk2>
        <a:lt2>
          <a:srgbClr val="010000"/>
        </a:lt2>
        <a:accent1>
          <a:srgbClr val="CCECFF"/>
        </a:accent1>
        <a:accent2>
          <a:srgbClr val="FFFFCC"/>
        </a:accent2>
        <a:accent3>
          <a:srgbClr val="FFFFFF"/>
        </a:accent3>
        <a:accent4>
          <a:srgbClr val="008282"/>
        </a:accent4>
        <a:accent5>
          <a:srgbClr val="E2F4FF"/>
        </a:accent5>
        <a:accent6>
          <a:srgbClr val="E7E7B9"/>
        </a:accent6>
        <a:hlink>
          <a:srgbClr val="FF9966"/>
        </a:hlink>
        <a:folHlink>
          <a:srgbClr val="FFCC66"/>
        </a:folHlink>
      </a:clrScheme>
      <a:clrMap bg1="lt1" tx1="dk1" bg2="lt2" tx2="dk2" accent1="accent1" accent2="accent2" accent3="accent3" accent4="accent4" accent5="accent5" accent6="accent6" hlink="hlink" folHlink="folHlink"/>
    </a:extraClrScheme>
    <a:extraClrScheme>
      <a:clrScheme name="Generic 3">
        <a:dk1>
          <a:srgbClr val="000000"/>
        </a:dk1>
        <a:lt1>
          <a:srgbClr val="FFFFFF"/>
        </a:lt1>
        <a:dk2>
          <a:srgbClr val="000000"/>
        </a:dk2>
        <a:lt2>
          <a:srgbClr val="CBCBCB"/>
        </a:lt2>
        <a:accent1>
          <a:srgbClr val="C0C0C0"/>
        </a:accent1>
        <a:accent2>
          <a:srgbClr val="DDDDDD"/>
        </a:accent2>
        <a:accent3>
          <a:srgbClr val="FFFFFF"/>
        </a:accent3>
        <a:accent4>
          <a:srgbClr val="000000"/>
        </a:accent4>
        <a:accent5>
          <a:srgbClr val="DCDCDC"/>
        </a:accent5>
        <a:accent6>
          <a:srgbClr val="C8C8C8"/>
        </a:accent6>
        <a:hlink>
          <a:srgbClr val="5F5F5F"/>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Riding the Waves of Culture_BIZ</Template>
  <TotalTime>291</TotalTime>
  <Words>1443</Words>
  <Application>Microsoft Office PowerPoint</Application>
  <PresentationFormat>On-screen Show (4:3)</PresentationFormat>
  <Paragraphs>189</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Riding the Waves of Culture_BIZ</vt:lpstr>
      <vt:lpstr>2 day program for front end Associates of SMART SHEILD   COCHIN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Ashok</dc:creator>
  <cp:lastModifiedBy>Ashok</cp:lastModifiedBy>
  <cp:revision>5</cp:revision>
  <cp:lastPrinted>1601-01-01T00:00:00Z</cp:lastPrinted>
  <dcterms:created xsi:type="dcterms:W3CDTF">2013-10-08T05:35:32Z</dcterms:created>
  <dcterms:modified xsi:type="dcterms:W3CDTF">2013-11-04T10:01:37Z</dcterms:modified>
</cp:coreProperties>
</file>