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74" r:id="rId3"/>
    <p:sldId id="273" r:id="rId4"/>
    <p:sldId id="275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77957" autoAdjust="0"/>
  </p:normalViewPr>
  <p:slideViewPr>
    <p:cSldViewPr>
      <p:cViewPr varScale="1">
        <p:scale>
          <a:sx n="67" d="100"/>
          <a:sy n="67" d="100"/>
        </p:scale>
        <p:origin x="193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-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0294-8FEF-4600-84EB-3B0EFFA96F87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6CE3-CCFF-4BB7-89A4-AFA698F76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E562-1DE6-4B8D-81C4-952976C859BA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algn="l"/>
            <a:r>
              <a:rPr lang="en-US" b="1" i="1" dirty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76400" y="2971800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             Delivery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6401" y="685800"/>
            <a:ext cx="5486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Theatre Mode</a:t>
            </a:r>
          </a:p>
        </p:txBody>
      </p:sp>
      <p:pic>
        <p:nvPicPr>
          <p:cNvPr id="9" name="Picture 8" descr="theat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981200"/>
            <a:ext cx="5257799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6401" y="685800"/>
            <a:ext cx="5486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U shape</a:t>
            </a:r>
          </a:p>
        </p:txBody>
      </p:sp>
      <p:pic>
        <p:nvPicPr>
          <p:cNvPr id="10" name="Picture 9" descr="usahap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52600"/>
            <a:ext cx="594360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534400" cy="5257800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rgbClr val="00B0F0"/>
                </a:solidFill>
              </a:rPr>
              <a:t>                                 </a:t>
            </a:r>
          </a:p>
          <a:p>
            <a:pPr algn="just"/>
            <a:r>
              <a:rPr lang="en-US" sz="19900" b="1" dirty="0">
                <a:solidFill>
                  <a:srgbClr val="00B0F0"/>
                </a:solidFill>
              </a:rPr>
              <a:t>      ?</a:t>
            </a:r>
            <a:endParaRPr lang="en-US" b="1" dirty="0">
              <a:solidFill>
                <a:srgbClr val="00B0F0"/>
              </a:solidFill>
            </a:endParaRPr>
          </a:p>
          <a:p>
            <a:pPr algn="l"/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534400" cy="5257800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Art of Asking Questions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en-US" sz="2800" b="1" dirty="0">
                <a:solidFill>
                  <a:srgbClr val="002060"/>
                </a:solidFill>
              </a:rPr>
              <a:t>Ask questions that stimulate discussion and interaction.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002060"/>
                </a:solidFill>
              </a:rPr>
              <a:t>2. Ask questions begin with ‘What &amp; How’ rather than    ‘Why.’</a:t>
            </a:r>
          </a:p>
          <a:p>
            <a:pPr algn="just">
              <a:lnSpc>
                <a:spcPct val="120000"/>
              </a:lnSpc>
            </a:pP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002060"/>
                </a:solidFill>
              </a:rPr>
              <a:t>3. Questioning Silence.</a:t>
            </a:r>
          </a:p>
          <a:p>
            <a:pPr algn="just">
              <a:lnSpc>
                <a:spcPct val="120000"/>
              </a:lnSpc>
            </a:pPr>
            <a:endParaRPr lang="en-US" sz="2800" b="1" dirty="0">
              <a:solidFill>
                <a:srgbClr val="00B050"/>
              </a:solidFill>
            </a:endParaRPr>
          </a:p>
          <a:p>
            <a:pPr algn="just">
              <a:lnSpc>
                <a:spcPct val="120000"/>
              </a:lnSpc>
            </a:pPr>
            <a:endParaRPr lang="en-US" sz="2800" b="1" dirty="0">
              <a:solidFill>
                <a:srgbClr val="00B050"/>
              </a:solidFill>
            </a:endParaRPr>
          </a:p>
          <a:p>
            <a:pPr algn="just">
              <a:lnSpc>
                <a:spcPct val="120000"/>
              </a:lnSpc>
            </a:pPr>
            <a:endParaRPr lang="en-US" sz="2800" b="1" dirty="0">
              <a:solidFill>
                <a:srgbClr val="00B050"/>
              </a:solidFill>
            </a:endParaRPr>
          </a:p>
          <a:p>
            <a:pPr algn="just">
              <a:lnSpc>
                <a:spcPct val="120000"/>
              </a:lnSpc>
            </a:pPr>
            <a:endParaRPr lang="en-US" sz="2800" b="1" dirty="0">
              <a:solidFill>
                <a:srgbClr val="00B050"/>
              </a:solidFill>
            </a:endParaRPr>
          </a:p>
          <a:p>
            <a:pPr algn="l"/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534400" cy="5257800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Art of Responding  Questions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en-US" sz="2800" b="1" dirty="0">
                <a:solidFill>
                  <a:srgbClr val="002060"/>
                </a:solidFill>
              </a:rPr>
              <a:t>Set the ground rule in the beginning.</a:t>
            </a:r>
          </a:p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002060"/>
                </a:solidFill>
              </a:rPr>
              <a:t>2. Repeat the question.</a:t>
            </a:r>
          </a:p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002060"/>
                </a:solidFill>
              </a:rPr>
              <a:t>3. Use eye contact.</a:t>
            </a:r>
          </a:p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002060"/>
                </a:solidFill>
              </a:rPr>
              <a:t>4. Respect the group.</a:t>
            </a:r>
          </a:p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002060"/>
                </a:solidFill>
              </a:rPr>
              <a:t>5. Cover all the parts of the room.</a:t>
            </a:r>
          </a:p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002060"/>
                </a:solidFill>
              </a:rPr>
              <a:t>6. Do not bluff.</a:t>
            </a:r>
          </a:p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002060"/>
                </a:solidFill>
              </a:rPr>
              <a:t>7. Things not say.</a:t>
            </a:r>
          </a:p>
          <a:p>
            <a:pPr algn="just">
              <a:lnSpc>
                <a:spcPct val="120000"/>
              </a:lnSpc>
            </a:pPr>
            <a:endParaRPr lang="en-US" sz="2800" b="1" dirty="0">
              <a:solidFill>
                <a:srgbClr val="00B050"/>
              </a:solidFill>
            </a:endParaRPr>
          </a:p>
          <a:p>
            <a:pPr algn="just">
              <a:lnSpc>
                <a:spcPct val="120000"/>
              </a:lnSpc>
            </a:pPr>
            <a:endParaRPr lang="en-US" sz="2800" b="1" dirty="0">
              <a:solidFill>
                <a:srgbClr val="00B050"/>
              </a:solidFill>
            </a:endParaRPr>
          </a:p>
          <a:p>
            <a:pPr algn="just">
              <a:lnSpc>
                <a:spcPct val="120000"/>
              </a:lnSpc>
            </a:pPr>
            <a:endParaRPr lang="en-US" sz="2800" b="1" dirty="0">
              <a:solidFill>
                <a:srgbClr val="00B050"/>
              </a:solidFill>
            </a:endParaRPr>
          </a:p>
          <a:p>
            <a:pPr algn="just">
              <a:lnSpc>
                <a:spcPct val="120000"/>
              </a:lnSpc>
            </a:pPr>
            <a:endParaRPr lang="en-US" sz="2800" b="1" dirty="0">
              <a:solidFill>
                <a:srgbClr val="00B050"/>
              </a:solidFill>
            </a:endParaRPr>
          </a:p>
          <a:p>
            <a:pPr algn="l"/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  </a:t>
            </a:r>
            <a:r>
              <a:rPr lang="en-US" b="1" u="sng" dirty="0">
                <a:solidFill>
                  <a:srgbClr val="C00000"/>
                </a:solidFill>
              </a:rPr>
              <a:t>Avoid saying</a:t>
            </a:r>
          </a:p>
          <a:p>
            <a:pPr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“That is a good question!”</a:t>
            </a: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“I’m glad you asked a question.”</a:t>
            </a:r>
          </a:p>
          <a:p>
            <a:pPr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00B050"/>
                </a:solidFill>
              </a:rPr>
              <a:t>“Does that answer your question?”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4196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        </a:t>
            </a:r>
            <a:r>
              <a:rPr lang="en-US" b="1" u="sng" dirty="0">
                <a:solidFill>
                  <a:srgbClr val="C00000"/>
                </a:solidFill>
              </a:rPr>
              <a:t>Better say</a:t>
            </a:r>
          </a:p>
          <a:p>
            <a:pPr>
              <a:buNone/>
            </a:pPr>
            <a:endParaRPr lang="en-US" b="1" u="sng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“That’s an interesting question!”</a:t>
            </a: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“That’s an intriguing question!”</a:t>
            </a:r>
          </a:p>
          <a:p>
            <a:pPr>
              <a:buNone/>
            </a:pPr>
            <a:endParaRPr lang="en-US" sz="24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00B050"/>
                </a:solidFill>
              </a:rPr>
              <a:t>“What other question do you have?”</a:t>
            </a:r>
          </a:p>
          <a:p>
            <a:pPr>
              <a:buNone/>
            </a:pPr>
            <a:r>
              <a:rPr lang="en-US" sz="2400" b="1" dirty="0">
                <a:solidFill>
                  <a:srgbClr val="00B050"/>
                </a:solidFill>
              </a:rPr>
              <a:t>“Would you like me to get into more detail?”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037355"/>
              </p:ext>
            </p:extLst>
          </p:nvPr>
        </p:nvGraphicFramePr>
        <p:xfrm>
          <a:off x="1" y="-2"/>
          <a:ext cx="9067798" cy="6858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123">
                  <a:extLst>
                    <a:ext uri="{9D8B030D-6E8A-4147-A177-3AD203B41FA5}">
                      <a16:colId xmlns:a16="http://schemas.microsoft.com/office/drawing/2014/main" val="944619975"/>
                    </a:ext>
                  </a:extLst>
                </a:gridCol>
                <a:gridCol w="3408170">
                  <a:extLst>
                    <a:ext uri="{9D8B030D-6E8A-4147-A177-3AD203B41FA5}">
                      <a16:colId xmlns:a16="http://schemas.microsoft.com/office/drawing/2014/main" val="112624727"/>
                    </a:ext>
                  </a:extLst>
                </a:gridCol>
                <a:gridCol w="1239335">
                  <a:extLst>
                    <a:ext uri="{9D8B030D-6E8A-4147-A177-3AD203B41FA5}">
                      <a16:colId xmlns:a16="http://schemas.microsoft.com/office/drawing/2014/main" val="2652601488"/>
                    </a:ext>
                  </a:extLst>
                </a:gridCol>
                <a:gridCol w="1383924">
                  <a:extLst>
                    <a:ext uri="{9D8B030D-6E8A-4147-A177-3AD203B41FA5}">
                      <a16:colId xmlns:a16="http://schemas.microsoft.com/office/drawing/2014/main" val="1731111921"/>
                    </a:ext>
                  </a:extLst>
                </a:gridCol>
                <a:gridCol w="1012123">
                  <a:extLst>
                    <a:ext uri="{9D8B030D-6E8A-4147-A177-3AD203B41FA5}">
                      <a16:colId xmlns:a16="http://schemas.microsoft.com/office/drawing/2014/main" val="2977604445"/>
                    </a:ext>
                  </a:extLst>
                </a:gridCol>
                <a:gridCol w="1012123">
                  <a:extLst>
                    <a:ext uri="{9D8B030D-6E8A-4147-A177-3AD203B41FA5}">
                      <a16:colId xmlns:a16="http://schemas.microsoft.com/office/drawing/2014/main" val="2556157583"/>
                    </a:ext>
                  </a:extLst>
                </a:gridCol>
              </a:tblGrid>
              <a:tr h="632073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Evaluation Sheet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005235"/>
                  </a:ext>
                </a:extLst>
              </a:tr>
              <a:tr h="632073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Name of Trainer: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780381"/>
                  </a:ext>
                </a:extLst>
              </a:tr>
              <a:tr h="303396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Topic: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938819"/>
                  </a:ext>
                </a:extLst>
              </a:tr>
              <a:tr h="458253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(Put √ in the relevant boxes)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314585"/>
                  </a:ext>
                </a:extLst>
              </a:tr>
              <a:tr h="303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Excellent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Very good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Good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Average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58769767"/>
                  </a:ext>
                </a:extLst>
              </a:tr>
              <a:tr h="6952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Trainer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49670306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Presentation Skill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85736816"/>
                  </a:ext>
                </a:extLst>
              </a:tr>
              <a:tr h="9101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Non-Verbal Communication(Gestures,Facial Expression, Movements, etc.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05156332"/>
                  </a:ext>
                </a:extLst>
              </a:tr>
              <a:tr h="5372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Eye contact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22906110"/>
                  </a:ext>
                </a:extLst>
              </a:tr>
              <a:tr h="3792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Content of the Training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20697387"/>
                  </a:ext>
                </a:extLst>
              </a:tr>
              <a:tr h="303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Aptness of the points discussed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69670806"/>
                  </a:ext>
                </a:extLst>
              </a:tr>
              <a:tr h="303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Relevance to the present scenario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70803271"/>
                  </a:ext>
                </a:extLst>
              </a:tr>
              <a:tr h="303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Practical Application of the points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65248341"/>
                  </a:ext>
                </a:extLst>
              </a:tr>
              <a:tr h="303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methods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77327970"/>
                  </a:ext>
                </a:extLst>
              </a:tr>
              <a:tr h="303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overall performance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0036698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76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                                                          </a:t>
            </a:r>
            <a:endParaRPr kumimoji="0" lang="hi-I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2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algn="l"/>
            <a:r>
              <a:rPr lang="en-US" b="1" i="1" dirty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pic>
        <p:nvPicPr>
          <p:cNvPr id="8" name="Picture 7" descr="training-development-cyc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444" y="1676400"/>
            <a:ext cx="7111112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8077200" cy="6705600"/>
          </a:xfrm>
        </p:spPr>
        <p:txBody>
          <a:bodyPr>
            <a:noAutofit/>
          </a:bodyPr>
          <a:lstStyle/>
          <a:p>
            <a:pPr lvl="0" algn="l"/>
            <a:r>
              <a:rPr lang="en-US" sz="3600" b="1" dirty="0">
                <a:solidFill>
                  <a:srgbClr val="FF0000"/>
                </a:solidFill>
              </a:rPr>
              <a:t>Establish ground rules</a:t>
            </a:r>
          </a:p>
          <a:p>
            <a:pPr lvl="0" algn="l"/>
            <a:r>
              <a:rPr lang="en-US" sz="3600" b="1" dirty="0">
                <a:solidFill>
                  <a:srgbClr val="FF0000"/>
                </a:solidFill>
              </a:rPr>
              <a:t>Suitable Ice breaker </a:t>
            </a:r>
          </a:p>
          <a:p>
            <a:pPr lvl="0" algn="l"/>
            <a:r>
              <a:rPr lang="en-US" sz="3600" b="1" dirty="0">
                <a:solidFill>
                  <a:srgbClr val="FF0000"/>
                </a:solidFill>
              </a:rPr>
              <a:t>Participation through interaction and activities </a:t>
            </a:r>
          </a:p>
          <a:p>
            <a:pPr lvl="0" algn="l"/>
            <a:r>
              <a:rPr lang="en-US" sz="3600" b="1" dirty="0">
                <a:solidFill>
                  <a:srgbClr val="FF0000"/>
                </a:solidFill>
              </a:rPr>
              <a:t>Use 10  laws of presentation skill </a:t>
            </a:r>
          </a:p>
          <a:p>
            <a:pPr lvl="0" algn="l"/>
            <a:r>
              <a:rPr lang="en-US" sz="3600" b="1" dirty="0">
                <a:solidFill>
                  <a:srgbClr val="FF0000"/>
                </a:solidFill>
              </a:rPr>
              <a:t>Timely Appreciation </a:t>
            </a:r>
          </a:p>
          <a:p>
            <a:pPr lvl="0" algn="l"/>
            <a:r>
              <a:rPr lang="en-US" sz="3600" b="1" dirty="0">
                <a:solidFill>
                  <a:srgbClr val="FF0000"/>
                </a:solidFill>
              </a:rPr>
              <a:t>Time consciousness</a:t>
            </a:r>
          </a:p>
          <a:p>
            <a:pPr lvl="0" algn="l"/>
            <a:r>
              <a:rPr lang="en-US" sz="3600" b="1" dirty="0">
                <a:solidFill>
                  <a:srgbClr val="FF0000"/>
                </a:solidFill>
              </a:rPr>
              <a:t>Use visual aids </a:t>
            </a:r>
          </a:p>
          <a:p>
            <a:pPr algn="l"/>
            <a:r>
              <a:rPr lang="en-US" sz="3600" b="1" dirty="0">
                <a:solidFill>
                  <a:srgbClr val="FF0000"/>
                </a:solidFill>
              </a:rPr>
              <a:t>Question and Pause</a:t>
            </a:r>
          </a:p>
          <a:p>
            <a:pPr lvl="0" algn="l"/>
            <a:r>
              <a:rPr lang="en-US" sz="3600" b="1" dirty="0">
                <a:solidFill>
                  <a:srgbClr val="FF0000"/>
                </a:solidFill>
              </a:rPr>
              <a:t>Punching session   </a:t>
            </a:r>
          </a:p>
          <a:p>
            <a:pPr algn="l"/>
            <a:endParaRPr lang="en-US" sz="3600" b="1" dirty="0">
              <a:solidFill>
                <a:srgbClr val="FF0000"/>
              </a:solidFill>
            </a:endParaRPr>
          </a:p>
          <a:p>
            <a:pPr lvl="0" algn="l"/>
            <a:endParaRPr lang="en-US" sz="3600" b="1" dirty="0">
              <a:solidFill>
                <a:srgbClr val="FF0000"/>
              </a:solidFill>
            </a:endParaRPr>
          </a:p>
          <a:p>
            <a:pPr lvl="0" algn="l"/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2703" y="5486400"/>
            <a:ext cx="1145097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0" y="3244334"/>
            <a:ext cx="70970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Seating Arrangement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6401" y="685800"/>
            <a:ext cx="5486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Traditional Classroom</a:t>
            </a:r>
          </a:p>
        </p:txBody>
      </p:sp>
      <p:pic>
        <p:nvPicPr>
          <p:cNvPr id="8" name="Picture 7" descr="class ro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50" y="1385887"/>
            <a:ext cx="4762500" cy="40862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6401" y="685800"/>
            <a:ext cx="5486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Round Shape</a:t>
            </a:r>
          </a:p>
        </p:txBody>
      </p:sp>
      <p:pic>
        <p:nvPicPr>
          <p:cNvPr id="9" name="Picture 8" descr="Circle-of-Chairs-layou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095500"/>
            <a:ext cx="47625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6401" y="685800"/>
            <a:ext cx="5486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Conference Mode</a:t>
            </a:r>
          </a:p>
        </p:txBody>
      </p:sp>
      <p:pic>
        <p:nvPicPr>
          <p:cNvPr id="10" name="Picture 9" descr="conferen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586037"/>
            <a:ext cx="4095750" cy="35099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6401" y="685800"/>
            <a:ext cx="5486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Cluster shape</a:t>
            </a:r>
          </a:p>
        </p:txBody>
      </p:sp>
      <p:pic>
        <p:nvPicPr>
          <p:cNvPr id="9" name="Picture 8" descr="cluster shap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681162"/>
            <a:ext cx="3867150" cy="426243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6401" y="685800"/>
            <a:ext cx="5486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V shape</a:t>
            </a:r>
          </a:p>
        </p:txBody>
      </p:sp>
      <p:pic>
        <p:nvPicPr>
          <p:cNvPr id="10" name="Picture 9" descr="V-Shap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081212"/>
            <a:ext cx="3538537" cy="35575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310</Words>
  <Application>Microsoft Office PowerPoint</Application>
  <PresentationFormat>On-screen Show (4:3)</PresentationFormat>
  <Paragraphs>149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Academy Engraved LET</vt:lpstr>
      <vt:lpstr>Arial</vt:lpstr>
      <vt:lpstr>Arial Black</vt:lpstr>
      <vt:lpstr>Arial Unicode MS</vt:lpstr>
      <vt:lpstr>Calibri</vt:lpstr>
      <vt:lpstr>Mangal</vt:lpstr>
      <vt:lpstr>Nirmala UI</vt:lpstr>
      <vt:lpstr>Office Theme</vt:lpstr>
      <vt:lpstr>                                       PC ToTs</vt:lpstr>
      <vt:lpstr>                                       PC ToTs</vt:lpstr>
      <vt:lpstr>PowerPoint Presentation</vt:lpstr>
      <vt:lpstr>                                       PC ToTs</vt:lpstr>
      <vt:lpstr>                                       PC ToTs</vt:lpstr>
      <vt:lpstr>                                       PC ToTs</vt:lpstr>
      <vt:lpstr>                                       PC ToTs</vt:lpstr>
      <vt:lpstr>                                       PC ToTs</vt:lpstr>
      <vt:lpstr>                                       PC ToTs</vt:lpstr>
      <vt:lpstr>                                       PC ToTs</vt:lpstr>
      <vt:lpstr>                                       PC ToTs</vt:lpstr>
      <vt:lpstr>                                       PC ToTs</vt:lpstr>
      <vt:lpstr>                                       PC ToTs</vt:lpstr>
      <vt:lpstr>                                       PC ToTs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ToTs</dc:title>
  <dc:creator>USER</dc:creator>
  <cp:lastModifiedBy>PREETHI</cp:lastModifiedBy>
  <cp:revision>41</cp:revision>
  <dcterms:created xsi:type="dcterms:W3CDTF">2018-01-25T01:14:33Z</dcterms:created>
  <dcterms:modified xsi:type="dcterms:W3CDTF">2020-06-03T08:28:47Z</dcterms:modified>
</cp:coreProperties>
</file>