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FF00"/>
    <a:srgbClr val="FFFFCC"/>
    <a:srgbClr val="CC00CC"/>
    <a:srgbClr val="33CC33"/>
    <a:srgbClr val="FFFFFF"/>
    <a:srgbClr val="99FF66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>
      <p:cViewPr varScale="1">
        <p:scale>
          <a:sx n="25" d="100"/>
          <a:sy n="25" d="100"/>
        </p:scale>
        <p:origin x="-124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33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C082B-DDE4-4841-8DFA-A8A3615A7DA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2DF0-5CD7-4780-8AFA-4D392C372828}" type="slidenum">
              <a:rPr lang="en-GB"/>
              <a:pPr/>
              <a:t>11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9A17A-0DD7-4A89-A9C3-71DE9015390B}" type="slidenum">
              <a:rPr lang="en-US"/>
              <a:pPr/>
              <a:t>12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082B-DDE4-4841-8DFA-A8A3615A7DA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47EB-8271-40E9-9B4C-D7D0C27243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02150-EC28-4393-A6EB-B5D96457DE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C95B6-4953-46D0-8CC4-CEF425D712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1F6F-AF28-42F4-A17C-AAAF885E4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33F78-A61F-463F-A485-AFA161BE4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88F07-986B-4970-9836-94EEDF3EC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1EECB-8138-4E2E-B4A4-07CA8CDE8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E0D61-8FE0-464E-B4FF-6347CFD78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0528C-4688-4C05-860F-35BD9D487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E8D81-B086-4004-BDA8-3864F95B5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500C-D7C0-4E56-AC17-B18618EA3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3CD9-A2C8-4EE3-9006-C5297D876BE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A6926-1E01-4A34-BEC4-FDBE2035F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7FA55-E43B-492A-BEF0-2FD0BA1E4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38CD4-3031-4857-820A-274B70C42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D864CD-BC43-4001-B4F4-B6E359DA6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FD3B4-EDCE-4D58-935E-317C3FC02D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C16FC-B4DA-40F5-ACE7-BEF80BDBC3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5DEAE-CFD3-4E99-A888-BE6D77EA39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4CE32-B670-4F5D-87C5-7133CA9151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CA0EF-30B7-42B2-AD54-19EED7E83C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AC1E-7734-467F-B45F-982C7E8FA8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12AA-C52E-481D-91E7-8352386A3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over dir="d"/>
    <p:sndAc>
      <p:stSnd loop="1">
        <p:snd r:embed="rId1" name="SarahBrightman-LaCaliffa_-cut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F6E680-7386-4675-8F04-F9A90C03B80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d"/>
    <p:sndAc>
      <p:stSnd loop="1">
        <p:snd r:embed="rId13" name="SarahBrightman-LaCaliffa_-cut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37F3837-333E-457F-8876-443DB8E1AB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cover dir="d"/>
    <p:sndAc>
      <p:stSnd loop="1">
        <p:snd r:embed="rId14" name="SarahBrightman-LaCaliffa_-cut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ppoint\Priroda\S095167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The Most</a:t>
            </a:r>
            <a:endParaRPr lang="en-GB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\ppoint\Priroda\S095191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6781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The most powerful nine-letter word....</a:t>
            </a:r>
            <a:endParaRPr lang="en-GB" sz="4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ZA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“KNOWLEDGE</a:t>
            </a:r>
            <a:r>
              <a:rPr lang="en-ZA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</a:t>
            </a:r>
            <a:endParaRPr lang="en-GB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71600" y="3962400"/>
            <a:ext cx="502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</a:rPr>
              <a:t> </a:t>
            </a:r>
            <a:r>
              <a:rPr lang="en-ZA" sz="44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Acquire it.</a:t>
            </a:r>
            <a:endParaRPr lang="en-GB" sz="44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\ppoint\Priroda\S095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52400"/>
            <a:ext cx="8991600" cy="655320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381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rendon" pitchFamily="2" charset="0"/>
              </a:rPr>
              <a:t>The most essential ten-letter word....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Clarendon" pitchFamily="2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loonExt" pitchFamily="18" charset="0"/>
              </a:rPr>
              <a:t>“CONFIDENCE</a:t>
            </a:r>
            <a:r>
              <a:rPr lang="en-ZA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loonExt" pitchFamily="18" charset="0"/>
              </a:rPr>
              <a:t>"</a:t>
            </a:r>
            <a:endParaRPr lang="en-GB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00400" y="43434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000" b="1" dirty="0">
                <a:solidFill>
                  <a:srgbClr val="FFFF00"/>
                </a:solidFill>
                <a:latin typeface="Clarendon" pitchFamily="2" charset="0"/>
              </a:rPr>
              <a:t> Trust it.</a:t>
            </a:r>
            <a:endParaRPr lang="en-GB" sz="4000" b="1" dirty="0">
              <a:solidFill>
                <a:srgbClr val="FFFF00"/>
              </a:solidFill>
              <a:latin typeface="Clarendon" pitchFamily="2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bertus Medium" pitchFamily="34" charset="0"/>
              </a:rPr>
              <a:t>YOU ARE THE KEY</a:t>
            </a:r>
          </a:p>
        </p:txBody>
      </p:sp>
      <p:pic>
        <p:nvPicPr>
          <p:cNvPr id="14341" name="Picture 5" descr="bat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715000" y="1676400"/>
            <a:ext cx="3071813" cy="4800600"/>
          </a:xfrm>
          <a:noFill/>
          <a:ln/>
        </p:spPr>
      </p:pic>
      <p:pic>
        <p:nvPicPr>
          <p:cNvPr id="10" name="Perspector Cylinder" descr="PERCC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lum/>
          </a:blip>
          <a:stretch>
            <a:fillRect/>
          </a:stretch>
        </p:blipFill>
        <p:spPr>
          <a:xfrm>
            <a:off x="-609600" y="1905000"/>
            <a:ext cx="6215529" cy="4601881"/>
          </a:xfrm>
          <a:prstGeom prst="rect">
            <a:avLst/>
          </a:prstGeom>
        </p:spPr>
      </p:pic>
    </p:spTree>
  </p:cSld>
  <p:clrMapOvr>
    <a:masterClrMapping/>
  </p:clrMapOvr>
  <p:transition spd="med">
    <p:cover dir="d"/>
    <p:sndAc>
      <p:stSnd loop="1">
        <p:snd r:embed="rId4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\ppoint\Priroda\S095170.JPG"/>
          <p:cNvPicPr>
            <a:picLocks noChangeAspect="1" noChangeArrowheads="1"/>
          </p:cNvPicPr>
          <p:nvPr/>
        </p:nvPicPr>
        <p:blipFill>
          <a:blip r:embed="rId4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The most selfish one letter word...........</a:t>
            </a:r>
            <a:endParaRPr lang="en-GB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76600" y="27432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“</a:t>
            </a:r>
            <a:r>
              <a:rPr lang="en-ZA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I</a:t>
            </a:r>
            <a:r>
              <a:rPr lang="en-ZA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</a:t>
            </a:r>
            <a:endParaRPr lang="en-GB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05200" y="449580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 Avoid it.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\ppoint\Priroda\S095171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3810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3600" b="1" i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The most satisfying two-letter word.......</a:t>
            </a:r>
            <a:endParaRPr lang="en-GB" b="1" i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18288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"WE"</a:t>
            </a:r>
            <a:endParaRPr lang="en-GB" sz="7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0" y="37338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ZA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Use it</a:t>
            </a:r>
            <a:r>
              <a:rPr lang="en-ZA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.</a:t>
            </a:r>
            <a:endParaRPr lang="en-ZA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\ppoint\Priroda\S095174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3600" b="1" i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The most poisonous three-letter word.....</a:t>
            </a:r>
            <a:endParaRPr lang="en-GB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0" y="2362200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"EGO"</a:t>
            </a:r>
            <a:endParaRPr lang="en-GB" sz="72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029200"/>
            <a:ext cx="3962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ZA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lloon Extra" pitchFamily="2" charset="0"/>
              </a:rPr>
              <a:t> Kill it.</a:t>
            </a:r>
          </a:p>
          <a:p>
            <a:pPr>
              <a:spcBef>
                <a:spcPct val="50000"/>
              </a:spcBef>
            </a:pPr>
            <a:endParaRPr lang="en-GB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lloon Extra" pitchFamily="2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\ppoint\Priroda\S095176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en-ZA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" pitchFamily="18" charset="0"/>
              </a:rPr>
              <a:t>The most used four-letter word...........</a:t>
            </a:r>
            <a:endParaRPr lang="en-GB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81200" y="28956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"LOVE"</a:t>
            </a:r>
            <a:endParaRPr lang="en-GB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76600" y="50292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 Value it.</a:t>
            </a:r>
            <a:endParaRPr lang="en-GB" sz="4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 advTm="0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\ppoint\Priroda\S095185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The most pleasing five-letter word.......</a:t>
            </a:r>
            <a:endParaRPr lang="en-GB" sz="4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2895600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“SMILE</a:t>
            </a:r>
            <a:r>
              <a:rPr lang="en-ZA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</a:t>
            </a:r>
            <a:endParaRPr lang="en-GB" sz="7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53000" y="4267200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larendon" pitchFamily="2" charset="0"/>
              </a:rPr>
              <a:t> </a:t>
            </a:r>
            <a:r>
              <a:rPr lang="en-Z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larendon" pitchFamily="2" charset="0"/>
              </a:rPr>
              <a:t>Keep it.</a:t>
            </a:r>
            <a:endParaRPr lang="en-GB" sz="4000" dirty="0">
              <a:solidFill>
                <a:schemeClr val="bg1"/>
              </a:solidFill>
              <a:latin typeface="Clarendon" pitchFamily="2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\ppoint\Priroda\S095186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lloon Extra" pitchFamily="2" charset="0"/>
              </a:rPr>
              <a:t>The fastest spreading six-letter word...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lloon Extra" pitchFamily="2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33600" y="2895600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ZA" sz="4400" b="1" i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larendon" pitchFamily="2" charset="0"/>
              </a:rPr>
              <a:t>"RUMOUR"</a:t>
            </a:r>
            <a:endParaRPr lang="en-GB" sz="4400" b="1" i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larendon" pitchFamily="2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67000" y="4800600"/>
            <a:ext cx="548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lloon Extra" pitchFamily="2" charset="0"/>
              </a:rPr>
              <a:t> Ignore it.</a:t>
            </a:r>
            <a:endParaRPr lang="en-GB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lloon Extra" pitchFamily="2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\ppoint\Priroda\S095188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0" y="8382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lloon Extra" pitchFamily="2" charset="0"/>
              </a:rPr>
              <a:t>The hardest working seven-letter word..</a:t>
            </a:r>
            <a:endParaRPr lang="en-GB" sz="36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lloon Extra" pitchFamily="2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ZA" sz="7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"SUCCESS"</a:t>
            </a:r>
            <a:endParaRPr lang="en-GB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5715000"/>
            <a:ext cx="472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en-ZA" sz="4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Achieve it.</a:t>
            </a:r>
            <a:endParaRPr lang="en-GB" sz="44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\ppoint\Priroda\S095172.JPG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0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The most enviable eight-letter word....</a:t>
            </a:r>
            <a:endParaRPr lang="en-GB" sz="40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7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“JEALOUSY</a:t>
            </a:r>
            <a:r>
              <a:rPr lang="en-ZA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loonExt" pitchFamily="18" charset="0"/>
              </a:rPr>
              <a:t>"</a:t>
            </a:r>
            <a:endParaRPr lang="en-GB" sz="72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loonExt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62400" y="3962400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ZA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 Distance it.</a:t>
            </a:r>
            <a:endParaRPr lang="en-GB" sz="4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 dir="d"/>
    <p:sndAc>
      <p:stSnd loop="1">
        <p:snd r:embed="rId3" name="SarahBrightman-LaCaliffa_-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-48&quot; frameTop=&quot;150&quot; scaleX=&quot;1.00005436685734&quot; scaleY=&quot;1.00000579669572&quot; frameWidth=&quot;489.411743164063&quot; frameHeight=&quot;362.352905273438&quot; frameOrientationIsPortrait=&quot;0&quot; light1Strength=&quot;0.3&quot; light1Direction=&quot;-1.500000,-0.400000,1.000000&quot; light2Strength=&quot;0&quot; light3Strength=&quot;0&quot; light4Strength=&quot;0&quot; lightDirectionX=&quot;-1.5&quot;&gt;&lt;Camera modelViewMatrix=&quot;1.000000,0.000000,0.000000,0.000000,0.000000,1.000000,0.000000,0.000000,0.000000,0.000000,1.000000,0.000000,1.038071,-0.473517,0.000000,1.000000&quot;/&gt;&lt;BaseCamera modelViewMatrix=&quot;1.000000,0.000000,0.000000,0.000000,0.000000,1.000000,0.000000,0.000000,0.000000,0.000000,1.000000,0.000000,1.038071,-0.473517,0.000000,1.000000&quot;/&gt;&lt;AnimationEffect type=&quot;spinRight&quot; smoothStart=&quot;1&quot; smoothEnd=&quot;1&quot;/&gt;&lt;DefaultTextFormat&gt;{\rtf1\ansi\ansicpg1252\deff0{\fonttbl{\f0\fnil\fcharset0 Times New Roman;}}&#10;{\colortbl ;\red0\green0\blue0;}&#10;\viewkind4\uc1\pard\qc\cf1\lang1033\f0\fs64 Self Analysis \par&#10;}&#10;&lt;/DefaultTextFormat&gt;&lt;Shape id=&quot;14&quot; parentGroup=&quot;32&quot; lastGroup=&quot;32&quot; type=&quot;Can&quot;&gt;&lt;Position position=&quot;-49.258892,141.259201,-81.953857&quot; size=&quot;261.818573,38.235497,261.818573&quot; rotation=&quot;0.000008,-0.000218,-2.482858&quot; location=&quot;-49.258892,121.133186,-109.532410&quot; rotationMatrix=&quot;0.999061,-0.042374,-0.009007,0.042374,0.999102,-0.000187,0.009007,-0.000195,0.999959&quot; center=&quot;-1.119520,2.753027,-20.237900&quot; rightOffset=&quot;2.972418,0.126071,0.026796&quot; topOffset=&quot;-0.018823,0.424601,0.090250&quot; farOffset=&quot;-0.000000,0.618570,-2.910198&quot;/&gt;&lt;DisplayProperties ensureTextContrast=&quot;1&quot;&gt;&lt;Fill color=&quot;#993300&quot;/&gt;&lt;Line/&gt;&lt;Font color=&quot;#000000&quot; colorSchemeIndex=&quot;2&quot;/&gt;&lt;Shine shininess=&quot;60&quot;/&gt;&lt;/DisplayProperties&gt;&lt;Text&gt;{\rtf1\ansi\ansicpg1252\deff0{\fonttbl{\f0\fswiss\fprq2\fcharset0 Arial;}}&#10;{\colortbl ;\red0\green0\blue0;}&#10;\viewkind4\uc1\pard\qc\cf1\lang1033\b\f0\fs44 Self Analysis\b0  \par&#10;}&lt;/Text&gt;&lt;/Shape&gt;&lt;List id=&quot;32&quot; primaryItem=&quot;14&quot; isCurrentlyGrouped=&quot;1&quot; isVertical=&quot;1&quot; gap=&quot;0.000000,5.000000,0.000000&quot; sizeIncrease=&quot;0.000000,0.000000,0.000000&quot; itemRotation=&quot;0.000000,0.000000,0.000000&quot; fixedItem=&quot;1&quot;/&gt;&lt;Shape id=&quot;37&quot; seq=&quot;1&quot; parentGroup=&quot;32&quot; lastGroup=&quot;32&quot; type=&quot;Can&quot;&gt;&lt;Position position=&quot;-47.385914,98.064285,-81.953880&quot; size=&quot;261.818634,38.235519,261.818634&quot; rotation=&quot;-0.000018,0.000032,-2.482858&quot; location=&quot;-47.385914,78.882172,-100.551697&quot; rotationMatrix=&quot;0.999061,-0.042374,-0.009007,0.042374,0.999102,-0.000191,0.009007,-0.000190,0.999959&quot; center=&quot;-1.076953,1.792777,-20.442007&quot; rightOffset=&quot;2.972419,0.126071,0.026798&quot; topOffset=&quot;-0.018823,0.424601,0.090252&quot; farOffset=&quot;0.000001,0.618583,-2.910196&quot;/&gt;&lt;DisplayProperties ensureTextContrast=&quot;1&quot;&gt;&lt;Fill color=&quot;#b26626&quot; colorBlendFactor=&quot;0.25&quot; color1=&quot;#ffff99&quot; color2=&quot;#993300&quot;/&gt;&lt;Line/&gt;&lt;Font color=&quot;#000000&quot; colorBlendFactor=&quot;0.25&quot; color1=&quot;#000000&quot; colorSchemeIndex1=&quot;2&quot; color2=&quot;#000000&quot; colorSchemeIndex2=&quot;2&quot;/&gt;&lt;Shine shininess=&quot;60&quot;/&gt;&lt;/DisplayProperties&gt;&lt;Text&gt;{\rtf1\ansi\ansicpg1252\deff0{\fonttbl{\f0\fswiss\fprq2\fcharset0 Arial;}}&#10;{\colortbl ;\red0\green0\blue0;}&#10;\viewkind4\uc1\pard\qc\cf1\lang1033\b\f0\fs44 Self Thinking\b0\par&#10;}&lt;/Text&gt;&lt;/Shape&gt;&lt;Shape id=&quot;38&quot; seq=&quot;2&quot; parentGroup=&quot;32&quot; lastGroup=&quot;32&quot; type=&quot;Can&quot;&gt;&lt;Position position=&quot;-45.512928,54.869370,-81.953957&quot; size=&quot;261.818634,38.235519,261.818634&quot; rotation=&quot;0.000019,0.000031,-2.482858&quot; location=&quot;-45.512928,36.631157,-91.571045&quot; rotationMatrix=&quot;0.999061,-0.042374,-0.009006,0.042374,0.999102,-0.000191,0.009007,-0.000190,0.999959&quot; center=&quot;-1.034385,0.832526,-20.646112&quot; rightOffset=&quot;2.972419,0.126071,0.026796&quot; topOffset=&quot;-0.018823,0.424601,0.090252&quot; farOffset=&quot;-0.000001,0.618583,-2.910196&quot;/&gt;&lt;DisplayProperties ensureTextContrast=&quot;1&quot;&gt;&lt;Fill color=&quot;#cc994c&quot; colorBlendFactor=&quot;0.5&quot; color1=&quot;#ffff99&quot; color2=&quot;#993300&quot;/&gt;&lt;Line/&gt;&lt;Font color=&quot;#000000&quot; colorBlendFactor=&quot;0.5&quot; color1=&quot;#000000&quot; colorSchemeIndex1=&quot;2&quot; color2=&quot;#000000&quot; colorSchemeIndex2=&quot;2&quot;/&gt;&lt;Shine shininess=&quot;60&quot;/&gt;&lt;/DisplayProperties&gt;&lt;Text&gt;{\rtf1\ansi\ansicpg1252\deff0{\fonttbl{\f0\fswiss\fprq2\fcharset0 Arial;}}&#10;{\colortbl ;\red0\green0\blue0;}&#10;\viewkind4\uc1\pard\qc\cf1\lang1033\b\f0\fs44 Self Assessment\b0\par&#10;}&lt;/Text&gt;&lt;/Shape&gt;&lt;Shape id=&quot;39&quot; seq=&quot;3&quot; parentGroup=&quot;32&quot; lastGroup=&quot;32&quot; type=&quot;Can&quot;&gt;&lt;Position position=&quot;-43.639946,11.674450,-81.954033&quot; size=&quot;261.818634,38.235481,261.818634&quot; rotation=&quot;0.000008,-0.000214,-2.482858&quot; location=&quot;-43.639946,-5.619867,-82.590393&quot; rotationMatrix=&quot;0.999061,-0.042374,-0.009007,0.042374,0.999102,-0.000187,0.009007,-0.000195,0.999959&quot; center=&quot;-0.991817,-0.127724,-20.850218&quot; rightOffset=&quot;2.972419,0.126071,0.026796&quot; topOffset=&quot;-0.018822,0.424601,0.090250&quot; farOffset=&quot;-0.000000,0.618570,-2.910198&quot;/&gt;&lt;DisplayProperties ensureTextContrast=&quot;1&quot;&gt;&lt;Fill color=&quot;#e5cc72&quot; colorBlendFactor=&quot;0.75&quot; color1=&quot;#ffff99&quot; color2=&quot;#993300&quot;/&gt;&lt;Line/&gt;&lt;Font color=&quot;#000000&quot; colorBlendFactor=&quot;0.75&quot; color1=&quot;#000000&quot; colorSchemeIndex1=&quot;2&quot; color2=&quot;#000000&quot; colorSchemeIndex2=&quot;2&quot;/&gt;&lt;Shine shininess=&quot;60&quot;/&gt;&lt;/DisplayProperties&gt;&lt;Text&gt;{\rtf1\ansi\ansicpg1252\deff0{\fonttbl{\f0\fswiss\fprq2\fcharset0 Arial;}}&#10;{\colortbl ;\red0\green0\blue0;}&#10;\viewkind4\uc1\pard\qc\cf1\lang1033\b\f0\fs44 Self Development\b0\par&#10;}&lt;/Text&gt;&lt;/Shape&gt;&lt;Shape id=&quot;40&quot; seq=&quot;4&quot; parentGroup=&quot;32&quot; lastGroup=&quot;32&quot; type=&quot;Can&quot;&gt;&lt;Position position=&quot;-41.766964,-31.520473,-81.954048&quot; size=&quot;261.818634,38.235519,261.818634&quot; rotation=&quot;-0.000017,0.000032,-2.482858&quot; location=&quot;-41.766964,-47.870880,-73.609680&quot; rotationMatrix=&quot;0.999061,-0.042374,-0.009007,0.042374,0.999102,-0.000191,0.009007,-0.000190,0.999959&quot; center=&quot;-0.949249,-1.087975,-21.054325&quot; rightOffset=&quot;2.972419,0.126071,0.026798&quot; topOffset=&quot;-0.018823,0.424601,0.090252&quot; farOffset=&quot;0.000001,0.618583,-2.910196&quot;/&gt;&lt;DisplayProperties ensureTextContrast=&quot;1&quot;&gt;&lt;Fill color=&quot;#ffff99&quot;/&gt;&lt;Line/&gt;&lt;Font color=&quot;#000000&quot; colorSchemeIndex=&quot;2&quot;/&gt;&lt;Shine shininess=&quot;60&quot;/&gt;&lt;/DisplayProperties&gt;&lt;Text&gt;{\rtf1\ansi\ansicpg1252\deff0{\fonttbl{\f0\fswiss\fprq2\fcharset0 Arial;}}&#10;{\colortbl ;\red0\green0\blue0;}&#10;\viewkind4\uc1\pard\qc\cf1\lang1033\b\f0\fs44 Self Esteem\b0\par&#10;}&lt;/Text&gt;&lt;/Shape&gt;&lt;/Scene&gt;&lt;/Perspector&gt;&#10;"/>
  <p:tag name="PERSPECTOR-QUALITYLEVEL" val="3"/>
  <p:tag name="PERSPECTOR-TYPE" val="GIF"/>
</p:tagLst>
</file>

<file path=ppt/theme/theme1.xml><?xml version="1.0" encoding="utf-8"?>
<a:theme xmlns:a="http://schemas.openxmlformats.org/drawingml/2006/main" name="10word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10words</Template>
  <TotalTime>354</TotalTime>
  <Words>147</Words>
  <Application>Microsoft PowerPoint</Application>
  <PresentationFormat>On-screen Show (4:3)</PresentationFormat>
  <Paragraphs>44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10words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YOU ARE THE KEY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28</cp:revision>
  <dcterms:created xsi:type="dcterms:W3CDTF">2007-08-23T01:47:31Z</dcterms:created>
  <dcterms:modified xsi:type="dcterms:W3CDTF">2008-01-13T10:19:12Z</dcterms:modified>
</cp:coreProperties>
</file>