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0" r:id="rId6"/>
    <p:sldId id="260" r:id="rId7"/>
    <p:sldId id="261" r:id="rId8"/>
    <p:sldId id="262" r:id="rId9"/>
    <p:sldId id="263" r:id="rId10"/>
    <p:sldId id="264" r:id="rId11"/>
    <p:sldId id="265" r:id="rId12"/>
    <p:sldId id="266" r:id="rId13"/>
    <p:sldId id="272" r:id="rId14"/>
    <p:sldId id="267" r:id="rId15"/>
    <p:sldId id="268" r:id="rId16"/>
    <p:sldId id="271"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7E10B9-F3C2-4B90-ADC2-6A9BBCBA0ABB}" type="datetimeFigureOut">
              <a:rPr lang="en-US" smtClean="0"/>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7E10B9-F3C2-4B90-ADC2-6A9BBCBA0ABB}" type="datetimeFigureOut">
              <a:rPr lang="en-US" smtClean="0"/>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7E10B9-F3C2-4B90-ADC2-6A9BBCBA0ABB}" type="datetimeFigureOut">
              <a:rPr lang="en-US" smtClean="0"/>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7E10B9-F3C2-4B90-ADC2-6A9BBCBA0ABB}" type="datetimeFigureOut">
              <a:rPr lang="en-US" smtClean="0"/>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7E10B9-F3C2-4B90-ADC2-6A9BBCBA0ABB}" type="datetimeFigureOut">
              <a:rPr lang="en-US" smtClean="0"/>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7E10B9-F3C2-4B90-ADC2-6A9BBCBA0ABB}" type="datetimeFigureOut">
              <a:rPr lang="en-US" smtClean="0"/>
              <a:t>11/9/2010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7E10B9-F3C2-4B90-ADC2-6A9BBCBA0ABB}" type="datetimeFigureOut">
              <a:rPr lang="en-US" smtClean="0"/>
              <a:t>11/9/2010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7E10B9-F3C2-4B90-ADC2-6A9BBCBA0ABB}" type="datetimeFigureOut">
              <a:rPr lang="en-US" smtClean="0"/>
              <a:t>11/9/2010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E10B9-F3C2-4B90-ADC2-6A9BBCBA0ABB}" type="datetimeFigureOut">
              <a:rPr lang="en-US" smtClean="0"/>
              <a:t>11/9/2010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7E10B9-F3C2-4B90-ADC2-6A9BBCBA0ABB}" type="datetimeFigureOut">
              <a:rPr lang="en-US" smtClean="0"/>
              <a:t>11/9/2010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7E10B9-F3C2-4B90-ADC2-6A9BBCBA0ABB}" type="datetimeFigureOut">
              <a:rPr lang="en-US" smtClean="0"/>
              <a:t>11/9/2010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1A3A5-C897-4110-BDDB-CC7E5895851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E10B9-F3C2-4B90-ADC2-6A9BBCBA0ABB}" type="datetimeFigureOut">
              <a:rPr lang="en-US" smtClean="0"/>
              <a:t>11/9/2010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C1A3A5-C897-4110-BDDB-CC7E5895851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ehow.com/images/a04/70/e7/identify-personality-disorders-200X200.jpg"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Dialectical </a:t>
            </a:r>
            <a:r>
              <a:rPr lang="en-US" dirty="0" err="1" smtClean="0"/>
              <a:t>Behaviour</a:t>
            </a:r>
            <a:r>
              <a:rPr lang="en-US" dirty="0" smtClean="0"/>
              <a:t> therapy for Concurrent Disorder Group</a:t>
            </a:r>
            <a:endParaRPr lang="en-US" dirty="0"/>
          </a:p>
        </p:txBody>
      </p:sp>
      <p:sp>
        <p:nvSpPr>
          <p:cNvPr id="3" name="Subtitle 2"/>
          <p:cNvSpPr>
            <a:spLocks noGrp="1"/>
          </p:cNvSpPr>
          <p:nvPr>
            <p:ph type="subTitle" idx="1"/>
          </p:nvPr>
        </p:nvSpPr>
        <p:spPr/>
        <p:txBody>
          <a:bodyPr/>
          <a:lstStyle/>
          <a:p>
            <a:r>
              <a:rPr lang="en-US" dirty="0" err="1" smtClean="0"/>
              <a:t>Abhilash</a:t>
            </a:r>
            <a:r>
              <a:rPr lang="en-US" dirty="0" smtClean="0"/>
              <a:t> </a:t>
            </a:r>
            <a:r>
              <a:rPr lang="en-US" dirty="0" err="1" smtClean="0"/>
              <a:t>Jayachandran</a:t>
            </a:r>
            <a:r>
              <a:rPr lang="en-US" dirty="0" smtClean="0"/>
              <a:t> </a:t>
            </a:r>
            <a:r>
              <a:rPr lang="en-US" sz="1600" dirty="0" err="1" smtClean="0"/>
              <a:t>MAPsy,PGDCP</a:t>
            </a:r>
            <a:r>
              <a:rPr lang="en-US" sz="1600" dirty="0" smtClean="0"/>
              <a:t>, ADTP</a:t>
            </a:r>
          </a:p>
          <a:p>
            <a:r>
              <a:rPr lang="en-US" sz="2800" dirty="0" smtClean="0"/>
              <a:t>Residential Addiction </a:t>
            </a:r>
            <a:r>
              <a:rPr lang="en-US" sz="2800" dirty="0" err="1" smtClean="0"/>
              <a:t>Counsellor</a:t>
            </a:r>
            <a:endParaRPr lang="en-US" sz="2800" dirty="0" smtClean="0"/>
          </a:p>
          <a:p>
            <a:r>
              <a:rPr lang="en-US" sz="2800" dirty="0" smtClean="0"/>
              <a:t>Mental health Center </a:t>
            </a:r>
            <a:r>
              <a:rPr lang="en-US" sz="2800" dirty="0" err="1" smtClean="0"/>
              <a:t>Penetanguishene</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DBT</a:t>
            </a:r>
            <a:endParaRPr lang="en-US" dirty="0"/>
          </a:p>
        </p:txBody>
      </p:sp>
      <p:sp>
        <p:nvSpPr>
          <p:cNvPr id="3" name="Text Placeholder 2"/>
          <p:cNvSpPr>
            <a:spLocks noGrp="1"/>
          </p:cNvSpPr>
          <p:nvPr>
            <p:ph type="body" idx="1"/>
          </p:nvPr>
        </p:nvSpPr>
        <p:spPr/>
        <p:txBody>
          <a:bodyPr/>
          <a:lstStyle/>
          <a:p>
            <a:r>
              <a:rPr lang="en-US" dirty="0" smtClean="0"/>
              <a:t>                   Increase</a:t>
            </a:r>
            <a:endParaRPr lang="en-US" dirty="0"/>
          </a:p>
        </p:txBody>
      </p:sp>
      <p:sp>
        <p:nvSpPr>
          <p:cNvPr id="4" name="Content Placeholder 3"/>
          <p:cNvSpPr>
            <a:spLocks noGrp="1"/>
          </p:cNvSpPr>
          <p:nvPr>
            <p:ph sz="half" idx="2"/>
          </p:nvPr>
        </p:nvSpPr>
        <p:spPr/>
        <p:txBody>
          <a:bodyPr/>
          <a:lstStyle/>
          <a:p>
            <a:r>
              <a:rPr lang="en-US" dirty="0" smtClean="0"/>
              <a:t>IPR Skills</a:t>
            </a:r>
          </a:p>
          <a:p>
            <a:r>
              <a:rPr lang="en-US" dirty="0" smtClean="0"/>
              <a:t>Emotional Regulation skills</a:t>
            </a:r>
          </a:p>
          <a:p>
            <a:r>
              <a:rPr lang="en-US" dirty="0" smtClean="0"/>
              <a:t>Distress tolerance skills</a:t>
            </a:r>
          </a:p>
          <a:p>
            <a:r>
              <a:rPr lang="en-US" dirty="0" smtClean="0"/>
              <a:t>Core </a:t>
            </a:r>
            <a:r>
              <a:rPr lang="en-US" dirty="0" err="1" smtClean="0"/>
              <a:t>mindfullness</a:t>
            </a:r>
            <a:r>
              <a:rPr lang="en-US" dirty="0" smtClean="0"/>
              <a:t> skills</a:t>
            </a:r>
            <a:endParaRPr lang="en-US" dirty="0"/>
          </a:p>
        </p:txBody>
      </p:sp>
      <p:sp>
        <p:nvSpPr>
          <p:cNvPr id="5" name="Text Placeholder 4"/>
          <p:cNvSpPr>
            <a:spLocks noGrp="1"/>
          </p:cNvSpPr>
          <p:nvPr>
            <p:ph type="body" sz="quarter" idx="3"/>
          </p:nvPr>
        </p:nvSpPr>
        <p:spPr/>
        <p:txBody>
          <a:bodyPr/>
          <a:lstStyle/>
          <a:p>
            <a:r>
              <a:rPr lang="en-US" dirty="0" smtClean="0"/>
              <a:t>                    Decrease</a:t>
            </a:r>
            <a:endParaRPr lang="en-US" dirty="0"/>
          </a:p>
        </p:txBody>
      </p:sp>
      <p:sp>
        <p:nvSpPr>
          <p:cNvPr id="6" name="Content Placeholder 5"/>
          <p:cNvSpPr>
            <a:spLocks noGrp="1"/>
          </p:cNvSpPr>
          <p:nvPr>
            <p:ph sz="quarter" idx="4"/>
          </p:nvPr>
        </p:nvSpPr>
        <p:spPr/>
        <p:txBody>
          <a:bodyPr/>
          <a:lstStyle/>
          <a:p>
            <a:r>
              <a:rPr lang="en-US" dirty="0" smtClean="0"/>
              <a:t>IPR and Intra personal conflicts</a:t>
            </a:r>
          </a:p>
          <a:p>
            <a:r>
              <a:rPr lang="en-US" dirty="0" smtClean="0"/>
              <a:t>Emotional </a:t>
            </a:r>
            <a:r>
              <a:rPr lang="en-US" dirty="0" err="1" smtClean="0"/>
              <a:t>dysregulation</a:t>
            </a:r>
            <a:endParaRPr lang="en-US" dirty="0" smtClean="0"/>
          </a:p>
          <a:p>
            <a:r>
              <a:rPr lang="en-US" dirty="0" err="1" smtClean="0"/>
              <a:t>Behavioural</a:t>
            </a:r>
            <a:r>
              <a:rPr lang="en-US" dirty="0" smtClean="0"/>
              <a:t> and cognitive </a:t>
            </a:r>
            <a:r>
              <a:rPr lang="en-US" dirty="0" err="1" smtClean="0"/>
              <a:t>dysregulation</a:t>
            </a:r>
            <a:endParaRPr lang="en-US" dirty="0"/>
          </a:p>
          <a:p>
            <a:r>
              <a:rPr lang="en-US" dirty="0" smtClean="0"/>
              <a:t>Self </a:t>
            </a:r>
            <a:r>
              <a:rPr lang="en-US" dirty="0" err="1" smtClean="0"/>
              <a:t>dysregulation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DBT</a:t>
            </a:r>
            <a:endParaRPr lang="en-US" dirty="0"/>
          </a:p>
        </p:txBody>
      </p:sp>
      <p:sp>
        <p:nvSpPr>
          <p:cNvPr id="3" name="Content Placeholder 2"/>
          <p:cNvSpPr>
            <a:spLocks noGrp="1"/>
          </p:cNvSpPr>
          <p:nvPr>
            <p:ph idx="1"/>
          </p:nvPr>
        </p:nvSpPr>
        <p:spPr/>
        <p:txBody>
          <a:bodyPr/>
          <a:lstStyle/>
          <a:p>
            <a:r>
              <a:rPr lang="en-US" dirty="0" smtClean="0"/>
              <a:t>Is a modified version of CBT with empirically supporting treatment efficacy evidences.</a:t>
            </a:r>
          </a:p>
          <a:p>
            <a:r>
              <a:rPr lang="en-US" dirty="0" smtClean="0"/>
              <a:t>Dialectical philosophy and CBT strategies merged with eastern </a:t>
            </a:r>
            <a:r>
              <a:rPr lang="en-US" dirty="0" err="1" smtClean="0"/>
              <a:t>zen</a:t>
            </a:r>
            <a:r>
              <a:rPr lang="en-US" dirty="0" smtClean="0"/>
              <a:t> philosophy, practices</a:t>
            </a:r>
          </a:p>
          <a:p>
            <a:r>
              <a:rPr lang="en-US" dirty="0" smtClean="0"/>
              <a:t>A ‘stage of treatment’ model with hierarchies of treatment at each stages.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concepts</a:t>
            </a:r>
            <a:endParaRPr lang="en-US" dirty="0"/>
          </a:p>
        </p:txBody>
      </p:sp>
      <p:sp>
        <p:nvSpPr>
          <p:cNvPr id="3" name="Content Placeholder 2"/>
          <p:cNvSpPr>
            <a:spLocks noGrp="1"/>
          </p:cNvSpPr>
          <p:nvPr>
            <p:ph idx="1"/>
          </p:nvPr>
        </p:nvSpPr>
        <p:spPr/>
        <p:txBody>
          <a:bodyPr>
            <a:normAutofit/>
          </a:bodyPr>
          <a:lstStyle/>
          <a:p>
            <a:r>
              <a:rPr lang="en-US" dirty="0" smtClean="0"/>
              <a:t>Emotional </a:t>
            </a:r>
            <a:r>
              <a:rPr lang="en-US" dirty="0" err="1" smtClean="0"/>
              <a:t>vulnerability+Invalidating</a:t>
            </a:r>
            <a:r>
              <a:rPr lang="en-US" dirty="0" smtClean="0"/>
              <a:t> </a:t>
            </a:r>
            <a:r>
              <a:rPr lang="en-US" dirty="0" err="1" smtClean="0"/>
              <a:t>envt</a:t>
            </a:r>
            <a:r>
              <a:rPr lang="en-US" dirty="0" smtClean="0"/>
              <a:t>.</a:t>
            </a:r>
          </a:p>
          <a:p>
            <a:r>
              <a:rPr lang="en-US" dirty="0" smtClean="0"/>
              <a:t>Dialectics: Opposing forces create whole/synthesis-acceptance and change.</a:t>
            </a:r>
          </a:p>
          <a:p>
            <a:r>
              <a:rPr lang="en-US" dirty="0" smtClean="0"/>
              <a:t>Reasonable mind-Logical or rational mind</a:t>
            </a:r>
          </a:p>
          <a:p>
            <a:r>
              <a:rPr lang="en-US" dirty="0" smtClean="0"/>
              <a:t>Emotional mind- Present emotional states </a:t>
            </a:r>
          </a:p>
          <a:p>
            <a:r>
              <a:rPr lang="en-US" dirty="0" smtClean="0"/>
              <a:t>Wise mind-integrated and synthesized </a:t>
            </a:r>
          </a:p>
          <a:p>
            <a:r>
              <a:rPr lang="en-US" dirty="0" err="1" smtClean="0"/>
              <a:t>Mindfullness</a:t>
            </a:r>
            <a:r>
              <a:rPr lang="en-US" dirty="0" smtClean="0"/>
              <a:t>- Being aware of experiences.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Modules</a:t>
            </a:r>
            <a:endParaRPr lang="en-US" dirty="0"/>
          </a:p>
        </p:txBody>
      </p:sp>
      <p:sp>
        <p:nvSpPr>
          <p:cNvPr id="3" name="Content Placeholder 2"/>
          <p:cNvSpPr>
            <a:spLocks noGrp="1"/>
          </p:cNvSpPr>
          <p:nvPr>
            <p:ph idx="1"/>
          </p:nvPr>
        </p:nvSpPr>
        <p:spPr/>
        <p:txBody>
          <a:bodyPr/>
          <a:lstStyle/>
          <a:p>
            <a:r>
              <a:rPr lang="en-US" dirty="0" smtClean="0"/>
              <a:t>Emotion Regulations</a:t>
            </a:r>
          </a:p>
          <a:p>
            <a:r>
              <a:rPr lang="en-US" dirty="0" smtClean="0"/>
              <a:t>People skills</a:t>
            </a:r>
          </a:p>
          <a:p>
            <a:r>
              <a:rPr lang="en-US" dirty="0" smtClean="0"/>
              <a:t>Distress tolerance</a:t>
            </a:r>
          </a:p>
          <a:p>
            <a:r>
              <a:rPr lang="en-US" dirty="0" err="1" smtClean="0"/>
              <a:t>Mindfullness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treatment</a:t>
            </a:r>
            <a:endParaRPr lang="en-US" dirty="0"/>
          </a:p>
        </p:txBody>
      </p:sp>
      <p:sp>
        <p:nvSpPr>
          <p:cNvPr id="3" name="Content Placeholder 2"/>
          <p:cNvSpPr>
            <a:spLocks noGrp="1"/>
          </p:cNvSpPr>
          <p:nvPr>
            <p:ph idx="1"/>
          </p:nvPr>
        </p:nvSpPr>
        <p:spPr/>
        <p:txBody>
          <a:bodyPr/>
          <a:lstStyle/>
          <a:p>
            <a:r>
              <a:rPr lang="en-US" dirty="0" smtClean="0"/>
              <a:t>Moving from being out of control of one’s </a:t>
            </a:r>
            <a:r>
              <a:rPr lang="en-US" dirty="0" err="1" smtClean="0"/>
              <a:t>behaviour</a:t>
            </a:r>
            <a:r>
              <a:rPr lang="en-US" dirty="0" smtClean="0"/>
              <a:t> to being in control.</a:t>
            </a:r>
          </a:p>
          <a:p>
            <a:r>
              <a:rPr lang="en-US" dirty="0" smtClean="0"/>
              <a:t>Moving from emotionally shutdown to experiencing emotions fully.</a:t>
            </a:r>
          </a:p>
          <a:p>
            <a:r>
              <a:rPr lang="en-US" dirty="0" smtClean="0"/>
              <a:t>Building an ordinary life, solving ordinary problems.</a:t>
            </a:r>
          </a:p>
          <a:p>
            <a:r>
              <a:rPr lang="en-US" dirty="0" smtClean="0"/>
              <a:t>Moving from incompleteness to completeness.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for clients</a:t>
            </a:r>
            <a:endParaRPr lang="en-US" dirty="0"/>
          </a:p>
        </p:txBody>
      </p:sp>
      <p:sp>
        <p:nvSpPr>
          <p:cNvPr id="3" name="Content Placeholder 2"/>
          <p:cNvSpPr>
            <a:spLocks noGrp="1"/>
          </p:cNvSpPr>
          <p:nvPr>
            <p:ph idx="1"/>
          </p:nvPr>
        </p:nvSpPr>
        <p:spPr/>
        <p:txBody>
          <a:bodyPr/>
          <a:lstStyle/>
          <a:p>
            <a:r>
              <a:rPr lang="en-US" dirty="0" smtClean="0"/>
              <a:t>1-1 discussion between the therapist and clients to introduce the contents of the program and commitment  that would be required.</a:t>
            </a:r>
          </a:p>
          <a:p>
            <a:r>
              <a:rPr lang="en-US" dirty="0" smtClean="0"/>
              <a:t>Info-sheet: To inform clients about DBT and to enable them to have a better understanding, and information sheet will be provided.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dirty="0" smtClean="0"/>
              <a:t>DBT information Sheet </a:t>
            </a:r>
            <a:br>
              <a:rPr lang="en-US" sz="1200" dirty="0" smtClean="0"/>
            </a:br>
            <a:r>
              <a:rPr lang="en-US" sz="1200" dirty="0" smtClean="0"/>
              <a:t>General goal</a:t>
            </a:r>
            <a:br>
              <a:rPr lang="en-US" sz="1200" dirty="0" smtClean="0"/>
            </a:br>
            <a:r>
              <a:rPr lang="en-US" sz="1200" dirty="0" smtClean="0"/>
              <a:t>To learn and practice skills to change our actions.</a:t>
            </a:r>
            <a:br>
              <a:rPr lang="en-US" sz="1200" dirty="0" smtClean="0"/>
            </a:br>
            <a:r>
              <a:rPr lang="en-US" sz="1200" dirty="0" smtClean="0"/>
              <a:t>Learning how to control how we feel about things</a:t>
            </a:r>
            <a:br>
              <a:rPr lang="en-US" sz="1200" dirty="0" smtClean="0"/>
            </a:br>
            <a:r>
              <a:rPr lang="en-US" sz="1200" dirty="0" smtClean="0"/>
              <a:t>Learning how to  change the way we think about things to make life better for us</a:t>
            </a:r>
            <a:br>
              <a:rPr lang="en-US" sz="1200" dirty="0" smtClean="0"/>
            </a:br>
            <a:r>
              <a:rPr lang="en-US" sz="1200" dirty="0" smtClean="0"/>
              <a:t>To lessen our pain and suffering and to solve problems in everyday living</a:t>
            </a:r>
            <a:endParaRPr lang="en-US" sz="1200" dirty="0"/>
          </a:p>
        </p:txBody>
      </p:sp>
      <p:sp>
        <p:nvSpPr>
          <p:cNvPr id="3" name="Content Placeholder 2"/>
          <p:cNvSpPr>
            <a:spLocks noGrp="1"/>
          </p:cNvSpPr>
          <p:nvPr>
            <p:ph sz="half" idx="1"/>
          </p:nvPr>
        </p:nvSpPr>
        <p:spPr/>
        <p:txBody>
          <a:bodyPr>
            <a:noAutofit/>
          </a:bodyPr>
          <a:lstStyle/>
          <a:p>
            <a:pPr>
              <a:buNone/>
            </a:pPr>
            <a:r>
              <a:rPr lang="en-US" sz="1600" dirty="0"/>
              <a:t> </a:t>
            </a:r>
            <a:r>
              <a:rPr lang="en-US" sz="1600" dirty="0" smtClean="0"/>
              <a:t>                               To Increase</a:t>
            </a:r>
          </a:p>
          <a:p>
            <a:r>
              <a:rPr lang="en-US" sz="1600" dirty="0" smtClean="0"/>
              <a:t>Learning to feel better when we are feeling down, angry, sad or any other negative feeling that make us unhappy.</a:t>
            </a:r>
          </a:p>
          <a:p>
            <a:r>
              <a:rPr lang="en-US" sz="1600" dirty="0" smtClean="0"/>
              <a:t>Our ability to keep friendships and relationships in our interpersonal life.</a:t>
            </a:r>
          </a:p>
          <a:p>
            <a:r>
              <a:rPr lang="en-US" sz="1600" dirty="0" smtClean="0"/>
              <a:t>Social skills – listening and negotiating  and being assertive without exploiting others</a:t>
            </a:r>
          </a:p>
          <a:p>
            <a:r>
              <a:rPr lang="en-US" sz="1600" dirty="0" smtClean="0"/>
              <a:t>Being aware of what is going on and being focused here and now.</a:t>
            </a:r>
          </a:p>
          <a:p>
            <a:r>
              <a:rPr lang="en-US" sz="1600" dirty="0" smtClean="0"/>
              <a:t>Paying attention and accepting things as they are.</a:t>
            </a:r>
          </a:p>
          <a:p>
            <a:r>
              <a:rPr lang="en-US" sz="1600" dirty="0" smtClean="0"/>
              <a:t>Improving quality of life and coping with everyday problems by improving our relation to the environment.</a:t>
            </a:r>
          </a:p>
          <a:p>
            <a:r>
              <a:rPr lang="en-US" sz="1600" dirty="0" smtClean="0"/>
              <a:t>DBT can help you as an effective tool to shape your future.</a:t>
            </a:r>
            <a:endParaRPr lang="en-US" sz="1600" dirty="0"/>
          </a:p>
        </p:txBody>
      </p:sp>
      <p:sp>
        <p:nvSpPr>
          <p:cNvPr id="4" name="Content Placeholder 3"/>
          <p:cNvSpPr>
            <a:spLocks noGrp="1"/>
          </p:cNvSpPr>
          <p:nvPr>
            <p:ph sz="half" idx="2"/>
          </p:nvPr>
        </p:nvSpPr>
        <p:spPr/>
        <p:txBody>
          <a:bodyPr>
            <a:noAutofit/>
          </a:bodyPr>
          <a:lstStyle/>
          <a:p>
            <a:pPr>
              <a:buNone/>
            </a:pPr>
            <a:r>
              <a:rPr lang="en-US" sz="1600" dirty="0" smtClean="0"/>
              <a:t>                              To Decrease</a:t>
            </a:r>
          </a:p>
          <a:p>
            <a:r>
              <a:rPr lang="en-US" sz="1600" dirty="0" smtClean="0"/>
              <a:t>Being controlled by our emotions and letting them ruin our life decisions and choices.</a:t>
            </a:r>
          </a:p>
          <a:p>
            <a:r>
              <a:rPr lang="en-US" sz="1600" dirty="0" smtClean="0"/>
              <a:t>Feeling tense, worried and down for long periods.</a:t>
            </a:r>
          </a:p>
          <a:p>
            <a:r>
              <a:rPr lang="en-US" sz="1600" dirty="0" smtClean="0"/>
              <a:t>To stop avoiding relationships when IPR problems begins.</a:t>
            </a:r>
          </a:p>
          <a:p>
            <a:r>
              <a:rPr lang="en-US" sz="1600" dirty="0" smtClean="0"/>
              <a:t>To lower the chance of fights, bullying and arguing.</a:t>
            </a:r>
          </a:p>
          <a:p>
            <a:r>
              <a:rPr lang="en-US" sz="1600" dirty="0" smtClean="0"/>
              <a:t>Distractions-letting other things interfere with things you are engaged in the moment  destroying your experience.</a:t>
            </a:r>
          </a:p>
          <a:p>
            <a:r>
              <a:rPr lang="en-US" sz="1600" dirty="0" smtClean="0"/>
              <a:t>To decrease anger as a feeling and aggression as a </a:t>
            </a:r>
            <a:r>
              <a:rPr lang="en-US" sz="1600" dirty="0" err="1" smtClean="0"/>
              <a:t>behaviour</a:t>
            </a:r>
            <a:r>
              <a:rPr lang="en-US" sz="1600" dirty="0" smtClean="0"/>
              <a:t> and its </a:t>
            </a:r>
            <a:r>
              <a:rPr lang="en-US" sz="1600" dirty="0" err="1" smtClean="0"/>
              <a:t>consequesces</a:t>
            </a:r>
            <a:r>
              <a:rPr lang="en-US" sz="1600" dirty="0" smtClean="0"/>
              <a:t>.</a:t>
            </a:r>
          </a:p>
          <a:p>
            <a:r>
              <a:rPr lang="en-US" sz="1600" dirty="0" smtClean="0"/>
              <a:t>To lover  </a:t>
            </a:r>
            <a:r>
              <a:rPr lang="en-US" sz="1600" dirty="0" err="1" smtClean="0"/>
              <a:t>impulisivity</a:t>
            </a:r>
            <a:r>
              <a:rPr lang="en-US" sz="1600" dirty="0" smtClean="0"/>
              <a:t> and its reactions.</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Delivery</a:t>
            </a:r>
            <a:endParaRPr lang="en-US" dirty="0"/>
          </a:p>
        </p:txBody>
      </p:sp>
      <p:sp>
        <p:nvSpPr>
          <p:cNvPr id="3" name="Content Placeholder 2"/>
          <p:cNvSpPr>
            <a:spLocks noGrp="1"/>
          </p:cNvSpPr>
          <p:nvPr>
            <p:ph idx="1"/>
          </p:nvPr>
        </p:nvSpPr>
        <p:spPr/>
        <p:txBody>
          <a:bodyPr/>
          <a:lstStyle/>
          <a:p>
            <a:r>
              <a:rPr lang="en-US" dirty="0" smtClean="0"/>
              <a:t>Open Group</a:t>
            </a:r>
          </a:p>
          <a:p>
            <a:r>
              <a:rPr lang="en-US" dirty="0" smtClean="0"/>
              <a:t>25-30 modules</a:t>
            </a:r>
          </a:p>
          <a:p>
            <a:r>
              <a:rPr lang="en-US" dirty="0" smtClean="0"/>
              <a:t>Each module is divided into two sessions.</a:t>
            </a:r>
          </a:p>
          <a:p>
            <a:r>
              <a:rPr lang="en-US" dirty="0" smtClean="0"/>
              <a:t>Group runs twice in a week for 60 min session</a:t>
            </a:r>
          </a:p>
          <a:p>
            <a:r>
              <a:rPr lang="en-US" dirty="0" smtClean="0"/>
              <a:t>Imparting information is balanced with engaging the clients for enhanced group dynamics.</a:t>
            </a:r>
          </a:p>
          <a:p>
            <a:r>
              <a:rPr lang="en-US" dirty="0" smtClean="0"/>
              <a:t>Homework assignments follow with sessions.</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Happy to answer Questions?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Thank you</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a:t>
            </a:r>
            <a:endParaRPr lang="en-US" dirty="0"/>
          </a:p>
        </p:txBody>
      </p:sp>
      <p:sp>
        <p:nvSpPr>
          <p:cNvPr id="3" name="Content Placeholder 2"/>
          <p:cNvSpPr>
            <a:spLocks noGrp="1"/>
          </p:cNvSpPr>
          <p:nvPr>
            <p:ph idx="1"/>
          </p:nvPr>
        </p:nvSpPr>
        <p:spPr/>
        <p:txBody>
          <a:bodyPr/>
          <a:lstStyle/>
          <a:p>
            <a:r>
              <a:rPr lang="en-US" dirty="0" smtClean="0"/>
              <a:t>To provide a brief overview of Concurrent disorders and its importance.</a:t>
            </a:r>
          </a:p>
          <a:p>
            <a:r>
              <a:rPr lang="en-US" dirty="0" smtClean="0"/>
              <a:t>Present DBT as a treatment of choice for Concurrent disorder group.</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 us reflect for a moment</a:t>
            </a:r>
            <a:endParaRPr lang="en-US" dirty="0"/>
          </a:p>
        </p:txBody>
      </p:sp>
      <p:pic>
        <p:nvPicPr>
          <p:cNvPr id="3" name="Picture 2" descr="C:\Users\kini\Documents\My Documents\Borderline PD.jpg"/>
          <p:cNvPicPr>
            <a:picLocks noChangeAspect="1" noChangeArrowheads="1"/>
          </p:cNvPicPr>
          <p:nvPr/>
        </p:nvPicPr>
        <p:blipFill>
          <a:blip r:embed="rId2"/>
          <a:srcRect/>
          <a:stretch>
            <a:fillRect/>
          </a:stretch>
        </p:blipFill>
        <p:spPr>
          <a:xfrm>
            <a:off x="2057400" y="1295400"/>
            <a:ext cx="4953000" cy="416655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 us reflect for a moment</a:t>
            </a:r>
            <a:endParaRPr lang="en-US" dirty="0"/>
          </a:p>
        </p:txBody>
      </p:sp>
      <p:sp>
        <p:nvSpPr>
          <p:cNvPr id="3" name="Content Placeholder 2"/>
          <p:cNvSpPr>
            <a:spLocks noGrp="1"/>
          </p:cNvSpPr>
          <p:nvPr>
            <p:ph sz="half" idx="1"/>
          </p:nvPr>
        </p:nvSpPr>
        <p:spPr/>
        <p:txBody>
          <a:bodyPr/>
          <a:lstStyle/>
          <a:p>
            <a:r>
              <a:rPr lang="en-US" dirty="0" smtClean="0"/>
              <a:t>Hopelessness</a:t>
            </a:r>
          </a:p>
          <a:p>
            <a:r>
              <a:rPr lang="en-US" dirty="0" smtClean="0"/>
              <a:t>Abandonment</a:t>
            </a:r>
          </a:p>
          <a:p>
            <a:r>
              <a:rPr lang="en-US" dirty="0" smtClean="0"/>
              <a:t>Anger</a:t>
            </a:r>
          </a:p>
          <a:p>
            <a:r>
              <a:rPr lang="en-US" dirty="0" smtClean="0"/>
              <a:t>Fear and Stigma</a:t>
            </a:r>
          </a:p>
          <a:p>
            <a:r>
              <a:rPr lang="en-US" dirty="0" smtClean="0"/>
              <a:t>Being Marginalized</a:t>
            </a:r>
          </a:p>
          <a:p>
            <a:r>
              <a:rPr lang="en-US" dirty="0" smtClean="0"/>
              <a:t>Disempowerment</a:t>
            </a:r>
          </a:p>
          <a:p>
            <a:r>
              <a:rPr lang="en-US" dirty="0" smtClean="0"/>
              <a:t>Frustration</a:t>
            </a:r>
          </a:p>
          <a:p>
            <a:r>
              <a:rPr lang="en-US" dirty="0" smtClean="0"/>
              <a:t>Feeling “bare”</a:t>
            </a:r>
            <a:endParaRPr lang="en-US" dirty="0"/>
          </a:p>
        </p:txBody>
      </p:sp>
      <p:pic>
        <p:nvPicPr>
          <p:cNvPr id="5" name="Picture 2" descr="C:\Program Files\Microsoft Office\MEDIA\CAGCAT10\j0240719.wmf"/>
          <p:cNvPicPr>
            <a:picLocks noGrp="1" noChangeAspect="1" noChangeArrowheads="1"/>
          </p:cNvPicPr>
          <p:nvPr>
            <p:ph sz="half" idx="2"/>
          </p:nvPr>
        </p:nvPicPr>
        <p:blipFill>
          <a:blip r:embed="rId2"/>
          <a:srcRect/>
          <a:stretch>
            <a:fillRect/>
          </a:stretch>
        </p:blipFill>
        <p:spPr>
          <a:xfrm>
            <a:off x="5105400" y="1243781"/>
            <a:ext cx="3200400" cy="4852219"/>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 us reflect for a minute</a:t>
            </a:r>
            <a:endParaRPr lang="en-US" dirty="0"/>
          </a:p>
        </p:txBody>
      </p:sp>
      <p:sp>
        <p:nvSpPr>
          <p:cNvPr id="3" name="Content Placeholder 2"/>
          <p:cNvSpPr>
            <a:spLocks noGrp="1"/>
          </p:cNvSpPr>
          <p:nvPr>
            <p:ph sz="half" idx="1"/>
          </p:nvPr>
        </p:nvSpPr>
        <p:spPr/>
        <p:txBody>
          <a:bodyPr/>
          <a:lstStyle/>
          <a:p>
            <a:pPr>
              <a:buNone/>
            </a:pPr>
            <a:r>
              <a:rPr lang="en-US" dirty="0" smtClean="0"/>
              <a:t>……and if we experienced these feelings and thoughts after a minutes reflection………</a:t>
            </a:r>
          </a:p>
          <a:p>
            <a:pPr>
              <a:buNone/>
            </a:pPr>
            <a:endParaRPr lang="en-US" dirty="0"/>
          </a:p>
          <a:p>
            <a:pPr>
              <a:buNone/>
            </a:pPr>
            <a:r>
              <a:rPr lang="en-US" dirty="0" smtClean="0"/>
              <a:t>What might it be like for them for a life time? </a:t>
            </a:r>
            <a:endParaRPr lang="en-US" dirty="0"/>
          </a:p>
        </p:txBody>
      </p:sp>
      <p:pic>
        <p:nvPicPr>
          <p:cNvPr id="5" name="Picture 2" descr="See full size image">
            <a:hlinkClick r:id="rId2"/>
          </p:cNvPr>
          <p:cNvPicPr>
            <a:picLocks noGrp="1" noChangeAspect="1" noChangeArrowheads="1"/>
          </p:cNvPicPr>
          <p:nvPr>
            <p:ph sz="half" idx="2"/>
          </p:nvPr>
        </p:nvPicPr>
        <p:blipFill>
          <a:blip r:embed="rId3"/>
          <a:srcRect/>
          <a:stretch>
            <a:fillRect/>
          </a:stretch>
        </p:blipFill>
        <p:spPr>
          <a:xfrm>
            <a:off x="5410200" y="1676400"/>
            <a:ext cx="3200400" cy="32004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Concurrent Disorders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a:t>
            </a:r>
            <a:r>
              <a:rPr lang="en-US" dirty="0"/>
              <a:t>F</a:t>
            </a:r>
            <a:r>
              <a:rPr lang="en-US" dirty="0" smtClean="0"/>
              <a:t>ailure to address CD in either substance abuse treatment or mental health programs is tantamount  to not responding to the need of majority of program participants”.</a:t>
            </a:r>
          </a:p>
          <a:p>
            <a:pPr>
              <a:buNone/>
            </a:pPr>
            <a:r>
              <a:rPr lang="en-US" dirty="0" smtClean="0"/>
              <a:t>(SAMHSA)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a:t>
            </a:r>
            <a:endParaRPr lang="en-US" dirty="0"/>
          </a:p>
        </p:txBody>
      </p:sp>
      <p:sp>
        <p:nvSpPr>
          <p:cNvPr id="3" name="Content Placeholder 2"/>
          <p:cNvSpPr>
            <a:spLocks noGrp="1"/>
          </p:cNvSpPr>
          <p:nvPr>
            <p:ph idx="1"/>
          </p:nvPr>
        </p:nvSpPr>
        <p:spPr/>
        <p:txBody>
          <a:bodyPr/>
          <a:lstStyle/>
          <a:p>
            <a:pPr>
              <a:buNone/>
            </a:pPr>
            <a:r>
              <a:rPr lang="en-US" dirty="0" smtClean="0"/>
              <a:t>“It is now time for addiction and mental health services to build integrative mechanisms based upon their shared interest, views, and above all, the benefits to affected people that will follow”.</a:t>
            </a:r>
          </a:p>
          <a:p>
            <a:pPr>
              <a:buNone/>
            </a:pPr>
            <a:r>
              <a:rPr lang="en-US" dirty="0" smtClean="0"/>
              <a:t>Out of the shadow at last (Kirby – Report)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mean by CD</a:t>
            </a:r>
            <a:endParaRPr lang="en-US" dirty="0"/>
          </a:p>
        </p:txBody>
      </p:sp>
      <p:sp>
        <p:nvSpPr>
          <p:cNvPr id="3" name="Content Placeholder 2"/>
          <p:cNvSpPr>
            <a:spLocks noGrp="1"/>
          </p:cNvSpPr>
          <p:nvPr>
            <p:ph idx="1"/>
          </p:nvPr>
        </p:nvSpPr>
        <p:spPr/>
        <p:txBody>
          <a:bodyPr/>
          <a:lstStyle/>
          <a:p>
            <a:r>
              <a:rPr lang="en-US" dirty="0" err="1" smtClean="0"/>
              <a:t>Atleast</a:t>
            </a:r>
            <a:r>
              <a:rPr lang="en-US" dirty="0" smtClean="0"/>
              <a:t> one mental disorder as defined by DSMIV.</a:t>
            </a:r>
          </a:p>
          <a:p>
            <a:r>
              <a:rPr lang="en-US" dirty="0" smtClean="0"/>
              <a:t>Plus Substance abuse or dependence as defined by DSMIV.</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Prevalance</a:t>
            </a:r>
            <a:endParaRPr lang="en-US" dirty="0"/>
          </a:p>
        </p:txBody>
      </p:sp>
      <p:sp>
        <p:nvSpPr>
          <p:cNvPr id="3" name="Content Placeholder 2"/>
          <p:cNvSpPr>
            <a:spLocks noGrp="1"/>
          </p:cNvSpPr>
          <p:nvPr>
            <p:ph idx="1"/>
          </p:nvPr>
        </p:nvSpPr>
        <p:spPr/>
        <p:txBody>
          <a:bodyPr/>
          <a:lstStyle/>
          <a:p>
            <a:r>
              <a:rPr lang="en-US" dirty="0" smtClean="0"/>
              <a:t>Overlap in substance abuse and mental illness is extremely high.</a:t>
            </a:r>
          </a:p>
          <a:p>
            <a:r>
              <a:rPr lang="en-US" dirty="0" smtClean="0"/>
              <a:t>Having a mental illness increases the risk of having substance dependence and vice versa.</a:t>
            </a:r>
          </a:p>
          <a:p>
            <a:r>
              <a:rPr lang="en-US" dirty="0" smtClean="0"/>
              <a:t>Research suggests that 70-80% of people entering the substance abuse treatment have one or more co morbid psychiatric conditions.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704</Words>
  <Application>Microsoft Office PowerPoint</Application>
  <PresentationFormat>On-screen Show (4:3)</PresentationFormat>
  <Paragraphs>96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Dialectical Behaviour therapy for Concurrent Disorder Group</vt:lpstr>
      <vt:lpstr>Aim</vt:lpstr>
      <vt:lpstr>Let us reflect for a moment</vt:lpstr>
      <vt:lpstr>Let us reflect for a moment</vt:lpstr>
      <vt:lpstr>Let us reflect for a minute</vt:lpstr>
      <vt:lpstr>Why Concurrent Disorders</vt:lpstr>
      <vt:lpstr>Collaboration</vt:lpstr>
      <vt:lpstr>What do we mean by CD</vt:lpstr>
      <vt:lpstr>Prevalance</vt:lpstr>
      <vt:lpstr>Why DBT</vt:lpstr>
      <vt:lpstr>What is DBT</vt:lpstr>
      <vt:lpstr>Core concepts</vt:lpstr>
      <vt:lpstr>Modules</vt:lpstr>
      <vt:lpstr>Stages of treatment</vt:lpstr>
      <vt:lpstr>Information for clients</vt:lpstr>
      <vt:lpstr>DBT information Sheet  General goal To learn and practice skills to change our actions. Learning how to control how we feel about things Learning how to  change the way we think about things to make life better for us To lessen our pain and suffering and to solve problems in everyday living</vt:lpstr>
      <vt:lpstr>Program Delivery</vt:lpstr>
      <vt:lpstr>Happy to answer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ajish</dc:creator>
  <cp:lastModifiedBy>ajish</cp:lastModifiedBy>
  <cp:revision>12</cp:revision>
  <dcterms:created xsi:type="dcterms:W3CDTF">2010-11-10T02:49:20Z</dcterms:created>
  <dcterms:modified xsi:type="dcterms:W3CDTF">2010-11-10T05:50:54Z</dcterms:modified>
</cp:coreProperties>
</file>