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sldIdLst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2" r:id="rId16"/>
    <p:sldId id="269" r:id="rId17"/>
    <p:sldId id="281" r:id="rId18"/>
    <p:sldId id="270" r:id="rId19"/>
    <p:sldId id="271" r:id="rId20"/>
    <p:sldId id="272" r:id="rId21"/>
    <p:sldId id="273" r:id="rId22"/>
    <p:sldId id="285" r:id="rId23"/>
    <p:sldId id="274" r:id="rId24"/>
    <p:sldId id="275" r:id="rId25"/>
    <p:sldId id="276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EF2B4-2529-4336-B628-E37A6BAD90E8}" type="datetimeFigureOut">
              <a:rPr lang="en-US" smtClean="0"/>
              <a:pPr/>
              <a:t>8/4/2008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09903-AA82-4611-9D5D-4EC493C8054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4B01A-E1CB-449E-9318-6B0FFF1C370E}" type="slidenum">
              <a:rPr lang="en-US"/>
              <a:pPr/>
              <a:t>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E9854-4572-4973-964D-735997DA39AA}" type="slidenum">
              <a:rPr lang="en-US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9C88E-8D78-44F5-8B8C-5663D63794B6}" type="slidenum">
              <a:rPr lang="en-US"/>
              <a:pPr/>
              <a:t>12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AE0E1-C587-4F75-8386-3142E8404062}" type="slidenum">
              <a:rPr lang="en-US"/>
              <a:pPr/>
              <a:t>14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E1930-EBE2-41AF-AC86-D372239FA729}" type="slidenum">
              <a:rPr lang="en-US"/>
              <a:pPr/>
              <a:t>16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458E2-0F4F-4153-8FD6-D00B3C4D8FC5}" type="slidenum">
              <a:rPr lang="en-US"/>
              <a:pPr/>
              <a:t>17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FC7B3-4BEE-4559-8ED4-3B4878E5E789}" type="slidenum">
              <a:rPr lang="en-US"/>
              <a:pPr/>
              <a:t>18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04E65-5EAF-4709-AD73-2755D29CD8A2}" type="slidenum">
              <a:rPr lang="en-US"/>
              <a:pPr/>
              <a:t>19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96994-7521-4D88-A69D-63F72F68A422}" type="slidenum">
              <a:rPr lang="en-US"/>
              <a:pPr/>
              <a:t>21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6232E-3A63-41A5-9DC0-4660A7767FAE}" type="slidenum">
              <a:rPr lang="en-US"/>
              <a:pPr/>
              <a:t>22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3D133-F735-4EDD-B900-EE23659AAD04}" type="slidenum">
              <a:rPr lang="en-US"/>
              <a:pPr/>
              <a:t>23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CB8138-E0A0-43B8-98CB-5B1A2265EEC7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/>
            <a:fld id="{215628D1-58C3-428D-A984-D7D81EE4CEEE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25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0ABF6-0154-4051-8915-327704C6DD6D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72C01-EA30-4F12-8D98-4DEA5F158CCE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C3DAD-C92C-48DC-A5D2-12ECE6CFA539}" type="slidenum">
              <a:rPr lang="en-US"/>
              <a:pPr/>
              <a:t>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FB760-7D46-4D70-83F6-388EF68AE82E}" type="slidenum">
              <a:rPr lang="en-US"/>
              <a:pPr/>
              <a:t>7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B1B63-6A07-4A42-8D86-C5006F536AE6}" type="slidenum">
              <a:rPr lang="en-US"/>
              <a:pPr/>
              <a:t>8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659BE-5983-4DBB-9ADA-8A059880FB74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BD607-3860-4DAF-8182-B79932AB7B52}" type="slidenum">
              <a:rPr lang="en-US"/>
              <a:pPr/>
              <a:t>10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IN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CE5C5CA-9C64-4D63-80E7-B727FD5357EF}" type="slidenum">
              <a:rPr lang="en-US" sz="1000" kern="1200">
                <a:solidFill>
                  <a:srgbClr val="EBDDC3">
                    <a:shade val="50000"/>
                  </a:srgbClr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F917E9D-5A18-4D7E-ACA1-349DB0764A5F}" type="slidenum">
              <a:rPr lang="en-US" sz="1000" kern="1200">
                <a:solidFill>
                  <a:srgbClr val="EBDDC3">
                    <a:shade val="50000"/>
                  </a:srgbClr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A471626-83FB-4270-8A40-AF381802D009}" type="slidenum">
              <a:rPr lang="en-US" sz="1000" kern="1200">
                <a:solidFill>
                  <a:srgbClr val="EBDDC3">
                    <a:shade val="50000"/>
                  </a:srgbClr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CD8D16B-75D2-4368-B529-DB5CAC009494}" type="slidenum">
              <a:rPr lang="en-US" sz="1000" kern="1200">
                <a:solidFill>
                  <a:srgbClr val="EBDDC3">
                    <a:shade val="50000"/>
                  </a:srgbClr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4B262DC-3748-46D9-A630-EEC901ADAFEA}" type="slidenum">
              <a:rPr lang="en-US" sz="1000" kern="1200">
                <a:solidFill>
                  <a:srgbClr val="EBDDC3">
                    <a:shade val="50000"/>
                  </a:srgbClr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0CB5A6D-3043-4739-9E04-413C81875B8F}" type="slidenum">
              <a:rPr lang="en-US" sz="1000" kern="1200">
                <a:solidFill>
                  <a:srgbClr val="EBDDC3">
                    <a:shade val="50000"/>
                  </a:srgbClr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4472033-E023-4F63-BC4B-7C5FA5A9E61D}" type="slidenum">
              <a:rPr lang="en-US" sz="1000" kern="1200">
                <a:solidFill>
                  <a:srgbClr val="EBDDC3">
                    <a:shade val="50000"/>
                  </a:srgbClr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A18C761-1795-49E0-AB39-18C49FEFF8CA}" type="slidenum">
              <a:rPr lang="en-US" sz="1000" kern="1200">
                <a:solidFill>
                  <a:srgbClr val="EBDDC3">
                    <a:shade val="50000"/>
                  </a:srgbClr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5A17018-DF0A-4C1B-9D64-B25B8F2CC449}" type="slidenum">
              <a:rPr lang="en-US" sz="1000" kern="1200">
                <a:solidFill>
                  <a:srgbClr val="EBDDC3">
                    <a:shade val="50000"/>
                  </a:srgbClr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3D1E9D5-A038-4481-9A10-5F32F4A7564B}" type="slidenum">
              <a:rPr lang="en-US" sz="1000" kern="1200">
                <a:solidFill>
                  <a:srgbClr val="EBDDC3">
                    <a:shade val="50000"/>
                  </a:srgbClr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FF3E10E-C146-4E7A-9C15-C92AF42F4878}" type="slidenum">
              <a:rPr lang="en-US" sz="1000" kern="1200">
                <a:solidFill>
                  <a:srgbClr val="EBDDC3">
                    <a:shade val="50000"/>
                  </a:srgbClr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A7F9653-3050-4AFE-BE91-B8797989A86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B8AB3F-4405-4FFA-BD8A-BDC9FB3B3F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A7F9653-3050-4AFE-BE91-B8797989A86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B8AB3F-4405-4FFA-BD8A-BDC9FB3B3F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A7F9653-3050-4AFE-BE91-B8797989A86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B8AB3F-4405-4FFA-BD8A-BDC9FB3B3F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A7F9653-3050-4AFE-BE91-B8797989A86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B8AB3F-4405-4FFA-BD8A-BDC9FB3B3F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A7F9653-3050-4AFE-BE91-B8797989A86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B8AB3F-4405-4FFA-BD8A-BDC9FB3B3F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A7F9653-3050-4AFE-BE91-B8797989A86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B8AB3F-4405-4FFA-BD8A-BDC9FB3B3F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A7F9653-3050-4AFE-BE91-B8797989A86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B8AB3F-4405-4FFA-BD8A-BDC9FB3B3F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A7F9653-3050-4AFE-BE91-B8797989A86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B8AB3F-4405-4FFA-BD8A-BDC9FB3B3F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A7F9653-3050-4AFE-BE91-B8797989A86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B8AB3F-4405-4FFA-BD8A-BDC9FB3B3F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A7F9653-3050-4AFE-BE91-B8797989A86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B8AB3F-4405-4FFA-BD8A-BDC9FB3B3F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A7F9653-3050-4AFE-BE91-B8797989A86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8/4/2008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BB8AB3F-4405-4FFA-BD8A-BDC9FB3B3FC3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8582025" y="6477000"/>
            <a:ext cx="561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fld id="{104606C7-EF68-4B46-B307-C840DC825B2D}" type="slidenum">
              <a:rPr lang="en-US" sz="1600">
                <a:solidFill>
                  <a:schemeClr val="accent2"/>
                </a:solidFill>
              </a:rPr>
              <a:pPr algn="ctr"/>
              <a:t>‹#›</a:t>
            </a:fld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 flipV="1">
            <a:off x="838200" y="1219200"/>
            <a:ext cx="8305800" cy="76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0" y="6507163"/>
            <a:ext cx="235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3333FF"/>
                </a:solidFill>
              </a:rPr>
              <a:t>www.exploreHR.org</a:t>
            </a: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prstClr val="white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59EC665-97F6-4D5B-9E06-A652E9A665C3}" type="slidenum">
              <a:rPr lang="en-US" kern="1200">
                <a:solidFill>
                  <a:srgbClr val="EBDDC3">
                    <a:shade val="50000"/>
                  </a:srgbClr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EBDDC3">
                  <a:shade val="50000"/>
                </a:srgbClr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99C2E5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9C2E5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781E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781E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C9D583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7F9653-3050-4AFE-BE91-B8797989A86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8/4/2008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BB8AB3F-4405-4FFA-BD8A-BDC9FB3B3FC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re\Videos\airshow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re\Videos\care%20%20clips\new_anthem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re\Videos\care%20%20clips\SPIRIT.M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aun Ij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5357834" cy="5357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929058" y="2571744"/>
            <a:ext cx="4876800" cy="283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0000"/>
              </a:lnSpc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vantGarde Md BT" pitchFamily="34" charset="0"/>
              </a:rPr>
              <a:t>High Performing Mindset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Suns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71480"/>
            <a:ext cx="6891766" cy="460216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4572008"/>
            <a:ext cx="7929618" cy="13234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dirty="0">
                <a:solidFill>
                  <a:schemeClr val="bg1"/>
                </a:solidFill>
                <a:latin typeface="AvantGarde Md BT" pitchFamily="34" charset="0"/>
              </a:rPr>
              <a:t>Responsible people don't</a:t>
            </a:r>
          </a:p>
          <a:p>
            <a:pPr algn="ctr">
              <a:lnSpc>
                <a:spcPct val="125000"/>
              </a:lnSpc>
            </a:pPr>
            <a:r>
              <a:rPr lang="en-US" sz="3200" dirty="0">
                <a:solidFill>
                  <a:schemeClr val="bg1"/>
                </a:solidFill>
                <a:latin typeface="AvantGarde Md BT" pitchFamily="34" charset="0"/>
              </a:rPr>
              <a:t>think that the world owes them a living</a:t>
            </a:r>
            <a:r>
              <a:rPr lang="en-US" sz="3200" dirty="0" smtClean="0">
                <a:solidFill>
                  <a:schemeClr val="bg1"/>
                </a:solidFill>
                <a:latin typeface="AvantGarde Md BT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vantGarde Md BT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86314" y="3072348"/>
            <a:ext cx="4357686" cy="3785652"/>
          </a:xfrm>
          <a:prstGeom prst="rect">
            <a:avLst/>
          </a:prstGeom>
          <a:solidFill>
            <a:srgbClr val="7030A0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dirty="0">
                <a:solidFill>
                  <a:schemeClr val="bg1"/>
                </a:solidFill>
                <a:latin typeface="AvantGarde Md BT" pitchFamily="34" charset="0"/>
              </a:rPr>
              <a:t>Excellence is not something that you run into by accident. It takes a lot of preparation and character. </a:t>
            </a:r>
          </a:p>
        </p:txBody>
      </p:sp>
      <p:pic>
        <p:nvPicPr>
          <p:cNvPr id="7" name="Picture 6" descr="432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361"/>
            <a:ext cx="3643306" cy="5534640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4714876" cy="12858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f-ZA">
              <a:solidFill>
                <a:schemeClr val="bg1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42910" y="500042"/>
            <a:ext cx="34685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vantGarde Md BT" pitchFamily="34" charset="0"/>
              </a:rPr>
              <a:t>4. Hard Work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Air Terj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000108"/>
            <a:ext cx="4991096" cy="4572032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28596" y="357166"/>
            <a:ext cx="4214841" cy="485778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/>
            <a:endParaRPr lang="af-ZA">
              <a:solidFill>
                <a:schemeClr val="bg1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00034" y="498514"/>
            <a:ext cx="4000528" cy="45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  <a:latin typeface="AvantGarde Md BT" pitchFamily="34" charset="0"/>
              </a:rPr>
              <a:t>Everyone likes to win but how many are willing to put in the effort and </a:t>
            </a:r>
            <a:r>
              <a:rPr lang="en-US" sz="3200" dirty="0" smtClean="0">
                <a:solidFill>
                  <a:schemeClr val="bg1"/>
                </a:solidFill>
                <a:latin typeface="AvantGarde Md BT" pitchFamily="34" charset="0"/>
              </a:rPr>
              <a:t>time </a:t>
            </a:r>
            <a:r>
              <a:rPr lang="en-US" sz="3200" dirty="0">
                <a:solidFill>
                  <a:schemeClr val="bg1"/>
                </a:solidFill>
                <a:latin typeface="AvantGarde Md BT" pitchFamily="34" charset="0"/>
              </a:rPr>
              <a:t>to prepare to win? It takes sacrifice and self-discipline.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e0742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857364"/>
            <a:ext cx="533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66800" y="381000"/>
            <a:ext cx="71628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kern="1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HUMAN MIND IS LIKE A PARACHUTE IT ONLY WORKS WHEN IT IS 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14348" y="1428736"/>
            <a:ext cx="4429156" cy="4214842"/>
          </a:xfrm>
          <a:prstGeom prst="rect">
            <a:avLst/>
          </a:prstGeom>
          <a:solidFill>
            <a:srgbClr val="FF0066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857224" y="357166"/>
            <a:ext cx="6324600" cy="857256"/>
          </a:xfrm>
          <a:prstGeom prst="rect">
            <a:avLst/>
          </a:prstGeom>
          <a:solidFill>
            <a:schemeClr val="bg1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f-ZA" dirty="0">
              <a:solidFill>
                <a:schemeClr val="bg1"/>
              </a:solidFill>
              <a:latin typeface="AvantGarde Md BT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14480" y="428604"/>
            <a:ext cx="4698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latin typeface="AvantGarde Md BT" pitchFamily="34" charset="0"/>
              </a:rPr>
              <a:t>5. Positive Believing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85786" y="1500174"/>
            <a:ext cx="421484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dirty="0">
                <a:latin typeface="AvantGarde Md BT" pitchFamily="34" charset="0"/>
              </a:rPr>
              <a:t>Positive believing is a lot more than positive thinking. It is having a reason to believe that positive thinking will work.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8" name="Picture 7" descr="ec1911-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428736"/>
            <a:ext cx="3317884" cy="4976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airshow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165463"/>
            <a:ext cx="8643998" cy="6482999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214422"/>
            <a:ext cx="8501090" cy="22860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IN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1214422"/>
            <a:ext cx="850109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b="1" dirty="0">
                <a:latin typeface="AvantGarde Md BT" pitchFamily="34" charset="0"/>
              </a:rPr>
              <a:t>Positive believing is an attitude of confidence that comes with preparation. Having a positive attitude without making the effort is nothing more than having a wishful dream.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5" name="Picture 4" descr="43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500446"/>
            <a:ext cx="3357554" cy="3357554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14348" y="4572008"/>
            <a:ext cx="7929618" cy="972895"/>
          </a:xfrm>
          <a:prstGeom prst="rect">
            <a:avLst/>
          </a:prstGeom>
          <a:solidFill>
            <a:srgbClr val="7030A0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solidFill>
                  <a:schemeClr val="bg1"/>
                </a:solidFill>
                <a:latin typeface="AvantGarde Md BT" pitchFamily="34" charset="0"/>
              </a:rPr>
              <a:t>Persistence means commitment and determination. It is a commitment to finish </a:t>
            </a:r>
            <a:r>
              <a:rPr lang="en-US" sz="2400" b="1" dirty="0" smtClean="0">
                <a:solidFill>
                  <a:schemeClr val="bg1"/>
                </a:solidFill>
                <a:latin typeface="AvantGarde Md BT" pitchFamily="34" charset="0"/>
              </a:rPr>
              <a:t>what </a:t>
            </a:r>
            <a:r>
              <a:rPr lang="en-US" sz="2400" b="1" dirty="0">
                <a:solidFill>
                  <a:schemeClr val="bg1"/>
                </a:solidFill>
                <a:latin typeface="AvantGarde Md BT" pitchFamily="34" charset="0"/>
              </a:rPr>
              <a:t>you start. </a:t>
            </a:r>
          </a:p>
        </p:txBody>
      </p:sp>
      <p:pic>
        <p:nvPicPr>
          <p:cNvPr id="33801" name="Picture 9" descr="Daun I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642918"/>
            <a:ext cx="6375400" cy="388620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571736" y="642918"/>
            <a:ext cx="5286412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lnSpc>
                <a:spcPct val="120000"/>
              </a:lnSpc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antGarde Md BT" pitchFamily="34" charset="0"/>
              </a:rPr>
              <a:t>6. The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antGarde Md BT" pitchFamily="34" charset="0"/>
              </a:rPr>
              <a:t>Power of Persistence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antGarde Md BT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643438" y="571480"/>
            <a:ext cx="4214842" cy="492922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IN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857224" y="1495372"/>
            <a:ext cx="5143536" cy="286232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dirty="0">
                <a:solidFill>
                  <a:schemeClr val="bg1"/>
                </a:solidFill>
                <a:latin typeface="AvantGarde Md BT" pitchFamily="34" charset="0"/>
              </a:rPr>
              <a:t>When we are exhausted, quitting, looks good. But winners endure. Ask a winning athlete. He endures pain and finishes what he started. Lots of failures have begun well but have not concluded anything.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5" name="Picture 4" descr="ec2488-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500570"/>
            <a:ext cx="812800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 descr="Daun Ij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53052" cy="5553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071933" y="1748087"/>
            <a:ext cx="5072067" cy="3323987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sz="2800">
                <a:latin typeface="AvantGarde Md BT" pitchFamily="34" charset="0"/>
              </a:rPr>
              <a:t>Persistence comes from purpose. </a:t>
            </a:r>
            <a:r>
              <a:rPr lang="en-US" sz="2800" b="1" u="sng">
                <a:latin typeface="AvantGarde Md BT" pitchFamily="34" charset="0"/>
              </a:rPr>
              <a:t>Life without purpose is drifting</a:t>
            </a:r>
            <a:r>
              <a:rPr lang="en-US" sz="2800">
                <a:latin typeface="AvantGarde Md BT" pitchFamily="34" charset="0"/>
              </a:rPr>
              <a:t>. </a:t>
            </a:r>
          </a:p>
          <a:p>
            <a:pPr algn="r">
              <a:lnSpc>
                <a:spcPct val="125000"/>
              </a:lnSpc>
            </a:pPr>
            <a:r>
              <a:rPr lang="en-US" sz="2800">
                <a:latin typeface="AvantGarde Md BT" pitchFamily="34" charset="0"/>
              </a:rPr>
              <a:t>A person who has no purpose will never persevere and will never be fulfilled.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new_anthem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SPIRIT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2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8" descr="Da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4494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572000" y="3143248"/>
            <a:ext cx="4110022" cy="2428892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786182" y="1643050"/>
            <a:ext cx="5110154" cy="1447800"/>
          </a:xfrm>
          <a:prstGeom prst="rect">
            <a:avLst/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r"/>
            <a:endParaRPr lang="af-ZA" dirty="0">
              <a:solidFill>
                <a:schemeClr val="bg1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071934" y="2071678"/>
            <a:ext cx="45928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antGarde Md BT" pitchFamily="34" charset="0"/>
              </a:rPr>
              <a:t>7. Pride of Performance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572000" y="3214686"/>
            <a:ext cx="4095736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>
                <a:latin typeface="AvantGarde Md BT" pitchFamily="34" charset="0"/>
              </a:rPr>
              <a:t>Excellence comes when the performer takes pride in doing his best.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214554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4572008"/>
            <a:ext cx="9144000" cy="2285992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214414" y="714356"/>
            <a:ext cx="6643734" cy="5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ysClr val="windowText" lastClr="000000"/>
                </a:solidFill>
                <a:latin typeface="AvantGarde Md BT" pitchFamily="34" charset="0"/>
              </a:rPr>
              <a:t>Pride of performance does not represent ego. </a:t>
            </a:r>
            <a:endParaRPr lang="en-US" sz="3200" b="1" dirty="0" smtClean="0">
              <a:solidFill>
                <a:sysClr val="windowText" lastClr="000000"/>
              </a:solidFill>
              <a:latin typeface="AvantGarde Md BT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ysClr val="windowText" lastClr="000000"/>
                </a:solidFill>
                <a:latin typeface="AvantGarde Md BT" pitchFamily="34" charset="0"/>
              </a:rPr>
              <a:t>It </a:t>
            </a:r>
            <a:r>
              <a:rPr lang="en-US" sz="3200" b="1" dirty="0">
                <a:solidFill>
                  <a:sysClr val="windowText" lastClr="000000"/>
                </a:solidFill>
                <a:latin typeface="AvantGarde Md BT" pitchFamily="34" charset="0"/>
              </a:rPr>
              <a:t>represents pleasure with humility. </a:t>
            </a:r>
            <a:endParaRPr lang="en-US" sz="3200" b="1" dirty="0" smtClean="0">
              <a:solidFill>
                <a:sysClr val="windowText" lastClr="000000"/>
              </a:solidFill>
              <a:latin typeface="AvantGarde Md BT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ysClr val="windowText" lastClr="000000"/>
                </a:solidFill>
                <a:latin typeface="AvantGarde Md BT" pitchFamily="34" charset="0"/>
              </a:rPr>
              <a:t>The </a:t>
            </a:r>
            <a:r>
              <a:rPr lang="en-US" sz="3200" b="1" dirty="0">
                <a:solidFill>
                  <a:sysClr val="windowText" lastClr="000000"/>
                </a:solidFill>
                <a:latin typeface="AvantGarde Md BT" pitchFamily="34" charset="0"/>
              </a:rPr>
              <a:t>quality of the work and the quality and the worker are inseparable</a:t>
            </a:r>
            <a:r>
              <a:rPr lang="en-US" sz="3200" b="1" dirty="0" smtClean="0">
                <a:solidFill>
                  <a:sysClr val="windowText" lastClr="000000"/>
                </a:solidFill>
                <a:latin typeface="AvantGarde Md BT" pitchFamily="34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ysClr val="windowText" lastClr="000000"/>
                </a:solidFill>
                <a:latin typeface="AvantGarde Md BT" pitchFamily="34" charset="0"/>
              </a:rPr>
              <a:t> </a:t>
            </a:r>
            <a:r>
              <a:rPr lang="en-US" sz="3200" b="1" dirty="0">
                <a:solidFill>
                  <a:sysClr val="windowText" lastClr="000000"/>
                </a:solidFill>
                <a:latin typeface="AvantGarde Md BT" pitchFamily="34" charset="0"/>
              </a:rPr>
              <a:t>Half-hearted effort does not produce half results; it produces no results. 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2057400" y="4724400"/>
            <a:ext cx="7086600" cy="2133600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46091" name="Picture 11" descr="Road Hijau"/>
          <p:cNvPicPr>
            <a:picLocks noChangeAspect="1" noChangeArrowheads="1"/>
          </p:cNvPicPr>
          <p:nvPr/>
        </p:nvPicPr>
        <p:blipFill>
          <a:blip r:embed="rId3"/>
          <a:srcRect t="9082"/>
          <a:stretch>
            <a:fillRect/>
          </a:stretch>
        </p:blipFill>
        <p:spPr bwMode="auto">
          <a:xfrm>
            <a:off x="2057400" y="1285860"/>
            <a:ext cx="7086600" cy="4291010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057400" y="1214422"/>
            <a:ext cx="7086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antGarde Md BT" pitchFamily="34" charset="0"/>
              </a:rPr>
              <a:t>Every job is a self-portrait of the person who does it, regardless of what the job is, whether washing cars, sweeping the floor or painting a house. Pride comes from within, which is what gives the winning edge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antGarde Md BT" pitchFamily="34" charset="0"/>
              </a:rPr>
              <a:t>.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antGarde Md BT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v202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5" descr="Copy of 4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>
          <a:xfrm>
            <a:off x="1714480" y="642942"/>
            <a:ext cx="5762633" cy="5500702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name24.jpg"/>
          <p:cNvPicPr>
            <a:picLocks noGrp="1" noChangeAspect="1"/>
          </p:cNvPicPr>
          <p:nvPr>
            <p:ph idx="4294967295"/>
          </p:nvPr>
        </p:nvPicPr>
        <p:blipFill>
          <a:blip r:embed="rId3">
            <a:lum bright="30000" contrast="-20000"/>
          </a:blip>
          <a:stretch>
            <a:fillRect/>
          </a:stretch>
        </p:blipFill>
        <p:spPr>
          <a:xfrm>
            <a:off x="1571604" y="1857364"/>
            <a:ext cx="6096000" cy="4572000"/>
          </a:xfrm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Thank you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CARE</a:t>
            </a: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Total training solutions</a:t>
            </a:r>
          </a:p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Email:carehrd@gmail.com</a:t>
            </a:r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94460 30237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396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f-ZA" sz="2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90707" y="2682875"/>
            <a:ext cx="6980244" cy="178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antGarde Md BT" pitchFamily="34" charset="0"/>
              </a:rPr>
              <a:t>Seven Elements of </a:t>
            </a:r>
          </a:p>
          <a:p>
            <a:pPr algn="r">
              <a:lnSpc>
                <a:spcPct val="120000"/>
              </a:lnSpc>
            </a:pPr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antGarde Md BT" pitchFamily="34" charset="0"/>
              </a:rPr>
              <a:t>High Performing Mindset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2928934"/>
            <a:ext cx="9144000" cy="242889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57224" y="357166"/>
            <a:ext cx="26629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vantGarde Md BT" pitchFamily="34" charset="0"/>
              </a:rPr>
              <a:t>1. Desire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1472" y="3000372"/>
            <a:ext cx="8105804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bg1"/>
                </a:solidFill>
                <a:latin typeface="AvantGarde Md BT" pitchFamily="34" charset="0"/>
              </a:rPr>
              <a:t>The motivation to succeed comes from the burning desire to achieve a purpose. Napoleon Hill wrote, "Whatever the mind of man can conceive and believe, the mind can achieve.”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7" name="Picture 6" descr="433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0"/>
            <a:ext cx="4357686" cy="2928934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51054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0668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f-ZA">
              <a:solidFill>
                <a:schemeClr val="accent2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5720" y="714356"/>
            <a:ext cx="3900486" cy="40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30000"/>
              </a:spcBef>
            </a:pPr>
            <a:r>
              <a:rPr lang="en-US" sz="2800" b="1" dirty="0">
                <a:solidFill>
                  <a:schemeClr val="bg1"/>
                </a:solidFill>
                <a:latin typeface="AvantGarde Md BT" pitchFamily="34" charset="0"/>
              </a:rPr>
              <a:t>A burning desire is the starting point of all accomplishment. Just like a small fire cannot give much heat, a weak desire cannot produce great results.</a:t>
            </a:r>
          </a:p>
        </p:txBody>
      </p:sp>
      <p:pic>
        <p:nvPicPr>
          <p:cNvPr id="11270" name="Picture 6" descr="Blue River Sunyi"/>
          <p:cNvPicPr>
            <a:picLocks noChangeAspect="1" noChangeArrowheads="1"/>
          </p:cNvPicPr>
          <p:nvPr/>
        </p:nvPicPr>
        <p:blipFill>
          <a:blip r:embed="rId3"/>
          <a:srcRect l="5100" t="6460" r="4899" b="7163"/>
          <a:stretch>
            <a:fillRect/>
          </a:stretch>
        </p:blipFill>
        <p:spPr bwMode="auto">
          <a:xfrm>
            <a:off x="4214810" y="1714488"/>
            <a:ext cx="471490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5943600" cy="2667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0668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f-ZA">
              <a:solidFill>
                <a:schemeClr val="accent2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00034" y="857232"/>
            <a:ext cx="45255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antGarde Md BT" pitchFamily="34" charset="0"/>
              </a:rPr>
              <a:t>2. Commitment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5624522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3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pitchFamily="34" charset="0"/>
              </a:rPr>
              <a:t>Integrity</a:t>
            </a:r>
            <a:r>
              <a:rPr lang="en-US" sz="3200" dirty="0">
                <a:latin typeface="AvantGarde Md BT" pitchFamily="34" charset="0"/>
              </a:rPr>
              <a:t> and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vantGarde Md BT" pitchFamily="34" charset="0"/>
              </a:rPr>
              <a:t>wisdom</a:t>
            </a:r>
            <a:r>
              <a:rPr lang="en-US" sz="3200" dirty="0">
                <a:latin typeface="AvantGarde Md BT" pitchFamily="34" charset="0"/>
              </a:rPr>
              <a:t> </a:t>
            </a:r>
            <a:r>
              <a:rPr lang="en-US" sz="3200" dirty="0" smtClean="0">
                <a:latin typeface="AvantGarde Md BT" pitchFamily="34" charset="0"/>
              </a:rPr>
              <a:t> are </a:t>
            </a:r>
            <a:r>
              <a:rPr lang="en-US" sz="3200" dirty="0">
                <a:latin typeface="AvantGarde Md BT" pitchFamily="34" charset="0"/>
              </a:rPr>
              <a:t>the two pillars on which to build and keep commitments.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7" name="Picture 6" descr="43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643182"/>
            <a:ext cx="3214678" cy="4214818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5429256" cy="1285860"/>
          </a:xfrm>
          <a:prstGeom prst="rect">
            <a:avLst/>
          </a:prstGeom>
          <a:solidFill>
            <a:srgbClr val="CC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f-ZA" dirty="0">
              <a:solidFill>
                <a:schemeClr val="bg1"/>
              </a:solidFill>
              <a:latin typeface="AvantGarde Md BT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42910" y="214290"/>
            <a:ext cx="42335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vantGarde Md BT" pitchFamily="34" charset="0"/>
              </a:rPr>
              <a:t>3. Responsibility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14348" y="2143116"/>
            <a:ext cx="4429124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dirty="0">
                <a:latin typeface="AvantGarde Md BT" pitchFamily="34" charset="0"/>
              </a:rPr>
              <a:t>People with character accept responsibilities. They make</a:t>
            </a:r>
          </a:p>
          <a:p>
            <a:pPr algn="ctr">
              <a:lnSpc>
                <a:spcPct val="125000"/>
              </a:lnSpc>
            </a:pPr>
            <a:r>
              <a:rPr lang="en-US" sz="2800" dirty="0">
                <a:latin typeface="AvantGarde Md BT" pitchFamily="34" charset="0"/>
              </a:rPr>
              <a:t>decisions and determine their own destiny in life.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6" name="Picture 5" descr="2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7" y="1307650"/>
            <a:ext cx="3714744" cy="555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4038600" cy="5072098"/>
          </a:xfrm>
          <a:prstGeom prst="rect">
            <a:avLst/>
          </a:prstGeom>
          <a:solidFill>
            <a:srgbClr val="CC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f-ZA">
              <a:solidFill>
                <a:srgbClr val="CC0000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90496" y="714356"/>
            <a:ext cx="3667124" cy="37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AvantGarde Md BT" pitchFamily="34" charset="0"/>
              </a:rPr>
              <a:t>Accepting responsibilities involves taking risks and being accountable which is sometimes uncomfortable.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6" name="Picture 8" descr="Poh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1400" y="1285860"/>
            <a:ext cx="4292600" cy="557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5000628" cy="5148250"/>
          </a:xfrm>
          <a:prstGeom prst="rect">
            <a:avLst/>
          </a:prstGeom>
          <a:solidFill>
            <a:srgbClr val="CC0000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af-ZA" sz="2400" dirty="0">
              <a:solidFill>
                <a:srgbClr val="CC0000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28596" y="214290"/>
            <a:ext cx="4572032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AvantGarde Md BT" pitchFamily="34" charset="0"/>
              </a:rPr>
              <a:t>Most people would rather slay in their comfort zone and live passive lives without accepting responsibilities. They drill through life </a:t>
            </a:r>
            <a:r>
              <a:rPr lang="en-US" sz="2800" b="1" u="sng" dirty="0">
                <a:solidFill>
                  <a:schemeClr val="bg1"/>
                </a:solidFill>
                <a:latin typeface="AvantGarde Md BT" pitchFamily="34" charset="0"/>
              </a:rPr>
              <a:t>waiting for things to happen rather than making them happen.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562600"/>
            <a:ext cx="5000628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5" name="Picture 4" descr="432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0" y="2714620"/>
            <a:ext cx="4143380" cy="414338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0628" y="0"/>
            <a:ext cx="4143372" cy="1295400"/>
          </a:xfrm>
          <a:prstGeom prst="rect">
            <a:avLst/>
          </a:prstGeom>
          <a:solidFill>
            <a:srgbClr val="FFC000"/>
          </a:solidFill>
          <a:ln w="952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c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511</Words>
  <Application>Microsoft Office PowerPoint</Application>
  <PresentationFormat>On-screen Show (4:3)</PresentationFormat>
  <Paragraphs>59</Paragraphs>
  <Slides>25</Slides>
  <Notes>20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Default Design</vt:lpstr>
      <vt:lpstr>Aspect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Care</dc:creator>
  <cp:lastModifiedBy>Care</cp:lastModifiedBy>
  <cp:revision>18</cp:revision>
  <dcterms:created xsi:type="dcterms:W3CDTF">2008-04-20T02:59:19Z</dcterms:created>
  <dcterms:modified xsi:type="dcterms:W3CDTF">2008-08-04T13:26:18Z</dcterms:modified>
</cp:coreProperties>
</file>