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7" r:id="rId2"/>
    <p:sldId id="265" r:id="rId3"/>
    <p:sldId id="258" r:id="rId4"/>
    <p:sldId id="320" r:id="rId5"/>
    <p:sldId id="319" r:id="rId6"/>
    <p:sldId id="317" r:id="rId7"/>
    <p:sldId id="318" r:id="rId8"/>
    <p:sldId id="343" r:id="rId9"/>
    <p:sldId id="344" r:id="rId10"/>
    <p:sldId id="259" r:id="rId11"/>
    <p:sldId id="321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5" r:id="rId27"/>
    <p:sldId id="346" r:id="rId28"/>
    <p:sldId id="290" r:id="rId29"/>
    <p:sldId id="289" r:id="rId30"/>
    <p:sldId id="288" r:id="rId31"/>
    <p:sldId id="263" r:id="rId32"/>
    <p:sldId id="273" r:id="rId33"/>
    <p:sldId id="296" r:id="rId34"/>
    <p:sldId id="297" r:id="rId35"/>
    <p:sldId id="298" r:id="rId36"/>
    <p:sldId id="299" r:id="rId37"/>
    <p:sldId id="302" r:id="rId38"/>
    <p:sldId id="347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48" r:id="rId49"/>
    <p:sldId id="34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F3399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>
        <p:scale>
          <a:sx n="50" d="100"/>
          <a:sy n="50" d="100"/>
        </p:scale>
        <p:origin x="-192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7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D7120-98D5-422F-BD00-E88405180B8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653897-8C40-4263-B8C8-9CF4EB6AB404}">
      <dgm:prSet custT="1"/>
      <dgm:spPr>
        <a:solidFill>
          <a:srgbClr val="009900"/>
        </a:solidFill>
      </dgm:spPr>
      <dgm:t>
        <a:bodyPr/>
        <a:lstStyle/>
        <a:p>
          <a:pPr algn="just" rtl="0"/>
          <a:r>
            <a: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PERSONALITY</a:t>
          </a:r>
        </a:p>
        <a:p>
          <a:pPr algn="just" rtl="0"/>
          <a:r>
            <a: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TRANSACTIONAL   ANALISIS</a:t>
          </a:r>
          <a:endParaRPr lang="en-US" sz="28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2C24513A-7FF1-4196-88E1-25821228DCAF}" type="parTrans" cxnId="{006790BE-D916-47E3-AD53-653CC9D9266E}">
      <dgm:prSet/>
      <dgm:spPr/>
      <dgm:t>
        <a:bodyPr/>
        <a:lstStyle/>
        <a:p>
          <a:endParaRPr lang="en-US"/>
        </a:p>
      </dgm:t>
    </dgm:pt>
    <dgm:pt modelId="{64883987-8CB2-4968-895A-58A84BACB3FC}" type="sibTrans" cxnId="{006790BE-D916-47E3-AD53-653CC9D9266E}">
      <dgm:prSet/>
      <dgm:spPr/>
      <dgm:t>
        <a:bodyPr/>
        <a:lstStyle/>
        <a:p>
          <a:endParaRPr lang="en-US"/>
        </a:p>
      </dgm:t>
    </dgm:pt>
    <dgm:pt modelId="{458C230F-07A8-4C37-91AE-02FFF5D45AA2}" type="pres">
      <dgm:prSet presAssocID="{5A1D7120-98D5-422F-BD00-E88405180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18F33-AD14-459E-AB2D-E4C708A48DBB}" type="pres">
      <dgm:prSet presAssocID="{BD653897-8C40-4263-B8C8-9CF4EB6AB404}" presName="parentText" presStyleLbl="node1" presStyleIdx="0" presStyleCnt="1" custScaleY="912686" custLinFactNeighborY="33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B1852-F4E7-49DF-8FD3-714BEA8F8D5E}" type="presOf" srcId="{BD653897-8C40-4263-B8C8-9CF4EB6AB404}" destId="{90118F33-AD14-459E-AB2D-E4C708A48DBB}" srcOrd="0" destOrd="0" presId="urn:microsoft.com/office/officeart/2005/8/layout/vList2"/>
    <dgm:cxn modelId="{74AAC01E-4EFA-4F87-A1AC-277CF8D34E79}" type="presOf" srcId="{5A1D7120-98D5-422F-BD00-E88405180B84}" destId="{458C230F-07A8-4C37-91AE-02FFF5D45AA2}" srcOrd="0" destOrd="0" presId="urn:microsoft.com/office/officeart/2005/8/layout/vList2"/>
    <dgm:cxn modelId="{006790BE-D916-47E3-AD53-653CC9D9266E}" srcId="{5A1D7120-98D5-422F-BD00-E88405180B84}" destId="{BD653897-8C40-4263-B8C8-9CF4EB6AB404}" srcOrd="0" destOrd="0" parTransId="{2C24513A-7FF1-4196-88E1-25821228DCAF}" sibTransId="{64883987-8CB2-4968-895A-58A84BACB3FC}"/>
    <dgm:cxn modelId="{6DF2859F-A192-4A61-9E32-4FBB400B912E}" type="presParOf" srcId="{458C230F-07A8-4C37-91AE-02FFF5D45AA2}" destId="{90118F33-AD14-459E-AB2D-E4C708A48D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D7120-98D5-422F-BD00-E88405180B8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653897-8C40-4263-B8C8-9CF4EB6AB404}">
      <dgm:prSet custT="1"/>
      <dgm:spPr>
        <a:solidFill>
          <a:srgbClr val="00B0F0"/>
        </a:solidFill>
      </dgm:spPr>
      <dgm:t>
        <a:bodyPr/>
        <a:lstStyle/>
        <a:p>
          <a:pPr algn="ctr" rtl="0"/>
          <a:endParaRPr lang="en-US" sz="8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2C24513A-7FF1-4196-88E1-25821228DCAF}" type="parTrans" cxnId="{006790BE-D916-47E3-AD53-653CC9D9266E}">
      <dgm:prSet/>
      <dgm:spPr/>
      <dgm:t>
        <a:bodyPr/>
        <a:lstStyle/>
        <a:p>
          <a:endParaRPr lang="en-US"/>
        </a:p>
      </dgm:t>
    </dgm:pt>
    <dgm:pt modelId="{64883987-8CB2-4968-895A-58A84BACB3FC}" type="sibTrans" cxnId="{006790BE-D916-47E3-AD53-653CC9D9266E}">
      <dgm:prSet/>
      <dgm:spPr/>
      <dgm:t>
        <a:bodyPr/>
        <a:lstStyle/>
        <a:p>
          <a:endParaRPr lang="en-US"/>
        </a:p>
      </dgm:t>
    </dgm:pt>
    <dgm:pt modelId="{458C230F-07A8-4C37-91AE-02FFF5D45AA2}" type="pres">
      <dgm:prSet presAssocID="{5A1D7120-98D5-422F-BD00-E88405180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18F33-AD14-459E-AB2D-E4C708A48DBB}" type="pres">
      <dgm:prSet presAssocID="{BD653897-8C40-4263-B8C8-9CF4EB6AB404}" presName="parentText" presStyleLbl="node1" presStyleIdx="0" presStyleCnt="1" custScaleY="912686" custLinFactNeighborY="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F5EC9-7FFF-43A7-8703-84ED66DDC106}" type="presOf" srcId="{BD653897-8C40-4263-B8C8-9CF4EB6AB404}" destId="{90118F33-AD14-459E-AB2D-E4C708A48DBB}" srcOrd="0" destOrd="0" presId="urn:microsoft.com/office/officeart/2005/8/layout/vList2"/>
    <dgm:cxn modelId="{006790BE-D916-47E3-AD53-653CC9D9266E}" srcId="{5A1D7120-98D5-422F-BD00-E88405180B84}" destId="{BD653897-8C40-4263-B8C8-9CF4EB6AB404}" srcOrd="0" destOrd="0" parTransId="{2C24513A-7FF1-4196-88E1-25821228DCAF}" sibTransId="{64883987-8CB2-4968-895A-58A84BACB3FC}"/>
    <dgm:cxn modelId="{8AF5DD30-39EC-4BA2-A3A2-CEEA40D1B745}" type="presOf" srcId="{5A1D7120-98D5-422F-BD00-E88405180B84}" destId="{458C230F-07A8-4C37-91AE-02FFF5D45AA2}" srcOrd="0" destOrd="0" presId="urn:microsoft.com/office/officeart/2005/8/layout/vList2"/>
    <dgm:cxn modelId="{1A003D79-1191-4239-81BD-2729DAE0DEA6}" type="presParOf" srcId="{458C230F-07A8-4C37-91AE-02FFF5D45AA2}" destId="{90118F33-AD14-459E-AB2D-E4C708A48D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18F33-AD14-459E-AB2D-E4C708A48DBB}">
      <dsp:nvSpPr>
        <dsp:cNvPr id="0" name=""/>
        <dsp:cNvSpPr/>
      </dsp:nvSpPr>
      <dsp:spPr>
        <a:xfrm>
          <a:off x="0" y="6101"/>
          <a:ext cx="7772400" cy="6242298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just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PERSONALITY</a:t>
          </a:r>
        </a:p>
        <a:p>
          <a:pPr lvl="0" algn="just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TRANSACTIONAL   ANALISIS</a:t>
          </a:r>
          <a:endParaRPr lang="en-US" sz="2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0" y="6101"/>
        <a:ext cx="7772400" cy="62422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18F33-AD14-459E-AB2D-E4C708A48DBB}">
      <dsp:nvSpPr>
        <dsp:cNvPr id="0" name=""/>
        <dsp:cNvSpPr/>
      </dsp:nvSpPr>
      <dsp:spPr>
        <a:xfrm>
          <a:off x="0" y="76201"/>
          <a:ext cx="7772400" cy="615077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0" y="76201"/>
        <a:ext cx="7772400" cy="615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A5EE-9239-4DF2-A2EE-95AF9D9CE0C1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D640-7412-4F22-AECF-4FF74BDF59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01431-7AC8-4E90-86D5-E56BBAAFD7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01431-7AC8-4E90-86D5-E56BBAAFD7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D344-44A4-4A0C-999E-8C716670B8E3}" type="datetimeFigureOut">
              <a:rPr lang="en-US" smtClean="0"/>
              <a:pPr/>
              <a:t>01-Dec-12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file:///C:\Users\hp\Desktop\EGO\video\td%20dasan%20cp%20np%20ac%20.DAT-.mpg" TargetMode="External"/><Relationship Id="rId7" Type="http://schemas.openxmlformats.org/officeDocument/2006/relationships/image" Target="../media/image2.png"/><Relationship Id="rId2" Type="http://schemas.openxmlformats.org/officeDocument/2006/relationships/video" Target="file:///C:\Users\hp\Desktop\EGO\video\NTURAL%20MAMMOOTY-A.DAT-.mpg" TargetMode="External"/><Relationship Id="rId1" Type="http://schemas.openxmlformats.org/officeDocument/2006/relationships/video" Target="file:///C:\Users\hp\Desktop\EGO\video\LP%20NC.AAC.mkv-.mp4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hp\Desktop\EGO\video\vlc-record-2012-07-31-14h20m58s-Oru%20CBI%20Dairy%20Kurippu.avi.flv-.mp4" TargetMode="Externa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2.ppt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304800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odoni MT" pitchFamily="18" charset="0"/>
              </a:rPr>
              <a:t>PARENT EGO STATE</a:t>
            </a:r>
            <a:endParaRPr lang="en-US" sz="6600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Copied Behaviour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 Stored Information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 Value System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</a:t>
            </a:r>
            <a:r>
              <a:rPr lang="en-US" b="1" dirty="0" err="1" smtClean="0">
                <a:solidFill>
                  <a:srgbClr val="7030A0"/>
                </a:solidFill>
              </a:rPr>
              <a:t>Judgements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Opinions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33400" y="2743200"/>
            <a:ext cx="30480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048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38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4800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4267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5334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3399"/>
                </a:solidFill>
              </a:rPr>
              <a:t>STRUCTURAL ANALYSIS</a:t>
            </a:r>
            <a:endParaRPr lang="en-US" sz="6000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91400" cy="5334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						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						</a:t>
            </a:r>
            <a:r>
              <a:rPr lang="en-US" sz="1800" dirty="0" smtClean="0">
                <a:solidFill>
                  <a:srgbClr val="0000FF"/>
                </a:solidFill>
              </a:rPr>
              <a:t>Copied Behaviour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Stored Information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Value System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</a:t>
            </a:r>
            <a:r>
              <a:rPr lang="en-US" sz="1800" dirty="0" err="1" smtClean="0">
                <a:solidFill>
                  <a:srgbClr val="0000FF"/>
                </a:solidFill>
              </a:rPr>
              <a:t>Judgement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Opinion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10000"/>
              </a:lnSpc>
              <a:buNone/>
            </a:pPr>
            <a:r>
              <a:rPr lang="en-US" sz="1600" dirty="0" smtClean="0"/>
              <a:t>						</a:t>
            </a:r>
            <a:r>
              <a:rPr lang="en-US" sz="1800" dirty="0" smtClean="0">
                <a:solidFill>
                  <a:srgbClr val="00B050"/>
                </a:solidFill>
              </a:rPr>
              <a:t>Reality</a:t>
            </a:r>
          </a:p>
          <a:p>
            <a:pPr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					Probability Estimation</a:t>
            </a:r>
          </a:p>
          <a:p>
            <a:pPr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					Decision taking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						</a:t>
            </a:r>
            <a:r>
              <a:rPr lang="en-US" sz="1600" dirty="0" smtClean="0">
                <a:solidFill>
                  <a:srgbClr val="FF0000"/>
                </a:solidFill>
              </a:rPr>
              <a:t>Seat of Emotions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Experiences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Curiosity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Feelings Intuition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Creativity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3276600" y="1524000"/>
            <a:ext cx="1676400" cy="1524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Oval 6"/>
          <p:cNvSpPr/>
          <p:nvPr/>
        </p:nvSpPr>
        <p:spPr>
          <a:xfrm>
            <a:off x="3276600" y="3048000"/>
            <a:ext cx="1676400" cy="17526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4800600"/>
            <a:ext cx="1752600" cy="17526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4449762"/>
          </a:xfrm>
        </p:spPr>
        <p:txBody>
          <a:bodyPr>
            <a:normAutofit fontScale="90000"/>
          </a:bodyPr>
          <a:lstStyle/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b="1" dirty="0" smtClean="0">
                <a:latin typeface="ML-TTKarthika" pitchFamily="82" charset="0"/>
              </a:rPr>
              <a:t>1</a:t>
            </a:r>
            <a:r>
              <a:rPr lang="en-US" sz="5300" b="1" dirty="0" smtClean="0">
                <a:latin typeface="ML-TTKarthika" pitchFamily="82" charset="0"/>
              </a:rPr>
              <a:t>.</a:t>
            </a:r>
            <a:r>
              <a:rPr lang="en-US" sz="4000" b="1" dirty="0" smtClean="0">
                <a:latin typeface="ML-TTKarthika" pitchFamily="82" charset="0"/>
              </a:rPr>
              <a:t>  </a:t>
            </a:r>
            <a:r>
              <a:rPr lang="en-US" sz="4000" b="1" u="sng" dirty="0" smtClean="0">
                <a:latin typeface="ML-TTKarthika" pitchFamily="82" charset="0"/>
              </a:rPr>
              <a:t>hgnsb </a:t>
            </a:r>
            <a:r>
              <a:rPr lang="en-US" sz="4000" b="1" u="sng" dirty="0" err="1" smtClean="0">
                <a:latin typeface="ML-TTKarthika" pitchFamily="82" charset="0"/>
              </a:rPr>
              <a:t>Hcm</a:t>
            </a:r>
            <a:r>
              <a:rPr lang="en-US" sz="4000" b="1" u="sng" dirty="0" smtClean="0">
                <a:latin typeface="ML-TTKarthika" pitchFamily="82" charset="0"/>
              </a:rPr>
              <a:t>-\- t]m-</a:t>
            </a:r>
            <a:r>
              <a:rPr lang="en-US" sz="4000" b="1" u="sng" dirty="0" err="1" smtClean="0">
                <a:latin typeface="ML-TTKarthika" pitchFamily="82" charset="0"/>
              </a:rPr>
              <a:t>Ip¶p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smtClean="0">
                <a:latin typeface="ML-TTKarthika" pitchFamily="82" charset="0"/>
              </a:rPr>
              <a:t>B\</a:t>
            </a:r>
            <a:r>
              <a:rPr lang="en-US" sz="3100" dirty="0" err="1" smtClean="0">
                <a:latin typeface="ML-TTKarthika" pitchFamily="82" charset="0"/>
              </a:rPr>
              <a:t>sb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I­mÂ</a:t>
            </a:r>
            <a:r>
              <a:rPr lang="en-US" sz="3100" dirty="0" smtClean="0">
                <a:latin typeface="ML-TTKarthika" pitchFamily="82" charset="0"/>
              </a:rPr>
              <a:t> \Ã </a:t>
            </a:r>
            <a:r>
              <a:rPr lang="en-US" sz="3100" dirty="0" err="1" smtClean="0">
                <a:latin typeface="ML-TTKarthika" pitchFamily="82" charset="0"/>
              </a:rPr>
              <a:t>iIp</a:t>
            </a:r>
            <a:r>
              <a:rPr lang="en-US" sz="3100" dirty="0" smtClean="0">
                <a:latin typeface="ML-TTKarthika" pitchFamily="82" charset="0"/>
              </a:rPr>
              <a:t>-\-am-</a:t>
            </a:r>
            <a:r>
              <a:rPr lang="en-US" sz="3100" dirty="0" err="1" smtClean="0">
                <a:latin typeface="ML-TTKarthika" pitchFamily="82" charset="0"/>
              </a:rPr>
              <a:t>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3100" dirty="0" smtClean="0">
                <a:latin typeface="ML-TTKarthika" pitchFamily="82" charset="0"/>
              </a:rPr>
              <a:t>B\-</a:t>
            </a:r>
            <a:r>
              <a:rPr lang="en-US" sz="3100" dirty="0" err="1" smtClean="0">
                <a:latin typeface="ML-TTKarthika" pitchFamily="82" charset="0"/>
              </a:rPr>
              <a:t>sb</a:t>
            </a:r>
            <a:r>
              <a:rPr lang="en-US" sz="3100" dirty="0" smtClean="0">
                <a:latin typeface="ML-TTKarthika" pitchFamily="82" charset="0"/>
              </a:rPr>
              <a:t>- </a:t>
            </a:r>
            <a:r>
              <a:rPr lang="en-US" sz="3100" dirty="0" err="1" smtClean="0">
                <a:latin typeface="ML-TTKarthika" pitchFamily="82" charset="0"/>
              </a:rPr>
              <a:t>Xr-iqÀ</a:t>
            </a:r>
            <a:r>
              <a:rPr lang="en-US" sz="3100" dirty="0" smtClean="0">
                <a:latin typeface="ML-TTKarthika" pitchFamily="82" charset="0"/>
              </a:rPr>
              <a:t> ]qc-¯n\v </a:t>
            </a:r>
            <a:r>
              <a:rPr lang="en-US" sz="3100" dirty="0" err="1" smtClean="0">
                <a:latin typeface="ML-TTKarthika" pitchFamily="82" charset="0"/>
              </a:rPr>
              <a:t>sIm­p</a:t>
            </a:r>
            <a:r>
              <a:rPr lang="en-US" sz="3100" dirty="0" smtClean="0">
                <a:latin typeface="ML-TTKarthika" pitchFamily="82" charset="0"/>
              </a:rPr>
              <a:t>-t]m-</a:t>
            </a:r>
            <a:r>
              <a:rPr lang="en-US" sz="3100" dirty="0" err="1" smtClean="0">
                <a:latin typeface="ML-TTKarthika" pitchFamily="82" charset="0"/>
              </a:rPr>
              <a:t>Ip</a:t>
            </a:r>
            <a:r>
              <a:rPr lang="en-US" sz="3100" dirty="0" smtClean="0">
                <a:latin typeface="ML-TTKarthika" pitchFamily="82" charset="0"/>
              </a:rPr>
              <a:t>-I-</a:t>
            </a:r>
            <a:r>
              <a:rPr lang="en-US" sz="3100" dirty="0" err="1" smtClean="0">
                <a:latin typeface="ML-TTKarthika" pitchFamily="82" charset="0"/>
              </a:rPr>
              <a:t>bmWv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</a:t>
            </a:r>
            <a:r>
              <a:rPr lang="en-US" sz="3100" dirty="0" err="1" smtClean="0">
                <a:latin typeface="ML-TTKarthika" pitchFamily="82" charset="0"/>
              </a:rPr>
              <a:t>lmbv</a:t>
            </a:r>
            <a:r>
              <a:rPr lang="en-US" sz="3100" dirty="0" smtClean="0">
                <a:latin typeface="ML-TTKarthika" pitchFamily="82" charset="0"/>
              </a:rPr>
              <a:t> ! </a:t>
            </a:r>
            <a:r>
              <a:rPr lang="en-US" sz="3100" dirty="0" err="1" smtClean="0">
                <a:latin typeface="ML-TTKarthika" pitchFamily="82" charset="0"/>
              </a:rPr>
              <a:t>AXm</a:t>
            </a:r>
            <a:r>
              <a:rPr lang="en-US" sz="3100" dirty="0" smtClean="0">
                <a:latin typeface="ML-TTKarthika" pitchFamily="82" charset="0"/>
              </a:rPr>
              <a:t> B\ t]</a:t>
            </a:r>
            <a:r>
              <a:rPr lang="en-US" sz="3100" dirty="0" err="1" smtClean="0">
                <a:latin typeface="ML-TTKarthika" pitchFamily="82" charset="0"/>
              </a:rPr>
              <a:t>mIp</a:t>
            </a:r>
            <a:r>
              <a:rPr lang="en-US" sz="3100" dirty="0" smtClean="0">
                <a:latin typeface="ML-TTKarthika" pitchFamily="82" charset="0"/>
              </a:rPr>
              <a:t>-¶p.</a:t>
            </a: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b="1" dirty="0" smtClean="0">
                <a:latin typeface="ML-TTKarthika" pitchFamily="82" charset="0"/>
              </a:rPr>
              <a:t>2.</a:t>
            </a:r>
            <a:r>
              <a:rPr lang="en-US" sz="5300" b="1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hgnbnÂ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Hcp</a:t>
            </a:r>
            <a:r>
              <a:rPr lang="en-US" sz="4000" b="1" u="sng" dirty="0" smtClean="0">
                <a:latin typeface="ML-TTKarthika" pitchFamily="82" charset="0"/>
              </a:rPr>
              <a:t> ]«n </a:t>
            </a:r>
            <a:r>
              <a:rPr lang="en-US" sz="4000" b="1" u="sng" dirty="0" err="1" smtClean="0">
                <a:latin typeface="ML-TTKarthika" pitchFamily="82" charset="0"/>
              </a:rPr>
              <a:t>N¯p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InS¡p¶p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</a:rPr>
              <a:t>Ct¸m-gs</a:t>
            </a:r>
            <a:r>
              <a:rPr lang="en-US" sz="3100" dirty="0" smtClean="0">
                <a:latin typeface="ML-TTKarthika" pitchFamily="82" charset="0"/>
              </a:rPr>
              <a:t>¯ </a:t>
            </a:r>
            <a:r>
              <a:rPr lang="en-US" sz="3100" dirty="0" err="1" smtClean="0">
                <a:latin typeface="ML-TTKarthika" pitchFamily="82" charset="0"/>
              </a:rPr>
              <a:t>ss</a:t>
            </a:r>
            <a:r>
              <a:rPr lang="en-US" sz="3100" dirty="0" smtClean="0">
                <a:latin typeface="ML-TTKarthika" pitchFamily="82" charset="0"/>
              </a:rPr>
              <a:t>{</a:t>
            </a:r>
            <a:r>
              <a:rPr lang="en-US" sz="3100" dirty="0" err="1" smtClean="0">
                <a:latin typeface="ML-TTKarthika" pitchFamily="82" charset="0"/>
              </a:rPr>
              <a:t>UhÀamÀ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t_m</a:t>
            </a:r>
            <a:r>
              <a:rPr lang="en-US" sz="3100" dirty="0" smtClean="0">
                <a:latin typeface="ML-TTKarthika" pitchFamily="82" charset="0"/>
              </a:rPr>
              <a:t>[-an-</a:t>
            </a:r>
            <a:r>
              <a:rPr lang="en-US" sz="3100" dirty="0" err="1" smtClean="0">
                <a:latin typeface="ML-TTKarthika" pitchFamily="82" charset="0"/>
              </a:rPr>
              <a:t>Ãm</a:t>
            </a:r>
            <a:r>
              <a:rPr lang="en-US" sz="3100" dirty="0" smtClean="0">
                <a:latin typeface="ML-TTKarthika" pitchFamily="82" charset="0"/>
              </a:rPr>
              <a:t>-¯-h-</a:t>
            </a:r>
            <a:r>
              <a:rPr lang="en-US" sz="3100" dirty="0" err="1" smtClean="0">
                <a:latin typeface="ML-TTKarthika" pitchFamily="82" charset="0"/>
              </a:rPr>
              <a:t>cmWv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A-     </a:t>
            </a:r>
            <a:r>
              <a:rPr lang="en-US" sz="3200" dirty="0" err="1" smtClean="0">
                <a:latin typeface="ML-TTKarthika" pitchFamily="82" charset="0"/>
              </a:rPr>
              <a:t>I­n«v</a:t>
            </a:r>
            <a:r>
              <a:rPr lang="en-US" sz="3200" dirty="0" smtClean="0">
                <a:latin typeface="ML-TTKarthika" pitchFamily="82" charset="0"/>
              </a:rPr>
              <a:t> DS-a-Ø-</a:t>
            </a:r>
            <a:r>
              <a:rPr lang="en-US" sz="3200" dirty="0" err="1" smtClean="0">
                <a:latin typeface="ML-TTKarthika" pitchFamily="82" charset="0"/>
              </a:rPr>
              <a:t>cn</a:t>
            </a:r>
            <a:r>
              <a:rPr lang="en-US" sz="3200" dirty="0" smtClean="0">
                <a:latin typeface="ML-TTKarthika" pitchFamily="82" charset="0"/>
              </a:rPr>
              <a:t>-</a:t>
            </a:r>
            <a:r>
              <a:rPr lang="en-US" sz="3200" dirty="0" err="1" smtClean="0">
                <a:latin typeface="ML-TTKarthika" pitchFamily="82" charset="0"/>
              </a:rPr>
              <a:t>Ãm</a:t>
            </a:r>
            <a:r>
              <a:rPr lang="en-US" sz="3200" dirty="0" smtClean="0">
                <a:latin typeface="ML-TTKarthika" pitchFamily="82" charset="0"/>
              </a:rPr>
              <a:t>¯ ]«n-</a:t>
            </a:r>
            <a:r>
              <a:rPr lang="en-US" sz="3200" dirty="0" err="1" smtClean="0">
                <a:latin typeface="ML-TTKarthika" pitchFamily="82" charset="0"/>
              </a:rPr>
              <a:t>bm</a:t>
            </a:r>
            <a:r>
              <a:rPr lang="en-US" sz="3200" dirty="0" smtClean="0">
                <a:latin typeface="ML-TTKarthika" pitchFamily="82" charset="0"/>
              </a:rPr>
              <a:t>-</a:t>
            </a:r>
            <a:r>
              <a:rPr lang="en-US" sz="3200" dirty="0" err="1" smtClean="0">
                <a:latin typeface="ML-TTKarthika" pitchFamily="82" charset="0"/>
              </a:rPr>
              <a:t>sW¶p</a:t>
            </a:r>
            <a:r>
              <a:rPr lang="en-US" sz="3200" dirty="0" smtClean="0">
                <a:latin typeface="ML-TTKarthika" pitchFamily="82" charset="0"/>
              </a:rPr>
              <a:t> </a:t>
            </a:r>
            <a:r>
              <a:rPr lang="en-US" sz="3200" dirty="0" err="1" smtClean="0">
                <a:latin typeface="ML-TTKarthika" pitchFamily="82" charset="0"/>
              </a:rPr>
              <a:t>tXm¶p</a:t>
            </a:r>
            <a:r>
              <a:rPr lang="en-US" sz="3200" dirty="0" smtClean="0">
                <a:latin typeface="ML-TTKarthika" pitchFamily="82" charset="0"/>
              </a:rPr>
              <a:t>-¶p. 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</a:t>
            </a:r>
            <a:r>
              <a:rPr lang="en-US" sz="3100" dirty="0" err="1" smtClean="0">
                <a:latin typeface="ML-TTKarthika" pitchFamily="82" charset="0"/>
              </a:rPr>
              <a:t>At¿m</a:t>
            </a:r>
            <a:r>
              <a:rPr lang="en-US" sz="3100" dirty="0" smtClean="0">
                <a:latin typeface="ML-TTKarthika" pitchFamily="82" charset="0"/>
              </a:rPr>
              <a:t> ]</a:t>
            </a:r>
            <a:r>
              <a:rPr lang="en-US" sz="3100" dirty="0" err="1" smtClean="0">
                <a:latin typeface="ML-TTKarthika" pitchFamily="82" charset="0"/>
              </a:rPr>
              <a:t>mhw</a:t>
            </a:r>
            <a:r>
              <a:rPr lang="en-US" sz="3100" dirty="0" smtClean="0">
                <a:latin typeface="ML-TTKarthika" pitchFamily="82" charset="0"/>
              </a:rPr>
              <a:t> ]«n.</a:t>
            </a: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3600" b="1" dirty="0" smtClean="0">
                <a:latin typeface="ML-TTKarthika" pitchFamily="82" charset="0"/>
              </a:rPr>
              <a:t>3</a:t>
            </a:r>
            <a:r>
              <a:rPr lang="en-US" sz="7300" b="1" dirty="0" smtClean="0">
                <a:latin typeface="ML-TTKarthika" pitchFamily="82" charset="0"/>
              </a:rPr>
              <a:t>.</a:t>
            </a:r>
            <a:r>
              <a:rPr lang="en-US" sz="4000" b="1" dirty="0" smtClean="0">
                <a:latin typeface="ML-TTKarthika" pitchFamily="82" charset="0"/>
              </a:rPr>
              <a:t> </a:t>
            </a:r>
            <a:r>
              <a:rPr lang="en-US" sz="3600" b="1" u="sng" dirty="0" smtClean="0">
                <a:latin typeface="ML-TTKarthika" pitchFamily="82" charset="0"/>
              </a:rPr>
              <a:t>`£</a:t>
            </a:r>
            <a:r>
              <a:rPr lang="en-US" sz="3600" b="1" u="sng" dirty="0" err="1" smtClean="0">
                <a:latin typeface="ML-TTKarthika" pitchFamily="82" charset="0"/>
              </a:rPr>
              <a:t>Ww</a:t>
            </a:r>
            <a:r>
              <a:rPr lang="en-US" sz="3600" b="1" u="sng" dirty="0" smtClean="0">
                <a:latin typeface="ML-TTKarthika" pitchFamily="82" charset="0"/>
              </a:rPr>
              <a:t> ka-</a:t>
            </a:r>
            <a:r>
              <a:rPr lang="en-US" sz="3600" b="1" u="sng" dirty="0" err="1" smtClean="0">
                <a:latin typeface="ML-TTKarthika" pitchFamily="82" charset="0"/>
              </a:rPr>
              <a:t>b¯p</a:t>
            </a:r>
            <a:r>
              <a:rPr lang="en-US" sz="3600" b="1" u="sng" dirty="0" smtClean="0">
                <a:latin typeface="ML-TTKarthika" pitchFamily="82" charset="0"/>
              </a:rPr>
              <a:t> </a:t>
            </a:r>
            <a:r>
              <a:rPr lang="en-US" sz="3600" b="1" u="sng" dirty="0" err="1" smtClean="0">
                <a:latin typeface="ML-TTKarthika" pitchFamily="82" charset="0"/>
              </a:rPr>
              <a:t>X¿m</a:t>
            </a:r>
            <a:r>
              <a:rPr lang="en-US" sz="3600" b="1" u="sng" dirty="0" smtClean="0">
                <a:latin typeface="ML-TTKarthika" pitchFamily="82" charset="0"/>
              </a:rPr>
              <a:t>-dm-¡m¯ `</a:t>
            </a:r>
            <a:r>
              <a:rPr lang="en-US" sz="3600" b="1" u="sng" dirty="0" err="1" smtClean="0">
                <a:latin typeface="ML-TTKarthika" pitchFamily="82" charset="0"/>
              </a:rPr>
              <a:t>mcy-tbmSv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CXp-hsc</a:t>
            </a:r>
            <a:r>
              <a:rPr lang="en-US" sz="3100" dirty="0" smtClean="0">
                <a:latin typeface="ML-TTKarthika" pitchFamily="82" charset="0"/>
              </a:rPr>
              <a:t> Fs´-Sp-¡p-I-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-cp-¶p.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100" dirty="0" smtClean="0">
                <a:latin typeface="ML-TTKarthika" pitchFamily="82" charset="0"/>
              </a:rPr>
              <a:t>F\</a:t>
            </a:r>
            <a:r>
              <a:rPr lang="en-US" sz="3100" dirty="0" err="1" smtClean="0">
                <a:latin typeface="ML-TTKarthika" pitchFamily="82" charset="0"/>
              </a:rPr>
              <a:t>n¡v</a:t>
            </a:r>
            <a:r>
              <a:rPr lang="en-US" sz="3100" dirty="0" smtClean="0">
                <a:latin typeface="ML-TTKarthika" pitchFamily="82" charset="0"/>
              </a:rPr>
              <a:t> \</a:t>
            </a:r>
            <a:r>
              <a:rPr lang="en-US" sz="3100" dirty="0" err="1" smtClean="0">
                <a:latin typeface="ML-TTKarthika" pitchFamily="82" charset="0"/>
              </a:rPr>
              <a:t>nsâ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th</a:t>
            </a:r>
            <a:r>
              <a:rPr lang="en-US" sz="3100" dirty="0" smtClean="0">
                <a:latin typeface="ML-TTKarthika" pitchFamily="82" charset="0"/>
              </a:rPr>
              <a:t>­.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Ct¸mÄ sdUn-bmIpw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3600" b="1" dirty="0" smtClean="0">
                <a:latin typeface="ML-TTKarthika" pitchFamily="82" charset="0"/>
              </a:rPr>
              <a:t>3</a:t>
            </a:r>
            <a:r>
              <a:rPr lang="en-US" sz="7300" b="1" dirty="0" smtClean="0">
                <a:latin typeface="ML-TTKarthika" pitchFamily="82" charset="0"/>
              </a:rPr>
              <a:t>.</a:t>
            </a:r>
            <a:r>
              <a:rPr lang="en-US" sz="4000" b="1" dirty="0" smtClean="0">
                <a:latin typeface="ML-TTKarthika" pitchFamily="82" charset="0"/>
              </a:rPr>
              <a:t> </a:t>
            </a:r>
            <a:r>
              <a:rPr lang="en-US" sz="3600" b="1" u="sng" dirty="0" smtClean="0">
                <a:latin typeface="ML-TTKarthika" pitchFamily="82" charset="0"/>
              </a:rPr>
              <a:t>`£</a:t>
            </a:r>
            <a:r>
              <a:rPr lang="en-US" sz="3600" b="1" u="sng" dirty="0" err="1" smtClean="0">
                <a:latin typeface="ML-TTKarthika" pitchFamily="82" charset="0"/>
              </a:rPr>
              <a:t>Ww</a:t>
            </a:r>
            <a:r>
              <a:rPr lang="en-US" sz="3600" b="1" u="sng" dirty="0" smtClean="0">
                <a:latin typeface="ML-TTKarthika" pitchFamily="82" charset="0"/>
              </a:rPr>
              <a:t> ka-</a:t>
            </a:r>
            <a:r>
              <a:rPr lang="en-US" sz="3600" b="1" u="sng" dirty="0" err="1" smtClean="0">
                <a:latin typeface="ML-TTKarthika" pitchFamily="82" charset="0"/>
              </a:rPr>
              <a:t>b¯p</a:t>
            </a:r>
            <a:r>
              <a:rPr lang="en-US" sz="3600" b="1" u="sng" dirty="0" smtClean="0">
                <a:latin typeface="ML-TTKarthika" pitchFamily="82" charset="0"/>
              </a:rPr>
              <a:t> </a:t>
            </a:r>
            <a:r>
              <a:rPr lang="en-US" sz="3600" b="1" u="sng" dirty="0" err="1" smtClean="0">
                <a:latin typeface="ML-TTKarthika" pitchFamily="82" charset="0"/>
              </a:rPr>
              <a:t>X¿m</a:t>
            </a:r>
            <a:r>
              <a:rPr lang="en-US" sz="3600" b="1" u="sng" dirty="0" smtClean="0">
                <a:latin typeface="ML-TTKarthika" pitchFamily="82" charset="0"/>
              </a:rPr>
              <a:t>-dm-¡m¯ `</a:t>
            </a:r>
            <a:r>
              <a:rPr lang="en-US" sz="3600" b="1" u="sng" dirty="0" err="1" smtClean="0">
                <a:latin typeface="ML-TTKarthika" pitchFamily="82" charset="0"/>
              </a:rPr>
              <a:t>mcy-tbmSv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CXp-hsc</a:t>
            </a:r>
            <a:r>
              <a:rPr lang="en-US" sz="3100" dirty="0" smtClean="0">
                <a:latin typeface="ML-TTKarthika" pitchFamily="82" charset="0"/>
              </a:rPr>
              <a:t> Fs´-Sp-¡p-I-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-cp-¶p.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A-      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Ct¸mÄ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sdUn-bmIpw</a:t>
            </a:r>
            <a:r>
              <a:rPr lang="en-US" sz="3100" dirty="0" smtClean="0">
                <a:latin typeface="ML-TTKarthika" pitchFamily="82" charset="0"/>
              </a:rPr>
              <a:t>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C -    </a:t>
            </a:r>
            <a:r>
              <a:rPr lang="en-US" sz="3100" dirty="0" smtClean="0">
                <a:latin typeface="ML-TTKarthika" pitchFamily="82" charset="0"/>
              </a:rPr>
              <a:t>F\</a:t>
            </a:r>
            <a:r>
              <a:rPr lang="en-US" sz="3100" dirty="0" err="1" smtClean="0">
                <a:latin typeface="ML-TTKarthika" pitchFamily="82" charset="0"/>
              </a:rPr>
              <a:t>n¡v</a:t>
            </a:r>
            <a:r>
              <a:rPr lang="en-US" sz="3100" dirty="0" smtClean="0">
                <a:latin typeface="ML-TTKarthika" pitchFamily="82" charset="0"/>
              </a:rPr>
              <a:t> \</a:t>
            </a:r>
            <a:r>
              <a:rPr lang="en-US" sz="3100" dirty="0" err="1" smtClean="0">
                <a:latin typeface="ML-TTKarthika" pitchFamily="82" charset="0"/>
              </a:rPr>
              <a:t>nsâ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th</a:t>
            </a:r>
            <a:r>
              <a:rPr lang="en-US" sz="3100" dirty="0" smtClean="0">
                <a:latin typeface="ML-TTKarthika" pitchFamily="82" charset="0"/>
              </a:rPr>
              <a:t>­.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>	</a:t>
            </a:r>
            <a:r>
              <a:rPr lang="en-US" sz="4000" b="1" dirty="0" smtClean="0">
                <a:latin typeface="ML-TTKarthika" pitchFamily="82" charset="0"/>
              </a:rPr>
              <a:t>4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Ip«n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Ic-bp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100" dirty="0" err="1" smtClean="0">
                <a:latin typeface="ML-TTKarthika" pitchFamily="82" charset="0"/>
              </a:rPr>
              <a:t>Ip«n-sb-´n</a:t>
            </a:r>
            <a:r>
              <a:rPr lang="en-US" sz="3100" dirty="0" smtClean="0">
                <a:latin typeface="ML-TTKarthika" pitchFamily="82" charset="0"/>
              </a:rPr>
              <a:t>\m </a:t>
            </a:r>
            <a:r>
              <a:rPr lang="en-US" sz="3100" dirty="0" err="1" smtClean="0">
                <a:latin typeface="ML-TTKarthika" pitchFamily="82" charset="0"/>
              </a:rPr>
              <a:t>Ic-bpt</a:t>
            </a:r>
            <a:r>
              <a:rPr lang="en-US" sz="3100" dirty="0" smtClean="0">
                <a:latin typeface="ML-TTKarthika" pitchFamily="82" charset="0"/>
              </a:rPr>
              <a:t>¶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 </a:t>
            </a:r>
            <a:r>
              <a:rPr lang="en-US" sz="3100" dirty="0" err="1" smtClean="0">
                <a:latin typeface="ML-TTKarthika" pitchFamily="82" charset="0"/>
              </a:rPr>
              <a:t>AXn</a:t>
            </a:r>
            <a:r>
              <a:rPr lang="en-US" sz="3100" dirty="0" smtClean="0">
                <a:latin typeface="ML-TTKarthika" pitchFamily="82" charset="0"/>
              </a:rPr>
              <a:t>\v </a:t>
            </a:r>
            <a:r>
              <a:rPr lang="en-US" sz="3100" dirty="0" err="1" smtClean="0">
                <a:latin typeface="ML-TTKarthika" pitchFamily="82" charset="0"/>
              </a:rPr>
              <a:t>Ic-bmt</a:t>
            </a:r>
            <a:r>
              <a:rPr lang="en-US" sz="3100" dirty="0" smtClean="0">
                <a:latin typeface="ML-TTKarthika" pitchFamily="82" charset="0"/>
              </a:rPr>
              <a:t>\ t\c-</a:t>
            </a:r>
            <a:r>
              <a:rPr lang="en-US" sz="3100" dirty="0" err="1" smtClean="0">
                <a:latin typeface="ML-TTKarthika" pitchFamily="82" charset="0"/>
              </a:rPr>
              <a:t>apÅq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	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CXn</a:t>
            </a:r>
            <a:r>
              <a:rPr lang="en-US" sz="3100" dirty="0" smtClean="0">
                <a:latin typeface="ML-TTKarthika" pitchFamily="82" charset="0"/>
              </a:rPr>
              <a:t>-s\-</a:t>
            </a:r>
            <a:r>
              <a:rPr lang="en-US" sz="3100" dirty="0" err="1" smtClean="0">
                <a:latin typeface="ML-TTKarthika" pitchFamily="82" charset="0"/>
              </a:rPr>
              <a:t>s¡m­p</a:t>
            </a:r>
            <a:r>
              <a:rPr lang="en-US" sz="3100" dirty="0" smtClean="0">
                <a:latin typeface="ML-TTKarthika" pitchFamily="82" charset="0"/>
              </a:rPr>
              <a:t> 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4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Ip«n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Ic</a:t>
            </a:r>
            <a:r>
              <a:rPr lang="en-US" sz="4000" b="1" u="sng" dirty="0" smtClean="0">
                <a:latin typeface="ML-TTKarthika" pitchFamily="82" charset="0"/>
              </a:rPr>
              <a:t>-</a:t>
            </a:r>
            <a:r>
              <a:rPr lang="en-US" sz="4000" b="1" u="sng" dirty="0" err="1" smtClean="0">
                <a:latin typeface="ML-TTKarthika" pitchFamily="82" charset="0"/>
              </a:rPr>
              <a:t>bp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</a:rPr>
              <a:t>AXn</a:t>
            </a:r>
            <a:r>
              <a:rPr lang="en-US" sz="3100" dirty="0" smtClean="0">
                <a:latin typeface="ML-TTKarthika" pitchFamily="82" charset="0"/>
              </a:rPr>
              <a:t>\v </a:t>
            </a:r>
            <a:r>
              <a:rPr lang="en-US" sz="3100" dirty="0" err="1" smtClean="0">
                <a:latin typeface="ML-TTKarthika" pitchFamily="82" charset="0"/>
              </a:rPr>
              <a:t>Ic-bmt</a:t>
            </a:r>
            <a:r>
              <a:rPr lang="en-US" sz="3100" dirty="0" smtClean="0">
                <a:latin typeface="ML-TTKarthika" pitchFamily="82" charset="0"/>
              </a:rPr>
              <a:t>\ t\c-</a:t>
            </a:r>
            <a:r>
              <a:rPr lang="en-US" sz="3100" dirty="0" err="1" smtClean="0">
                <a:latin typeface="ML-TTKarthika" pitchFamily="82" charset="0"/>
              </a:rPr>
              <a:t>apÅq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</a:t>
            </a:r>
            <a:r>
              <a:rPr lang="en-US" sz="3100" dirty="0" err="1" smtClean="0">
                <a:latin typeface="ML-TTKarthika" pitchFamily="82" charset="0"/>
              </a:rPr>
              <a:t>Ip«n-sb-´n</a:t>
            </a:r>
            <a:r>
              <a:rPr lang="en-US" sz="3100" dirty="0" smtClean="0">
                <a:latin typeface="ML-TTKarthika" pitchFamily="82" charset="0"/>
              </a:rPr>
              <a:t>\m </a:t>
            </a:r>
            <a:r>
              <a:rPr lang="en-US" sz="3100" dirty="0" err="1" smtClean="0">
                <a:latin typeface="ML-TTKarthika" pitchFamily="82" charset="0"/>
              </a:rPr>
              <a:t>Ic-bpt</a:t>
            </a:r>
            <a:r>
              <a:rPr lang="en-US" sz="3100" dirty="0" smtClean="0">
                <a:latin typeface="ML-TTKarthika" pitchFamily="82" charset="0"/>
              </a:rPr>
              <a:t>¶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</a:t>
            </a:r>
            <a:r>
              <a:rPr lang="en-US" sz="3100" dirty="0" err="1" smtClean="0">
                <a:latin typeface="ML-TTKarthika" pitchFamily="82" charset="0"/>
              </a:rPr>
              <a:t>CXn</a:t>
            </a:r>
            <a:r>
              <a:rPr lang="en-US" sz="3100" dirty="0" smtClean="0">
                <a:latin typeface="ML-TTKarthika" pitchFamily="82" charset="0"/>
              </a:rPr>
              <a:t>-s\-</a:t>
            </a:r>
            <a:r>
              <a:rPr lang="en-US" sz="3100" dirty="0" err="1" smtClean="0">
                <a:latin typeface="ML-TTKarthika" pitchFamily="82" charset="0"/>
              </a:rPr>
              <a:t>s¡m­p</a:t>
            </a:r>
            <a:r>
              <a:rPr lang="en-US" sz="3100" dirty="0" smtClean="0">
                <a:latin typeface="ML-TTKarthika" pitchFamily="82" charset="0"/>
              </a:rPr>
              <a:t> 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5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Ubdn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ImWp</a:t>
            </a:r>
            <a:r>
              <a:rPr lang="en-US" sz="4000" b="1" u="sng" dirty="0" smtClean="0">
                <a:latin typeface="ML-TTKarthika" pitchFamily="82" charset="0"/>
              </a:rPr>
              <a:t>-¶</a:t>
            </a:r>
            <a:r>
              <a:rPr lang="en-US" sz="4000" b="1" u="sng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100" dirty="0" err="1" smtClean="0">
                <a:latin typeface="ML-TTKarthika" pitchFamily="82" charset="0"/>
              </a:rPr>
              <a:t>Fsâ</a:t>
            </a:r>
            <a:r>
              <a:rPr lang="en-US" sz="3100" dirty="0" smtClean="0">
                <a:latin typeface="ML-TTKarthika" pitchFamily="82" charset="0"/>
              </a:rPr>
              <a:t> `K-</a:t>
            </a:r>
            <a:r>
              <a:rPr lang="en-US" sz="3100" dirty="0" err="1" smtClean="0">
                <a:latin typeface="ML-TTKarthika" pitchFamily="82" charset="0"/>
              </a:rPr>
              <a:t>hmt</a:t>
            </a:r>
            <a:r>
              <a:rPr lang="en-US" sz="3100" dirty="0" smtClean="0">
                <a:latin typeface="ML-TTKarthika" pitchFamily="82" charset="0"/>
              </a:rPr>
              <a:t>\ 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Fhn-sSt¸mbn</a:t>
            </a:r>
            <a:r>
              <a:rPr lang="en-US" sz="3100" dirty="0" smtClean="0">
                <a:latin typeface="ML-TTKarthika" pitchFamily="82" charset="0"/>
              </a:rPr>
              <a:t>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km[\w </a:t>
            </a:r>
            <a:r>
              <a:rPr lang="en-US" sz="3100" dirty="0" err="1" smtClean="0">
                <a:latin typeface="ML-TTKarthika" pitchFamily="82" charset="0"/>
              </a:rPr>
              <a:t>h¨n</a:t>
            </a:r>
            <a:r>
              <a:rPr lang="en-US" sz="3100" dirty="0" smtClean="0">
                <a:latin typeface="ML-TTKarthika" pitchFamily="82" charset="0"/>
              </a:rPr>
              <a:t>-S-¯n-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</a:t>
            </a:r>
            <a:r>
              <a:rPr lang="en-US" sz="3100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	 </a:t>
            </a:r>
            <a:r>
              <a:rPr lang="en-US" sz="3100" dirty="0" smtClean="0">
                <a:latin typeface="ML-TTKarthika" pitchFamily="82" charset="0"/>
              </a:rPr>
              <a:t>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It­m</a:t>
            </a:r>
            <a:r>
              <a:rPr lang="en-US" sz="3100" dirty="0" smtClean="0">
                <a:latin typeface="ML-TTKarthika" pitchFamily="82" charset="0"/>
              </a:rPr>
              <a:t>?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5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Ubdn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ImWp</a:t>
            </a:r>
            <a:r>
              <a:rPr lang="en-US" sz="4000" b="1" u="sng" dirty="0" smtClean="0">
                <a:latin typeface="ML-TTKarthika" pitchFamily="82" charset="0"/>
              </a:rPr>
              <a:t>-¶</a:t>
            </a:r>
            <a:r>
              <a:rPr lang="en-US" sz="4000" b="1" u="sng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km[\w </a:t>
            </a:r>
            <a:r>
              <a:rPr lang="en-US" sz="3100" dirty="0" err="1" smtClean="0">
                <a:latin typeface="ML-TTKarthika" pitchFamily="82" charset="0"/>
              </a:rPr>
              <a:t>h¨n</a:t>
            </a:r>
            <a:r>
              <a:rPr lang="en-US" sz="3100" dirty="0" smtClean="0">
                <a:latin typeface="ML-TTKarthika" pitchFamily="82" charset="0"/>
              </a:rPr>
              <a:t>-S-¯n-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</a:t>
            </a:r>
            <a:r>
              <a:rPr lang="en-US" sz="3100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3100" dirty="0" smtClean="0">
                <a:latin typeface="ML-TTKarthika" pitchFamily="82" charset="0"/>
              </a:rPr>
              <a:t>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It­m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 </a:t>
            </a:r>
            <a:r>
              <a:rPr lang="en-US" sz="3100" dirty="0" err="1" smtClean="0">
                <a:latin typeface="ML-TTKarthika" pitchFamily="82" charset="0"/>
              </a:rPr>
              <a:t>Fsâ</a:t>
            </a:r>
            <a:r>
              <a:rPr lang="en-US" sz="3100" dirty="0" smtClean="0">
                <a:latin typeface="ML-TTKarthika" pitchFamily="82" charset="0"/>
              </a:rPr>
              <a:t> `K-</a:t>
            </a:r>
            <a:r>
              <a:rPr lang="en-US" sz="3100" dirty="0" err="1" smtClean="0">
                <a:latin typeface="ML-TTKarthika" pitchFamily="82" charset="0"/>
              </a:rPr>
              <a:t>hmt</a:t>
            </a:r>
            <a:r>
              <a:rPr lang="en-US" sz="3100" dirty="0" smtClean="0">
                <a:latin typeface="ML-TTKarthika" pitchFamily="82" charset="0"/>
              </a:rPr>
              <a:t>\ 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Fhn-sSt¸mbn</a:t>
            </a: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895600"/>
            <a:ext cx="51990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AM I ?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6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Xma-kn¨p</a:t>
            </a:r>
            <a:r>
              <a:rPr lang="en-US" sz="4000" b="1" u="sng" dirty="0" smtClean="0">
                <a:latin typeface="ML-TTKarthika" pitchFamily="82" charset="0"/>
              </a:rPr>
              <a:t> h¶ </a:t>
            </a:r>
            <a:r>
              <a:rPr lang="en-US" sz="4000" b="1" u="sng" dirty="0" err="1" smtClean="0">
                <a:latin typeface="ML-TTKarthika" pitchFamily="82" charset="0"/>
              </a:rPr>
              <a:t>Ip«n-tbmSv</a:t>
            </a:r>
            <a:r>
              <a:rPr lang="en-US" sz="4000" b="1" u="sng" dirty="0" smtClean="0">
                <a:latin typeface="ML-TTKarthika" pitchFamily="82" charset="0"/>
              </a:rPr>
              <a:t> A²ym-]-I³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\o </a:t>
            </a:r>
            <a:r>
              <a:rPr lang="en-US" sz="3100" dirty="0" err="1" smtClean="0">
                <a:latin typeface="ML-TTKarthika" pitchFamily="82" charset="0"/>
              </a:rPr>
              <a:t>F´m</a:t>
            </a:r>
            <a:r>
              <a:rPr lang="en-US" sz="3100" dirty="0" smtClean="0">
                <a:latin typeface="ML-TTKarthika" pitchFamily="82" charset="0"/>
              </a:rPr>
              <a:t> C{X </a:t>
            </a:r>
            <a:r>
              <a:rPr lang="en-US" sz="3100" dirty="0" err="1" smtClean="0">
                <a:latin typeface="ML-TTKarthika" pitchFamily="82" charset="0"/>
              </a:rPr>
              <a:t>Xma-kn¨p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mbXv</a:t>
            </a:r>
            <a:r>
              <a:rPr lang="en-US" sz="3100" dirty="0" smtClean="0">
                <a:latin typeface="ML-TTKarthika" pitchFamily="82" charset="0"/>
              </a:rPr>
              <a:t>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\o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ieyw</a:t>
            </a:r>
            <a:r>
              <a:rPr lang="en-US" sz="3100" dirty="0" smtClean="0">
                <a:latin typeface="ML-TTKarthika" pitchFamily="82" charset="0"/>
              </a:rPr>
              <a:t> Xs¶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> 	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C¶pw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Xma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kn</a:t>
            </a:r>
            <a:r>
              <a:rPr lang="en-US" sz="3100" dirty="0" smtClean="0">
                <a:latin typeface="ML-TTKarthika" pitchFamily="82" charset="0"/>
              </a:rPr>
              <a:t>-¨</a:t>
            </a:r>
            <a:r>
              <a:rPr lang="en-US" sz="3100" dirty="0" err="1" smtClean="0">
                <a:latin typeface="ML-TTKarthika" pitchFamily="82" charset="0"/>
              </a:rPr>
              <a:t>mWp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h¶n-cn</a:t>
            </a:r>
            <a:r>
              <a:rPr lang="en-US" sz="3100" dirty="0" smtClean="0">
                <a:latin typeface="ML-TTKarthika" pitchFamily="82" charset="0"/>
              </a:rPr>
              <a:t>-¡p-¶-Xv. </a:t>
            </a:r>
            <a:r>
              <a:rPr lang="en-US" sz="3100" dirty="0" err="1" smtClean="0">
                <a:latin typeface="ML-TTKarthika" pitchFamily="82" charset="0"/>
              </a:rPr>
              <a:t>AtÃSm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6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Xma-kn¨p</a:t>
            </a:r>
            <a:r>
              <a:rPr lang="en-US" sz="4000" b="1" u="sng" dirty="0" smtClean="0">
                <a:latin typeface="ML-TTKarthika" pitchFamily="82" charset="0"/>
              </a:rPr>
              <a:t> h¶ </a:t>
            </a:r>
            <a:r>
              <a:rPr lang="en-US" sz="4000" b="1" u="sng" dirty="0" err="1" smtClean="0">
                <a:latin typeface="ML-TTKarthika" pitchFamily="82" charset="0"/>
              </a:rPr>
              <a:t>Ip«n-tbmSv</a:t>
            </a:r>
            <a:r>
              <a:rPr lang="en-US" sz="4000" b="1" u="sng" dirty="0" smtClean="0">
                <a:latin typeface="ML-TTKarthika" pitchFamily="82" charset="0"/>
              </a:rPr>
              <a:t> A²ym-]-I³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	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C¶pw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Xma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kn</a:t>
            </a:r>
            <a:r>
              <a:rPr lang="en-US" sz="3100" dirty="0" smtClean="0">
                <a:latin typeface="ML-TTKarthika" pitchFamily="82" charset="0"/>
              </a:rPr>
              <a:t>-¨</a:t>
            </a:r>
            <a:r>
              <a:rPr lang="en-US" sz="3100" dirty="0" err="1" smtClean="0">
                <a:latin typeface="ML-TTKarthika" pitchFamily="82" charset="0"/>
              </a:rPr>
              <a:t>mWp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h¶n-cn</a:t>
            </a:r>
            <a:r>
              <a:rPr lang="en-US" sz="3100" dirty="0" smtClean="0">
                <a:latin typeface="ML-TTKarthika" pitchFamily="82" charset="0"/>
              </a:rPr>
              <a:t>-¡p-¶-Xv. </a:t>
            </a:r>
            <a:r>
              <a:rPr lang="en-US" sz="3100" dirty="0" err="1" smtClean="0">
                <a:latin typeface="ML-TTKarthika" pitchFamily="82" charset="0"/>
              </a:rPr>
              <a:t>AtÃSm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	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F´m</a:t>
            </a:r>
            <a:r>
              <a:rPr lang="en-US" sz="3100" dirty="0" smtClean="0">
                <a:latin typeface="ML-TTKarthika" pitchFamily="82" charset="0"/>
              </a:rPr>
              <a:t> C{X </a:t>
            </a:r>
            <a:r>
              <a:rPr lang="en-US" sz="3100" dirty="0" err="1" smtClean="0">
                <a:latin typeface="ML-TTKarthika" pitchFamily="82" charset="0"/>
              </a:rPr>
              <a:t>Xma-kn¨p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mbXv</a:t>
            </a:r>
            <a:r>
              <a:rPr lang="en-US" sz="3100" dirty="0" smtClean="0">
                <a:latin typeface="ML-TTKarthika" pitchFamily="82" charset="0"/>
              </a:rPr>
              <a:t>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 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ieyw</a:t>
            </a:r>
            <a:r>
              <a:rPr lang="en-US" sz="3100" dirty="0" smtClean="0">
                <a:latin typeface="ML-TTKarthika" pitchFamily="82" charset="0"/>
              </a:rPr>
              <a:t> Xs¶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7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smtClean="0">
                <a:latin typeface="ML-TTKarthika" pitchFamily="82" charset="0"/>
              </a:rPr>
              <a:t>t]meo-kp-Im-c³ </a:t>
            </a:r>
            <a:r>
              <a:rPr lang="en-US" sz="4000" b="1" u="sng" dirty="0" err="1" smtClean="0">
                <a:latin typeface="ML-TTKarthika" pitchFamily="82" charset="0"/>
              </a:rPr>
              <a:t>hcp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br>
              <a:rPr lang="en-US" sz="4000" b="1" u="sng" dirty="0" smtClean="0">
                <a:latin typeface="ML-TTKarthika" pitchFamily="82" charset="0"/>
              </a:rPr>
            </a:br>
            <a:r>
              <a:rPr lang="en-US" sz="3100" b="1" u="sng" dirty="0" smtClean="0">
                <a:latin typeface="ML-TTKarthika" pitchFamily="82" charset="0"/>
              </a:rPr>
              <a:t/>
            </a:r>
            <a:br>
              <a:rPr lang="en-US" sz="3100" b="1" u="sng" dirty="0" smtClean="0">
                <a:latin typeface="ML-TTKarthika" pitchFamily="82" charset="0"/>
              </a:rPr>
            </a:br>
            <a:r>
              <a:rPr lang="en-US" sz="3100" dirty="0" err="1" smtClean="0">
                <a:latin typeface="ML-TTKarthika" pitchFamily="82" charset="0"/>
              </a:rPr>
              <a:t>cmhnse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Im¸n¡v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Imip</a:t>
            </a:r>
            <a:r>
              <a:rPr lang="en-US" sz="3100" dirty="0" smtClean="0">
                <a:latin typeface="ML-TTKarthika" pitchFamily="82" charset="0"/>
              </a:rPr>
              <a:t>-­m-¡m³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err="1" smtClean="0">
                <a:latin typeface="ML-TTKarthika" pitchFamily="82" charset="0"/>
              </a:rPr>
              <a:t>At¿m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meo-kv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ML-TTKarthika" pitchFamily="82" charset="0"/>
              </a:rPr>
              <a:t>C¶-</a:t>
            </a:r>
            <a:r>
              <a:rPr lang="en-US" sz="3100" dirty="0" err="1" smtClean="0">
                <a:latin typeface="ML-TTKarthika" pitchFamily="82" charset="0"/>
              </a:rPr>
              <a:t>es</a:t>
            </a:r>
            <a:r>
              <a:rPr lang="en-US" sz="3100" dirty="0" smtClean="0">
                <a:latin typeface="ML-TTKarthika" pitchFamily="82" charset="0"/>
              </a:rPr>
              <a:t>¯ </a:t>
            </a:r>
            <a:r>
              <a:rPr lang="en-US" sz="3100" dirty="0" err="1" smtClean="0">
                <a:latin typeface="ML-TTKarthika" pitchFamily="82" charset="0"/>
              </a:rPr>
              <a:t>tamj</a:t>
            </a:r>
            <a:r>
              <a:rPr lang="en-US" sz="3100" dirty="0" smtClean="0">
                <a:latin typeface="ML-TTKarthika" pitchFamily="82" charset="0"/>
              </a:rPr>
              <a:t>-W-s¯-]</a:t>
            </a:r>
            <a:r>
              <a:rPr lang="en-US" sz="3100" dirty="0" err="1" smtClean="0">
                <a:latin typeface="ML-TTKarthika" pitchFamily="82" charset="0"/>
              </a:rPr>
              <a:t>än</a:t>
            </a:r>
            <a:r>
              <a:rPr lang="en-US" sz="3100" dirty="0" smtClean="0">
                <a:latin typeface="ML-TTKarthika" pitchFamily="82" charset="0"/>
              </a:rPr>
              <a:t> At\z-</a:t>
            </a:r>
            <a:r>
              <a:rPr lang="en-US" sz="3100" dirty="0" err="1" smtClean="0">
                <a:latin typeface="ML-TTKarthika" pitchFamily="82" charset="0"/>
              </a:rPr>
              <a:t>jn</a:t>
            </a:r>
            <a:r>
              <a:rPr lang="en-US" sz="3100" dirty="0" smtClean="0">
                <a:latin typeface="ML-TTKarthika" pitchFamily="82" charset="0"/>
              </a:rPr>
              <a:t>-¡p-hm³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7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smtClean="0">
                <a:latin typeface="ML-TTKarthika" pitchFamily="82" charset="0"/>
              </a:rPr>
              <a:t>t]meo-kp-Im-c³ </a:t>
            </a:r>
            <a:r>
              <a:rPr lang="en-US" sz="4000" b="1" u="sng" dirty="0" err="1" smtClean="0">
                <a:latin typeface="ML-TTKarthika" pitchFamily="82" charset="0"/>
              </a:rPr>
              <a:t>hcp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br>
              <a:rPr lang="en-US" sz="4000" b="1" u="sng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</a:t>
            </a:r>
            <a:r>
              <a:rPr lang="en-US" sz="3100" dirty="0" err="1" smtClean="0">
                <a:latin typeface="ML-TTKarthika" pitchFamily="82" charset="0"/>
              </a:rPr>
              <a:t>cmhnse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Im¸n¡v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Imip</a:t>
            </a:r>
            <a:r>
              <a:rPr lang="en-US" sz="3100" dirty="0" smtClean="0">
                <a:latin typeface="ML-TTKarthika" pitchFamily="82" charset="0"/>
              </a:rPr>
              <a:t>-­m-¡m³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</a:t>
            </a:r>
            <a:r>
              <a:rPr lang="en-US" sz="3100" dirty="0" smtClean="0">
                <a:latin typeface="ML-TTKarthika" pitchFamily="82" charset="0"/>
              </a:rPr>
              <a:t>C¶-</a:t>
            </a:r>
            <a:r>
              <a:rPr lang="en-US" sz="3100" dirty="0" err="1" smtClean="0">
                <a:latin typeface="ML-TTKarthika" pitchFamily="82" charset="0"/>
              </a:rPr>
              <a:t>es</a:t>
            </a:r>
            <a:r>
              <a:rPr lang="en-US" sz="3100" dirty="0" smtClean="0">
                <a:latin typeface="ML-TTKarthika" pitchFamily="82" charset="0"/>
              </a:rPr>
              <a:t>¯ </a:t>
            </a:r>
            <a:r>
              <a:rPr lang="en-US" sz="3100" dirty="0" err="1" smtClean="0">
                <a:latin typeface="ML-TTKarthika" pitchFamily="82" charset="0"/>
              </a:rPr>
              <a:t>tamj</a:t>
            </a:r>
            <a:r>
              <a:rPr lang="en-US" sz="3100" dirty="0" smtClean="0">
                <a:latin typeface="ML-TTKarthika" pitchFamily="82" charset="0"/>
              </a:rPr>
              <a:t>-W-s¯-]</a:t>
            </a:r>
            <a:r>
              <a:rPr lang="en-US" sz="3100" dirty="0" err="1" smtClean="0">
                <a:latin typeface="ML-TTKarthika" pitchFamily="82" charset="0"/>
              </a:rPr>
              <a:t>än</a:t>
            </a:r>
            <a:r>
              <a:rPr lang="en-US" sz="3100" dirty="0" smtClean="0">
                <a:latin typeface="ML-TTKarthika" pitchFamily="82" charset="0"/>
              </a:rPr>
              <a:t> At\z-</a:t>
            </a:r>
            <a:r>
              <a:rPr lang="en-US" sz="3100" dirty="0" err="1" smtClean="0">
                <a:latin typeface="ML-TTKarthika" pitchFamily="82" charset="0"/>
              </a:rPr>
              <a:t>jn</a:t>
            </a:r>
            <a:r>
              <a:rPr lang="en-US" sz="3100" dirty="0" smtClean="0">
                <a:latin typeface="ML-TTKarthika" pitchFamily="82" charset="0"/>
              </a:rPr>
              <a:t>-¡p-hm³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     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bmWv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</a:t>
            </a:r>
            <a:r>
              <a:rPr lang="en-US" sz="3100" dirty="0" err="1" smtClean="0">
                <a:latin typeface="ML-TTKarthika" pitchFamily="82" charset="0"/>
              </a:rPr>
              <a:t>At¿m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meo-kv</a:t>
            </a:r>
            <a:r>
              <a:rPr lang="en-US" sz="3100" dirty="0" smtClean="0">
                <a:latin typeface="ML-TTKarthika" pitchFamily="82" charset="0"/>
              </a:rPr>
              <a:t>.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8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Bip</a:t>
            </a:r>
            <a:r>
              <a:rPr lang="en-US" sz="4000" b="1" u="sng" dirty="0" smtClean="0">
                <a:latin typeface="ML-TTKarthika" pitchFamily="82" charset="0"/>
              </a:rPr>
              <a:t>-]-{</a:t>
            </a:r>
            <a:r>
              <a:rPr lang="en-US" sz="4000" b="1" u="sng" dirty="0" err="1" smtClean="0">
                <a:latin typeface="ML-TTKarthika" pitchFamily="82" charset="0"/>
              </a:rPr>
              <a:t>Xn-bnÂ</a:t>
            </a:r>
            <a:r>
              <a:rPr lang="en-US" sz="4000" b="1" u="sng" dirty="0" smtClean="0">
                <a:latin typeface="ML-TTKarthika" pitchFamily="82" charset="0"/>
              </a:rPr>
              <a:t> \o­ </a:t>
            </a:r>
            <a:r>
              <a:rPr lang="en-US" sz="4000" b="1" u="sng" dirty="0" err="1" smtClean="0">
                <a:latin typeface="ML-TTKarthika" pitchFamily="82" charset="0"/>
              </a:rPr>
              <a:t>Iyq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100" dirty="0" smtClean="0">
                <a:latin typeface="ML-TTKarthika" pitchFamily="82" charset="0"/>
              </a:rPr>
              <a:t>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shÅn-bmgvN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henb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Xnc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-¡m-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.</a:t>
            </a: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	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shdpw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]</a:t>
            </a:r>
            <a:r>
              <a:rPr lang="en-US" sz="3100" dirty="0" smtClean="0">
                <a:latin typeface="ML-TTKarthika" pitchFamily="82" charset="0"/>
              </a:rPr>
              <a:t>¨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-Å-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amWv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ChnsS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tImcn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-¯-cp-¶Xv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8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Bip</a:t>
            </a:r>
            <a:r>
              <a:rPr lang="en-US" sz="4000" b="1" u="sng" dirty="0" smtClean="0">
                <a:latin typeface="ML-TTKarthika" pitchFamily="82" charset="0"/>
              </a:rPr>
              <a:t>-]-{</a:t>
            </a:r>
            <a:r>
              <a:rPr lang="en-US" sz="4000" b="1" u="sng" dirty="0" err="1" smtClean="0">
                <a:latin typeface="ML-TTKarthika" pitchFamily="82" charset="0"/>
              </a:rPr>
              <a:t>Xn-bnÂ</a:t>
            </a:r>
            <a:r>
              <a:rPr lang="en-US" sz="4000" b="1" u="sng" dirty="0" smtClean="0">
                <a:latin typeface="ML-TTKarthika" pitchFamily="82" charset="0"/>
              </a:rPr>
              <a:t> \o­ </a:t>
            </a:r>
            <a:r>
              <a:rPr lang="en-US" sz="4000" b="1" u="sng" dirty="0" err="1" smtClean="0">
                <a:latin typeface="ML-TTKarthika" pitchFamily="82" charset="0"/>
              </a:rPr>
              <a:t>Iyq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shdpw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]</a:t>
            </a:r>
            <a:r>
              <a:rPr lang="en-US" sz="3100" dirty="0" smtClean="0">
                <a:latin typeface="ML-TTKarthika" pitchFamily="82" charset="0"/>
              </a:rPr>
              <a:t>¨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-Å-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amWv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ChnsS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tImcn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-¯-cp-¶Xv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shÅn-bmgvN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henb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Xnc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-¡m-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	</a:t>
            </a:r>
            <a:r>
              <a:rPr lang="en-US" sz="3100" dirty="0" smtClean="0">
                <a:latin typeface="ML-TTKarthika" pitchFamily="82" charset="0"/>
              </a:rPr>
              <a:t>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en-US" sz="4900" b="1" dirty="0" smtClean="0">
                <a:solidFill>
                  <a:srgbClr val="7030A0"/>
                </a:solidFill>
                <a:latin typeface="Arial Narrow" pitchFamily="34" charset="0"/>
              </a:rPr>
              <a:t>STRUCTURE OF HUMAN PERSONALITY</a:t>
            </a:r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</a:br>
            <a:endParaRPr lang="en-US" sz="3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1600200"/>
            <a:ext cx="2038066" cy="487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1828800"/>
            <a:ext cx="1455761" cy="1455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3276600"/>
            <a:ext cx="1310185" cy="15042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0" y="4800600"/>
            <a:ext cx="1455761" cy="1455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c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FUNCTIONAL  ANALYSIS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438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					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					</a:t>
            </a:r>
            <a:r>
              <a:rPr lang="en-US" sz="1800" b="1" dirty="0" smtClean="0">
                <a:solidFill>
                  <a:srgbClr val="0000FF"/>
                </a:solidFill>
              </a:rPr>
              <a:t>Controlling Parent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	Nurturing Parent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          </a:t>
            </a:r>
            <a:r>
              <a:rPr lang="en-US" sz="1800" b="1" dirty="0" smtClean="0">
                <a:solidFill>
                  <a:srgbClr val="0000FF"/>
                </a:solidFill>
              </a:rPr>
              <a:t>Adult Ego State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1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	Natural Child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 	 Little Professor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	Rebellious Child			  				Adapted Child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447800" y="1219200"/>
            <a:ext cx="20574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CP     NP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3048000"/>
            <a:ext cx="19050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4" idx="0"/>
            <a:endCxn id="4" idx="4"/>
          </p:cNvCxnSpPr>
          <p:nvPr/>
        </p:nvCxnSpPr>
        <p:spPr>
          <a:xfrm>
            <a:off x="2476500" y="1219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600200" y="4800600"/>
            <a:ext cx="19050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NC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LP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RC  AC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752600" y="5410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600200" y="5943600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4"/>
          </p:cNvCxnSpPr>
          <p:nvPr/>
        </p:nvCxnSpPr>
        <p:spPr>
          <a:xfrm>
            <a:off x="2514600" y="5943600"/>
            <a:ext cx="381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19050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2362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6600" y="5181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76600" y="5715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14600" y="60960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24200" y="6553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00400" y="3810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FUNCTIONAL 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     Controlling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	Parent</a:t>
            </a:r>
            <a:r>
              <a:rPr lang="en-US" sz="2400" i="1" dirty="0" smtClean="0">
                <a:solidFill>
                  <a:srgbClr val="7030A0"/>
                </a:solidFill>
              </a:rPr>
              <a:t>		              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7030A0"/>
                </a:solidFill>
              </a:rPr>
              <a:t>						  </a:t>
            </a:r>
            <a:r>
              <a:rPr lang="en-US" sz="2800" i="1" dirty="0" smtClean="0">
                <a:solidFill>
                  <a:srgbClr val="7030A0"/>
                </a:solidFill>
              </a:rPr>
              <a:t>Nurturing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					Parent</a:t>
            </a:r>
            <a:endParaRPr lang="en-US" sz="2400" i="1" dirty="0" smtClean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438400"/>
            <a:ext cx="2477294" cy="2362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CP</a:t>
            </a:r>
            <a:r>
              <a:rPr lang="en-US" sz="2000" b="1" dirty="0" smtClean="0">
                <a:solidFill>
                  <a:schemeClr val="tx1"/>
                </a:solidFill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</a:rPr>
              <a:t>NP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4" idx="0"/>
            <a:endCxn id="4" idx="4"/>
          </p:cNvCxnSpPr>
          <p:nvPr/>
        </p:nvCxnSpPr>
        <p:spPr>
          <a:xfrm>
            <a:off x="4362847" y="2438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FUNCTIONAL  ANALYSIS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									</a:t>
            </a:r>
            <a:r>
              <a:rPr lang="en-US" dirty="0" smtClean="0">
                <a:solidFill>
                  <a:srgbClr val="FF3399"/>
                </a:solidFill>
              </a:rPr>
              <a:t>Adult Ego State</a:t>
            </a:r>
            <a:endParaRPr lang="en-US" sz="2400" dirty="0" smtClean="0">
              <a:solidFill>
                <a:srgbClr val="FF3399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514600" y="1828800"/>
            <a:ext cx="2667000" cy="2667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Arial Rounded MT Bold" pitchFamily="34" charset="0"/>
                <a:ea typeface="Cambria Math" pitchFamily="18" charset="0"/>
              </a:rPr>
              <a:t>EGO STATES</a:t>
            </a:r>
            <a:endParaRPr lang="en-US" sz="6600" b="1" dirty="0">
              <a:solidFill>
                <a:srgbClr val="00B050"/>
              </a:solidFill>
              <a:latin typeface="Arial Rounded MT Bold" pitchFamily="34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086600" cy="5257800"/>
          </a:xfrm>
        </p:spPr>
        <p:txBody>
          <a:bodyPr>
            <a:normAutofit/>
          </a:bodyPr>
          <a:lstStyle/>
          <a:p>
            <a:pPr lvl="8">
              <a:lnSpc>
                <a:spcPct val="15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lvl="8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PARENT EGO STATE</a:t>
            </a:r>
          </a:p>
          <a:p>
            <a:pPr lvl="8">
              <a:lnSpc>
                <a:spcPct val="15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lvl="8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ADULT EGO STATE</a:t>
            </a:r>
          </a:p>
          <a:p>
            <a:pPr lvl="8">
              <a:lnSpc>
                <a:spcPct val="15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lvl="8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CHILD EGO STATE</a:t>
            </a:r>
            <a:endParaRPr lang="en-US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14478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31242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4648200"/>
            <a:ext cx="15240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c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FUNCTIONAL  ANALYSIS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	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	  	  </a:t>
            </a:r>
            <a:r>
              <a:rPr lang="en-US" sz="2800" b="1" dirty="0" smtClean="0">
                <a:solidFill>
                  <a:srgbClr val="00B050"/>
                </a:solidFill>
              </a:rPr>
              <a:t>Natural Child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						          	   Little Professor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			          				  Adapted Child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Rebellious Child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2209800"/>
            <a:ext cx="25908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NC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LP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RC    AC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819400" y="320040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819400" y="403860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4"/>
          </p:cNvCxnSpPr>
          <p:nvPr/>
        </p:nvCxnSpPr>
        <p:spPr>
          <a:xfrm>
            <a:off x="4038600" y="411480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200" y="3657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81600" y="4343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048000" y="4724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49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HOW TO DETECT DIAGNOSE EGOSTATES DIAGNOSIS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Behavioral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Social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Historical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Phenomenological Diagnosis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BEHAVIORAL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Words</a:t>
            </a:r>
          </a:p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Tone of voice </a:t>
            </a:r>
          </a:p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Facial Expressions</a:t>
            </a:r>
          </a:p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Postures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196330" cy="523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088776"/>
                <a:gridCol w="2407024"/>
                <a:gridCol w="1195331"/>
                <a:gridCol w="1828799"/>
              </a:tblGrid>
              <a:tr h="482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81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sN¿q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Ft¸mgpw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hnUv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Vn</a:t>
                      </a: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IjvSw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!</a:t>
                      </a: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sImÅmw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anSp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-¡³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tamt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\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hfsc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\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ÃXv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.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icn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F§s\?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F´v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F´psIm­v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?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Blm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Hm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lmbv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XctW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sN¿tW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äp-tIe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Xm¦vbyq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1371600"/>
            <a:ext cx="373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WORDS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6199" y="1915742"/>
          <a:ext cx="9220199" cy="494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81199"/>
                <a:gridCol w="1371600"/>
                <a:gridCol w="1752600"/>
                <a:gridCol w="2362200"/>
              </a:tblGrid>
              <a:tr h="452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40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 ]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pNvOw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cn-lmkw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AhÚ</a:t>
                      </a: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kvt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\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lw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hmÕeyw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tZymXn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-¸n-¡p-¶-Xv)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im´w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hyàw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kv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^pSw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BËmZw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Dt·jw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A«-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lmkw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Ahyàw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InWp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-§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pI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ndp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-]n-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dp¡pI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0" y="914400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Tone of voice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9144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6199" y="1708363"/>
          <a:ext cx="9220199" cy="514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286000"/>
                <a:gridCol w="1905000"/>
                <a:gridCol w="1752600"/>
                <a:gridCol w="1600199"/>
              </a:tblGrid>
              <a:tr h="473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14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hncÂ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Nq­pI</a:t>
                      </a: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s\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än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Np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-fn-¡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pI</a:t>
                      </a: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I®p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-cp-«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pI</a:t>
                      </a: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sI«n</a:t>
                      </a: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-¸n-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Sn¡pI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 ]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p©ncntbmsS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kzmKXw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sN¿pI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kzm`mhnIw</a:t>
                      </a:r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kµÀt`m-NnXw</a:t>
                      </a:r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Npdp-Np-dp¡v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\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nÀ`bw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mcmfw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BwKyw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ImWn</a:t>
                      </a: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-¡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pI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1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Tn¨p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h¨n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-«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pÅh</a:t>
                      </a:r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\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Jw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ISn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-¡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pI</a:t>
                      </a:r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Nmcn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\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nÂ¡pI</a:t>
                      </a:r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1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914400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GESTURES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5400" b="1" dirty="0" smtClean="0">
                <a:solidFill>
                  <a:srgbClr val="00B05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6199" y="2514600"/>
          <a:ext cx="92201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209800"/>
                <a:gridCol w="1295400"/>
                <a:gridCol w="1905000"/>
                <a:gridCol w="2133599"/>
              </a:tblGrid>
              <a:tr h="3499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14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Kuchw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mcpjyw</a:t>
                      </a: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A\p-I¼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hmÕeyw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XmÂ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cyw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im´w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IuXpIw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PnÚmk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Gdp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-I-®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n«p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t\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m¡pI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eÖ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Xe-Ip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-\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n¸v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hnt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[-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bXzw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kt¦mNw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1219200"/>
            <a:ext cx="5235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FACIAL EXPRESSION</a:t>
            </a:r>
            <a:endParaRPr lang="en-US" sz="4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5400" b="1" dirty="0" smtClean="0">
                <a:solidFill>
                  <a:srgbClr val="7030A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</a:rPr>
              <a:t>Behavior</a:t>
            </a:r>
            <a:r>
              <a:rPr lang="en-US" sz="4400" b="1" dirty="0" smtClean="0">
                <a:solidFill>
                  <a:srgbClr val="7030A0"/>
                </a:solidFill>
              </a:rPr>
              <a:t>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Social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Historical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Phenomenological Diagnosis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572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TO DETECT   DIAGNOSE   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EGOSTATES     DIAGNOSIS</a:t>
            </a:r>
            <a:endParaRPr lang="en-US" sz="3600" dirty="0"/>
          </a:p>
        </p:txBody>
      </p:sp>
      <p:pic>
        <p:nvPicPr>
          <p:cNvPr id="5" name="LP NC.AAC.mkv-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48600" y="1828800"/>
            <a:ext cx="838200" cy="628650"/>
          </a:xfrm>
          <a:prstGeom prst="rect">
            <a:avLst/>
          </a:prstGeom>
        </p:spPr>
      </p:pic>
      <p:pic>
        <p:nvPicPr>
          <p:cNvPr id="6" name="NTURAL MAMMOOTY-A.DAT-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924800" y="2971800"/>
            <a:ext cx="804333" cy="658091"/>
          </a:xfrm>
          <a:prstGeom prst="rect">
            <a:avLst/>
          </a:prstGeom>
        </p:spPr>
      </p:pic>
      <p:pic>
        <p:nvPicPr>
          <p:cNvPr id="7" name="td dasan cp np ac .DAT-.mpg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7924800" y="4197927"/>
            <a:ext cx="914400" cy="748146"/>
          </a:xfrm>
          <a:prstGeom prst="rect">
            <a:avLst/>
          </a:prstGeom>
        </p:spPr>
      </p:pic>
      <p:pic>
        <p:nvPicPr>
          <p:cNvPr id="8" name="vlc-record-2012-07-31-14h20m58s-Oru CBI Dairy Kurippu.avi.flv-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8001000" y="5257800"/>
            <a:ext cx="8128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2967335"/>
            <a:ext cx="41541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EGO GRAM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86600" y="5029200"/>
          <a:ext cx="990600" cy="742864"/>
        </p:xfrm>
        <a:graphic>
          <a:graphicData uri="http://schemas.openxmlformats.org/presentationml/2006/ole">
            <p:oleObj spid="_x0000_s47106" name="Presentation" r:id="rId3" imgW="4570603" imgH="3427427" progId="PowerPoint.Show.12">
              <p:embed/>
            </p:oleObj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200" y="5334000"/>
          <a:ext cx="914400" cy="685721"/>
        </p:xfrm>
        <a:graphic>
          <a:graphicData uri="http://schemas.openxmlformats.org/presentationml/2006/ole">
            <p:oleObj spid="_x0000_s47107" name="Presentation" r:id="rId4" imgW="4570603" imgH="342742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304800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259080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PATHOLOGY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EGO  STATES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There occurs a response in our mind whenever we see or hear. This response leads to reaction. Ego states are the instrumental force behind this response and reaction.</a:t>
            </a:r>
            <a:endParaRPr lang="en-US" sz="48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225689"/>
            <a:ext cx="792480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Contamination</a:t>
            </a:r>
          </a:p>
          <a:p>
            <a:pPr marL="742950" indent="-742950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en-US" sz="32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Parent Contamination</a:t>
            </a:r>
          </a:p>
          <a:p>
            <a:pPr marL="742950" indent="-742950"/>
            <a:r>
              <a:rPr lang="en-US" sz="32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Child Contamination</a:t>
            </a:r>
          </a:p>
          <a:p>
            <a:pPr marL="742950" indent="-742950"/>
            <a:r>
              <a:rPr lang="en-US" sz="32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Double Contamination</a:t>
            </a:r>
          </a:p>
          <a:p>
            <a:pPr marL="742950" indent="-742950">
              <a:lnSpc>
                <a:spcPct val="150000"/>
              </a:lnSpc>
              <a:buAutoNum type="arabicPeriod" startAt="2"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Exclusion</a:t>
            </a:r>
          </a:p>
          <a:p>
            <a:pPr algn="ctr"/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635" y="304800"/>
            <a:ext cx="7590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STrUCTURAL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PATHOLOGY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914400"/>
            <a:ext cx="7696200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49" descr="20%"/>
          <p:cNvSpPr>
            <a:spLocks/>
          </p:cNvSpPr>
          <p:nvPr/>
        </p:nvSpPr>
        <p:spPr bwMode="auto">
          <a:xfrm>
            <a:off x="1295400" y="3579813"/>
            <a:ext cx="912813" cy="306387"/>
          </a:xfrm>
          <a:custGeom>
            <a:avLst/>
            <a:gdLst>
              <a:gd name="T0" fmla="*/ 0 w 575"/>
              <a:gd name="T1" fmla="*/ 244453964 h 193"/>
              <a:gd name="T2" fmla="*/ 118448202 w 575"/>
              <a:gd name="T3" fmla="*/ 161289737 h 193"/>
              <a:gd name="T4" fmla="*/ 246975448 w 575"/>
              <a:gd name="T5" fmla="*/ 100806085 h 193"/>
              <a:gd name="T6" fmla="*/ 370463965 w 575"/>
              <a:gd name="T7" fmla="*/ 52922401 h 193"/>
              <a:gd name="T8" fmla="*/ 476310586 w 575"/>
              <a:gd name="T9" fmla="*/ 30241826 h 193"/>
              <a:gd name="T10" fmla="*/ 612399098 w 575"/>
              <a:gd name="T11" fmla="*/ 7559663 h 193"/>
              <a:gd name="T12" fmla="*/ 730845713 w 575"/>
              <a:gd name="T13" fmla="*/ 0 h 193"/>
              <a:gd name="T14" fmla="*/ 836692333 w 575"/>
              <a:gd name="T15" fmla="*/ 7559663 h 193"/>
              <a:gd name="T16" fmla="*/ 957659900 w 575"/>
              <a:gd name="T17" fmla="*/ 22680575 h 193"/>
              <a:gd name="T18" fmla="*/ 1081148417 w 575"/>
              <a:gd name="T19" fmla="*/ 55443347 h 193"/>
              <a:gd name="T20" fmla="*/ 1184474086 w 575"/>
              <a:gd name="T21" fmla="*/ 93244835 h 193"/>
              <a:gd name="T22" fmla="*/ 1270159446 w 575"/>
              <a:gd name="T23" fmla="*/ 131047911 h 193"/>
              <a:gd name="T24" fmla="*/ 1360885120 w 575"/>
              <a:gd name="T25" fmla="*/ 183970312 h 193"/>
              <a:gd name="T26" fmla="*/ 1449091431 w 575"/>
              <a:gd name="T27" fmla="*/ 244453964 h 193"/>
              <a:gd name="T28" fmla="*/ 1360885120 w 575"/>
              <a:gd name="T29" fmla="*/ 309977919 h 193"/>
              <a:gd name="T30" fmla="*/ 1267640082 w 575"/>
              <a:gd name="T31" fmla="*/ 357861603 h 193"/>
              <a:gd name="T32" fmla="*/ 1184474086 w 575"/>
              <a:gd name="T33" fmla="*/ 395663092 h 193"/>
              <a:gd name="T34" fmla="*/ 1073587151 w 575"/>
              <a:gd name="T35" fmla="*/ 438506472 h 193"/>
              <a:gd name="T36" fmla="*/ 965221166 w 575"/>
              <a:gd name="T37" fmla="*/ 463707993 h 193"/>
              <a:gd name="T38" fmla="*/ 866934225 w 575"/>
              <a:gd name="T39" fmla="*/ 478828906 h 193"/>
              <a:gd name="T40" fmla="*/ 753527925 w 575"/>
              <a:gd name="T41" fmla="*/ 486388569 h 193"/>
              <a:gd name="T42" fmla="*/ 647681305 w 575"/>
              <a:gd name="T43" fmla="*/ 483869210 h 193"/>
              <a:gd name="T44" fmla="*/ 519152472 w 575"/>
              <a:gd name="T45" fmla="*/ 463707993 h 193"/>
              <a:gd name="T46" fmla="*/ 420867118 w 575"/>
              <a:gd name="T47" fmla="*/ 446066135 h 193"/>
              <a:gd name="T48" fmla="*/ 325101128 w 575"/>
              <a:gd name="T49" fmla="*/ 415824309 h 193"/>
              <a:gd name="T50" fmla="*/ 239415769 w 575"/>
              <a:gd name="T51" fmla="*/ 380542179 h 193"/>
              <a:gd name="T52" fmla="*/ 156249773 w 575"/>
              <a:gd name="T53" fmla="*/ 340219745 h 193"/>
              <a:gd name="T54" fmla="*/ 90725675 w 575"/>
              <a:gd name="T55" fmla="*/ 297377952 h 193"/>
              <a:gd name="T56" fmla="*/ 0 w 575"/>
              <a:gd name="T57" fmla="*/ 244453964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39"/>
          <p:cNvSpPr>
            <a:spLocks noChangeArrowheads="1"/>
          </p:cNvSpPr>
          <p:nvPr/>
        </p:nvSpPr>
        <p:spPr bwMode="auto">
          <a:xfrm>
            <a:off x="990600" y="5105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C</a:t>
            </a:r>
          </a:p>
        </p:txBody>
      </p:sp>
      <p:sp>
        <p:nvSpPr>
          <p:cNvPr id="13" name="Oval 137"/>
          <p:cNvSpPr>
            <a:spLocks noChangeArrowheads="1"/>
          </p:cNvSpPr>
          <p:nvPr/>
        </p:nvSpPr>
        <p:spPr bwMode="auto">
          <a:xfrm>
            <a:off x="990600" y="2362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P</a:t>
            </a:r>
          </a:p>
        </p:txBody>
      </p:sp>
      <p:sp>
        <p:nvSpPr>
          <p:cNvPr id="14" name="Oval 138"/>
          <p:cNvSpPr>
            <a:spLocks noChangeArrowheads="1"/>
          </p:cNvSpPr>
          <p:nvPr/>
        </p:nvSpPr>
        <p:spPr bwMode="auto">
          <a:xfrm>
            <a:off x="990600" y="3581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152400"/>
            <a:ext cx="5245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CONTAMINATION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3505200"/>
            <a:ext cx="3463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Parent Contamination</a:t>
            </a:r>
            <a:endParaRPr lang="en-US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12192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Parent Contamination</a:t>
            </a:r>
            <a:endParaRPr lang="en-US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9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0"/>
            <a:ext cx="7848600" cy="9264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09800" y="4572000"/>
            <a:ext cx="838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50" descr="20%"/>
          <p:cNvSpPr>
            <a:spLocks/>
          </p:cNvSpPr>
          <p:nvPr/>
        </p:nvSpPr>
        <p:spPr bwMode="auto">
          <a:xfrm>
            <a:off x="1066800" y="44196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42"/>
          <p:cNvSpPr>
            <a:spLocks noChangeArrowheads="1"/>
          </p:cNvSpPr>
          <p:nvPr/>
        </p:nvSpPr>
        <p:spPr bwMode="auto">
          <a:xfrm>
            <a:off x="762000" y="44196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C</a:t>
            </a:r>
          </a:p>
        </p:txBody>
      </p:sp>
      <p:sp>
        <p:nvSpPr>
          <p:cNvPr id="13" name="Oval 140"/>
          <p:cNvSpPr>
            <a:spLocks noChangeArrowheads="1"/>
          </p:cNvSpPr>
          <p:nvPr/>
        </p:nvSpPr>
        <p:spPr bwMode="auto">
          <a:xfrm>
            <a:off x="762000" y="1676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P</a:t>
            </a:r>
          </a:p>
        </p:txBody>
      </p:sp>
      <p:sp>
        <p:nvSpPr>
          <p:cNvPr id="14" name="Oval 141"/>
          <p:cNvSpPr>
            <a:spLocks noChangeArrowheads="1"/>
          </p:cNvSpPr>
          <p:nvPr/>
        </p:nvSpPr>
        <p:spPr bwMode="auto">
          <a:xfrm>
            <a:off x="762000" y="3200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0" y="533400"/>
            <a:ext cx="605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Child Contamination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191000"/>
            <a:ext cx="3762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 Contamination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7848600" cy="9140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8400" y="4800600"/>
            <a:ext cx="838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400" y="3657600"/>
            <a:ext cx="838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51" descr="20%"/>
          <p:cNvSpPr>
            <a:spLocks/>
          </p:cNvSpPr>
          <p:nvPr/>
        </p:nvSpPr>
        <p:spPr bwMode="auto">
          <a:xfrm>
            <a:off x="1143000" y="46482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152" descr="20%"/>
          <p:cNvSpPr>
            <a:spLocks/>
          </p:cNvSpPr>
          <p:nvPr/>
        </p:nvSpPr>
        <p:spPr bwMode="auto">
          <a:xfrm>
            <a:off x="1143000" y="34290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145"/>
          <p:cNvSpPr>
            <a:spLocks noChangeArrowheads="1"/>
          </p:cNvSpPr>
          <p:nvPr/>
        </p:nvSpPr>
        <p:spPr bwMode="auto">
          <a:xfrm>
            <a:off x="838200" y="4648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C</a:t>
            </a:r>
          </a:p>
        </p:txBody>
      </p:sp>
      <p:sp>
        <p:nvSpPr>
          <p:cNvPr id="23" name="Oval 143"/>
          <p:cNvSpPr>
            <a:spLocks noChangeArrowheads="1"/>
          </p:cNvSpPr>
          <p:nvPr/>
        </p:nvSpPr>
        <p:spPr bwMode="auto">
          <a:xfrm>
            <a:off x="838200" y="22098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P</a:t>
            </a:r>
          </a:p>
        </p:txBody>
      </p:sp>
      <p:sp>
        <p:nvSpPr>
          <p:cNvPr id="24" name="Oval 144"/>
          <p:cNvSpPr>
            <a:spLocks noChangeArrowheads="1"/>
          </p:cNvSpPr>
          <p:nvPr/>
        </p:nvSpPr>
        <p:spPr bwMode="auto">
          <a:xfrm>
            <a:off x="838200" y="34290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609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Double Contamination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276600"/>
            <a:ext cx="4021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  Contamination</a:t>
            </a:r>
            <a:endParaRPr lang="en-US" sz="3200" b="1" cap="none" spc="0" dirty="0">
              <a:ln w="1905"/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4572000"/>
            <a:ext cx="3762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 Contamination</a:t>
            </a:r>
            <a:endParaRPr lang="en-US" sz="3200" b="1" cap="none" spc="0" dirty="0">
              <a:ln w="1905"/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12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Freeform 150" descr="20%"/>
          <p:cNvSpPr>
            <a:spLocks/>
          </p:cNvSpPr>
          <p:nvPr/>
        </p:nvSpPr>
        <p:spPr bwMode="auto">
          <a:xfrm>
            <a:off x="5029200" y="38100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Freeform 151" descr="20%"/>
          <p:cNvSpPr>
            <a:spLocks/>
          </p:cNvSpPr>
          <p:nvPr/>
        </p:nvSpPr>
        <p:spPr bwMode="auto">
          <a:xfrm>
            <a:off x="6934200" y="3782237"/>
            <a:ext cx="912813" cy="334151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152" descr="20%"/>
          <p:cNvSpPr>
            <a:spLocks/>
          </p:cNvSpPr>
          <p:nvPr/>
        </p:nvSpPr>
        <p:spPr bwMode="auto">
          <a:xfrm>
            <a:off x="6934200" y="2563037"/>
            <a:ext cx="912813" cy="334151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149" descr="20%"/>
          <p:cNvSpPr>
            <a:spLocks/>
          </p:cNvSpPr>
          <p:nvPr/>
        </p:nvSpPr>
        <p:spPr bwMode="auto">
          <a:xfrm>
            <a:off x="3124200" y="2256651"/>
            <a:ext cx="912813" cy="334150"/>
          </a:xfrm>
          <a:custGeom>
            <a:avLst/>
            <a:gdLst>
              <a:gd name="T0" fmla="*/ 0 w 575"/>
              <a:gd name="T1" fmla="*/ 244453964 h 193"/>
              <a:gd name="T2" fmla="*/ 118448202 w 575"/>
              <a:gd name="T3" fmla="*/ 161289737 h 193"/>
              <a:gd name="T4" fmla="*/ 246975448 w 575"/>
              <a:gd name="T5" fmla="*/ 100806085 h 193"/>
              <a:gd name="T6" fmla="*/ 370463965 w 575"/>
              <a:gd name="T7" fmla="*/ 52922401 h 193"/>
              <a:gd name="T8" fmla="*/ 476310586 w 575"/>
              <a:gd name="T9" fmla="*/ 30241826 h 193"/>
              <a:gd name="T10" fmla="*/ 612399098 w 575"/>
              <a:gd name="T11" fmla="*/ 7559663 h 193"/>
              <a:gd name="T12" fmla="*/ 730845713 w 575"/>
              <a:gd name="T13" fmla="*/ 0 h 193"/>
              <a:gd name="T14" fmla="*/ 836692333 w 575"/>
              <a:gd name="T15" fmla="*/ 7559663 h 193"/>
              <a:gd name="T16" fmla="*/ 957659900 w 575"/>
              <a:gd name="T17" fmla="*/ 22680575 h 193"/>
              <a:gd name="T18" fmla="*/ 1081148417 w 575"/>
              <a:gd name="T19" fmla="*/ 55443347 h 193"/>
              <a:gd name="T20" fmla="*/ 1184474086 w 575"/>
              <a:gd name="T21" fmla="*/ 93244835 h 193"/>
              <a:gd name="T22" fmla="*/ 1270159446 w 575"/>
              <a:gd name="T23" fmla="*/ 131047911 h 193"/>
              <a:gd name="T24" fmla="*/ 1360885120 w 575"/>
              <a:gd name="T25" fmla="*/ 183970312 h 193"/>
              <a:gd name="T26" fmla="*/ 1449091431 w 575"/>
              <a:gd name="T27" fmla="*/ 244453964 h 193"/>
              <a:gd name="T28" fmla="*/ 1360885120 w 575"/>
              <a:gd name="T29" fmla="*/ 309977919 h 193"/>
              <a:gd name="T30" fmla="*/ 1267640082 w 575"/>
              <a:gd name="T31" fmla="*/ 357861603 h 193"/>
              <a:gd name="T32" fmla="*/ 1184474086 w 575"/>
              <a:gd name="T33" fmla="*/ 395663092 h 193"/>
              <a:gd name="T34" fmla="*/ 1073587151 w 575"/>
              <a:gd name="T35" fmla="*/ 438506472 h 193"/>
              <a:gd name="T36" fmla="*/ 965221166 w 575"/>
              <a:gd name="T37" fmla="*/ 463707993 h 193"/>
              <a:gd name="T38" fmla="*/ 866934225 w 575"/>
              <a:gd name="T39" fmla="*/ 478828906 h 193"/>
              <a:gd name="T40" fmla="*/ 753527925 w 575"/>
              <a:gd name="T41" fmla="*/ 486388569 h 193"/>
              <a:gd name="T42" fmla="*/ 647681305 w 575"/>
              <a:gd name="T43" fmla="*/ 483869210 h 193"/>
              <a:gd name="T44" fmla="*/ 519152472 w 575"/>
              <a:gd name="T45" fmla="*/ 463707993 h 193"/>
              <a:gd name="T46" fmla="*/ 420867118 w 575"/>
              <a:gd name="T47" fmla="*/ 446066135 h 193"/>
              <a:gd name="T48" fmla="*/ 325101128 w 575"/>
              <a:gd name="T49" fmla="*/ 415824309 h 193"/>
              <a:gd name="T50" fmla="*/ 239415769 w 575"/>
              <a:gd name="T51" fmla="*/ 380542179 h 193"/>
              <a:gd name="T52" fmla="*/ 156249773 w 575"/>
              <a:gd name="T53" fmla="*/ 340219745 h 193"/>
              <a:gd name="T54" fmla="*/ 90725675 w 575"/>
              <a:gd name="T55" fmla="*/ 297377952 h 193"/>
              <a:gd name="T56" fmla="*/ 0 w 575"/>
              <a:gd name="T57" fmla="*/ 244453964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Oval 139"/>
          <p:cNvSpPr>
            <a:spLocks noChangeArrowheads="1"/>
          </p:cNvSpPr>
          <p:nvPr/>
        </p:nvSpPr>
        <p:spPr bwMode="auto">
          <a:xfrm>
            <a:off x="2743200" y="38862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C</a:t>
            </a:r>
          </a:p>
        </p:txBody>
      </p:sp>
      <p:sp>
        <p:nvSpPr>
          <p:cNvPr id="34" name="Oval 142"/>
          <p:cNvSpPr>
            <a:spLocks noChangeArrowheads="1"/>
          </p:cNvSpPr>
          <p:nvPr/>
        </p:nvSpPr>
        <p:spPr bwMode="auto">
          <a:xfrm>
            <a:off x="4724400" y="38100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C</a:t>
            </a:r>
          </a:p>
        </p:txBody>
      </p:sp>
      <p:sp>
        <p:nvSpPr>
          <p:cNvPr id="35" name="Oval 145"/>
          <p:cNvSpPr>
            <a:spLocks noChangeArrowheads="1"/>
          </p:cNvSpPr>
          <p:nvPr/>
        </p:nvSpPr>
        <p:spPr bwMode="auto">
          <a:xfrm>
            <a:off x="6629400" y="37338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C</a:t>
            </a: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 rot="16200000">
            <a:off x="-1485900" y="19431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endParaRPr lang="en-GB" sz="4800" dirty="0"/>
          </a:p>
        </p:txBody>
      </p:sp>
      <p:sp>
        <p:nvSpPr>
          <p:cNvPr id="50" name="Text Box 133"/>
          <p:cNvSpPr txBox="1">
            <a:spLocks noChangeArrowheads="1"/>
          </p:cNvSpPr>
          <p:nvPr/>
        </p:nvSpPr>
        <p:spPr bwMode="auto">
          <a:xfrm>
            <a:off x="2819400" y="5562600"/>
            <a:ext cx="129208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Parent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Contamination</a:t>
            </a:r>
          </a:p>
        </p:txBody>
      </p:sp>
      <p:sp>
        <p:nvSpPr>
          <p:cNvPr id="51" name="Oval 137"/>
          <p:cNvSpPr>
            <a:spLocks noChangeArrowheads="1"/>
          </p:cNvSpPr>
          <p:nvPr/>
        </p:nvSpPr>
        <p:spPr bwMode="auto">
          <a:xfrm>
            <a:off x="2819400" y="928702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P</a:t>
            </a:r>
          </a:p>
        </p:txBody>
      </p:sp>
      <p:sp>
        <p:nvSpPr>
          <p:cNvPr id="52" name="Oval 138"/>
          <p:cNvSpPr>
            <a:spLocks noChangeArrowheads="1"/>
          </p:cNvSpPr>
          <p:nvPr/>
        </p:nvSpPr>
        <p:spPr bwMode="auto">
          <a:xfrm>
            <a:off x="2819400" y="22098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53" name="Oval 140"/>
          <p:cNvSpPr>
            <a:spLocks noChangeArrowheads="1"/>
          </p:cNvSpPr>
          <p:nvPr/>
        </p:nvSpPr>
        <p:spPr bwMode="auto">
          <a:xfrm>
            <a:off x="4724400" y="8382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P</a:t>
            </a:r>
          </a:p>
        </p:txBody>
      </p:sp>
      <p:sp>
        <p:nvSpPr>
          <p:cNvPr id="54" name="Oval 141"/>
          <p:cNvSpPr>
            <a:spLocks noChangeArrowheads="1"/>
          </p:cNvSpPr>
          <p:nvPr/>
        </p:nvSpPr>
        <p:spPr bwMode="auto">
          <a:xfrm>
            <a:off x="4724400" y="2514600"/>
            <a:ext cx="15240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55" name="Oval 143"/>
          <p:cNvSpPr>
            <a:spLocks noChangeArrowheads="1"/>
          </p:cNvSpPr>
          <p:nvPr/>
        </p:nvSpPr>
        <p:spPr bwMode="auto">
          <a:xfrm>
            <a:off x="6629400" y="12192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P</a:t>
            </a:r>
          </a:p>
        </p:txBody>
      </p:sp>
      <p:sp>
        <p:nvSpPr>
          <p:cNvPr id="56" name="Oval 144"/>
          <p:cNvSpPr>
            <a:spLocks noChangeArrowheads="1"/>
          </p:cNvSpPr>
          <p:nvPr/>
        </p:nvSpPr>
        <p:spPr bwMode="auto">
          <a:xfrm>
            <a:off x="6629400" y="25146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A</a:t>
            </a:r>
          </a:p>
        </p:txBody>
      </p:sp>
      <p:sp>
        <p:nvSpPr>
          <p:cNvPr id="57" name="Text Box 146"/>
          <p:cNvSpPr txBox="1">
            <a:spLocks noChangeArrowheads="1"/>
          </p:cNvSpPr>
          <p:nvPr/>
        </p:nvSpPr>
        <p:spPr bwMode="auto">
          <a:xfrm>
            <a:off x="4800600" y="5562600"/>
            <a:ext cx="129208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Child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Contamination</a:t>
            </a:r>
          </a:p>
        </p:txBody>
      </p:sp>
      <p:sp>
        <p:nvSpPr>
          <p:cNvPr id="58" name="Text Box 147"/>
          <p:cNvSpPr txBox="1">
            <a:spLocks noChangeArrowheads="1"/>
          </p:cNvSpPr>
          <p:nvPr/>
        </p:nvSpPr>
        <p:spPr bwMode="auto">
          <a:xfrm>
            <a:off x="6705600" y="5562600"/>
            <a:ext cx="126919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dirty="0">
                <a:solidFill>
                  <a:srgbClr val="FF0000"/>
                </a:solidFill>
              </a:rPr>
              <a:t>Double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dirty="0">
                <a:solidFill>
                  <a:srgbClr val="FF0000"/>
                </a:solidFill>
              </a:rPr>
              <a:t>Contamination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-1640871" y="2800355"/>
            <a:ext cx="5731440" cy="935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CONTAMINATIONS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86200" y="3581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3810000" y="2057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6200" y="5105400"/>
            <a:ext cx="12192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31" idx="1"/>
            <a:endCxn id="31" idx="5"/>
          </p:cNvCxnSpPr>
          <p:nvPr/>
        </p:nvCxnSpPr>
        <p:spPr>
          <a:xfrm rot="16200000" flipH="1">
            <a:off x="3880784" y="2388348"/>
            <a:ext cx="1077632" cy="862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  <a:endCxn id="31" idx="7"/>
          </p:cNvCxnSpPr>
          <p:nvPr/>
        </p:nvCxnSpPr>
        <p:spPr>
          <a:xfrm rot="5400000" flipH="1" flipV="1">
            <a:off x="3880784" y="2388348"/>
            <a:ext cx="1077632" cy="862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0"/>
            <a:ext cx="745486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EXCLUSION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Exclusion Of Parents Ego States</a:t>
            </a:r>
            <a:endParaRPr lang="en-US" sz="44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86200" y="3581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810000" y="2057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6200" y="5105400"/>
            <a:ext cx="12192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30" idx="1"/>
          </p:cNvCxnSpPr>
          <p:nvPr/>
        </p:nvCxnSpPr>
        <p:spPr>
          <a:xfrm rot="16200000" flipH="1">
            <a:off x="3979302" y="3890030"/>
            <a:ext cx="1083048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996670" y="3928130"/>
            <a:ext cx="996016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" y="457200"/>
            <a:ext cx="739458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EXCLUSION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Exclusion Of Adult Ego States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886200"/>
            <a:ext cx="526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0" grpId="0"/>
      <p:bldP spid="10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86200" y="3581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            </a:t>
            </a:r>
          </a:p>
        </p:txBody>
      </p:sp>
      <p:sp>
        <p:nvSpPr>
          <p:cNvPr id="31" name="Oval 30"/>
          <p:cNvSpPr/>
          <p:nvPr/>
        </p:nvSpPr>
        <p:spPr>
          <a:xfrm>
            <a:off x="3810000" y="2057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</a:t>
            </a:r>
            <a:r>
              <a:rPr lang="en-US" sz="4400" b="1" dirty="0" smtClean="0">
                <a:solidFill>
                  <a:schemeClr val="tx1"/>
                </a:solidFill>
              </a:rPr>
              <a:t>   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6200" y="5105400"/>
            <a:ext cx="12192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953154" y="5419446"/>
            <a:ext cx="1083048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996670" y="5375930"/>
            <a:ext cx="996016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0"/>
            <a:ext cx="8395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EXCLUSION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Exclusion Of Child Ego States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762000"/>
            <a:ext cx="460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LIFE POSITIONS</a:t>
            </a:r>
            <a:endParaRPr lang="en-US" sz="5400" b="1" cap="none" spc="0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905000"/>
            <a:ext cx="70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buClr>
                <a:schemeClr val="tx1"/>
              </a:buClr>
              <a:buFont typeface="Arial" charset="0"/>
              <a:buChar char="♣"/>
            </a:pPr>
            <a:r>
              <a:rPr lang="en-US" sz="3200" b="1" dirty="0" smtClean="0">
                <a:solidFill>
                  <a:srgbClr val="3333FF"/>
                </a:solidFill>
                <a:latin typeface="Comic Sans MS" pitchFamily="66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I am ok, you are ok</a:t>
            </a:r>
          </a:p>
          <a:p>
            <a:pPr lvl="1">
              <a:lnSpc>
                <a:spcPct val="200000"/>
              </a:lnSpc>
              <a:buClr>
                <a:schemeClr val="tx1"/>
              </a:buClr>
              <a:buFont typeface="Arial" charset="0"/>
              <a:buChar char="♣"/>
            </a:pP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</a:rPr>
              <a:t>  I am ok, you are not ok</a:t>
            </a:r>
          </a:p>
          <a:p>
            <a:pPr lvl="1">
              <a:lnSpc>
                <a:spcPct val="200000"/>
              </a:lnSpc>
              <a:buClr>
                <a:schemeClr val="tx1"/>
              </a:buClr>
              <a:buFont typeface="Arial" charset="0"/>
              <a:buChar char="♣"/>
            </a:pPr>
            <a:r>
              <a:rPr lang="en-US" sz="3200" b="1" dirty="0" smtClean="0">
                <a:solidFill>
                  <a:srgbClr val="3333FF"/>
                </a:solidFill>
                <a:latin typeface="Comic Sans MS" pitchFamily="66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 am not ok, you are ok</a:t>
            </a:r>
          </a:p>
          <a:p>
            <a:pPr lvl="1">
              <a:lnSpc>
                <a:spcPct val="200000"/>
              </a:lnSpc>
              <a:buClr>
                <a:schemeClr val="tx1"/>
              </a:buClr>
              <a:buFont typeface="Arial" charset="0"/>
              <a:buChar char="♣"/>
            </a:pPr>
            <a:r>
              <a:rPr lang="en-US" sz="3200" b="1" dirty="0" smtClean="0">
                <a:solidFill>
                  <a:srgbClr val="663300"/>
                </a:solidFill>
                <a:latin typeface="Comic Sans MS" pitchFamily="66" charset="0"/>
              </a:rPr>
              <a:t>  I am not ok, you are not ok</a:t>
            </a:r>
            <a:endParaRPr lang="en-US" sz="32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096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LOVE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981200"/>
            <a:ext cx="40386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Conditional Love</a:t>
            </a:r>
            <a:endParaRPr lang="en-US" sz="42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1981200"/>
            <a:ext cx="47244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Unconditional Love</a:t>
            </a:r>
            <a:endParaRPr lang="en-US" sz="42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943600" y="2819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5800" y="3581400"/>
            <a:ext cx="2819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62000" y="3733800"/>
            <a:ext cx="2669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am ok   You are not ok</a:t>
            </a:r>
            <a:endParaRPr lang="en-US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62600" y="3657600"/>
            <a:ext cx="2819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257800" y="3810000"/>
            <a:ext cx="30737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You are ok   I am not ok</a:t>
            </a:r>
            <a:endParaRPr lang="en-US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2133600" y="3047838"/>
            <a:ext cx="411480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9438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95400" y="5257800"/>
            <a:ext cx="1295400" cy="8382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524000" y="5410200"/>
            <a:ext cx="7620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RC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562100" y="46863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29400" y="5334000"/>
            <a:ext cx="1295400" cy="72897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858000" y="5410200"/>
            <a:ext cx="914400" cy="553998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6248400" y="30480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7048500" y="32385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6819900" y="47625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3" grpId="0" animBg="1"/>
      <p:bldP spid="34" grpId="0"/>
      <p:bldP spid="44" grpId="0" animBg="1"/>
      <p:bldP spid="45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PARENT EGO  STATE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572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Parent Ego State is the set of  behaviour pattern that one follow from his parent copied from his childhood.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2209800"/>
            <a:ext cx="23622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9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"/>
            <a:ext cx="8382000" cy="5638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buNone/>
            </a:pPr>
            <a:endParaRPr lang="en-US" sz="1800" kern="10" spc="720" dirty="0" smtClean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  <a:p>
            <a:pPr algn="ctr">
              <a:buNone/>
            </a:pPr>
            <a:r>
              <a:rPr lang="en-US" sz="1800" kern="10" spc="72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 Thank You</a:t>
            </a:r>
          </a:p>
          <a:p>
            <a:pPr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chemeClr val="folHlink"/>
                </a:solidFill>
              </a:rPr>
              <a:t>                    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SUDAS KANNOTH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   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General Convener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		   POSITIVE COMMUNE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Soft skill training team,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kannur</a:t>
            </a:r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	       www.positivecommune.com</a:t>
            </a:r>
          </a:p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FF9900"/>
                </a:solidFill>
                <a:latin typeface="Aharoni" pitchFamily="2" charset="-79"/>
                <a:cs typeface="Aharoni" pitchFamily="2" charset="-79"/>
              </a:rPr>
              <a:t>            sudaskannoth@gmail.com</a:t>
            </a:r>
            <a:endParaRPr lang="en-US" sz="1400" b="1" dirty="0" smtClean="0">
              <a:solidFill>
                <a:srgbClr val="FF9900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Broadway" pitchFamily="82" charset="0"/>
              </a:rPr>
              <a:t>                           </a:t>
            </a:r>
            <a:r>
              <a:rPr lang="en-US" sz="3600" b="1" dirty="0" smtClean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  <a:t>944  711  4001</a:t>
            </a:r>
          </a:p>
          <a:p>
            <a:pPr algn="ctr">
              <a:buNone/>
            </a:pPr>
            <a:endParaRPr lang="en-US" sz="1800" kern="10" spc="720" dirty="0">
              <a:ln w="9525">
                <a:noFill/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ADULT EGO  STATE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Adult Ego State is the set of attitude and behaviour evolved out of the scientific and balanced study of the available data.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2209800"/>
            <a:ext cx="23622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A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CHILD EGO  STATE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648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Child Ego State is the set of feelings and behaviour patterns that are derived out of the individual on childhood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2209800"/>
            <a:ext cx="23622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CHILD EGO STATE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Seat of Emotions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   Experiences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    Curiosity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  Feelings, Intuition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Creativity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685800" y="2286000"/>
            <a:ext cx="2895600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C</a:t>
            </a:r>
            <a:endParaRPr lang="en-US" sz="96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2514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3200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3962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4572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52578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Bodoni MT" pitchFamily="18" charset="0"/>
              </a:rPr>
              <a:t>ADULT EGO STATE</a:t>
            </a:r>
            <a:endParaRPr lang="en-US" sz="6000" b="1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 </a:t>
            </a:r>
            <a:r>
              <a:rPr lang="en-US" b="1" dirty="0" smtClean="0">
                <a:solidFill>
                  <a:srgbClr val="996633"/>
                </a:solidFill>
              </a:rPr>
              <a:t>Reality</a:t>
            </a:r>
          </a:p>
          <a:p>
            <a:pPr>
              <a:buNone/>
            </a:pPr>
            <a:r>
              <a:rPr lang="en-US" b="1" dirty="0" smtClean="0">
                <a:solidFill>
                  <a:srgbClr val="996633"/>
                </a:solidFill>
              </a:rPr>
              <a:t>					   Probability Estimation</a:t>
            </a:r>
          </a:p>
          <a:p>
            <a:pPr>
              <a:buNone/>
            </a:pPr>
            <a:r>
              <a:rPr lang="en-US" b="1" dirty="0" smtClean="0">
                <a:solidFill>
                  <a:srgbClr val="996633"/>
                </a:solidFill>
              </a:rPr>
              <a:t>					   Decision Making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990600" y="2743200"/>
            <a:ext cx="26670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A</a:t>
            </a:r>
            <a:endParaRPr lang="en-US" sz="96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4800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4267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439</Words>
  <Application>Microsoft Office PowerPoint</Application>
  <PresentationFormat>On-screen Show (4:3)</PresentationFormat>
  <Paragraphs>480</Paragraphs>
  <Slides>50</Slides>
  <Notes>6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Presentation</vt:lpstr>
      <vt:lpstr>Slide 1</vt:lpstr>
      <vt:lpstr>Slide 2</vt:lpstr>
      <vt:lpstr>EGO STATES</vt:lpstr>
      <vt:lpstr>EGO  STATES</vt:lpstr>
      <vt:lpstr>PARENT EGO  STATE</vt:lpstr>
      <vt:lpstr>ADULT EGO  STATE</vt:lpstr>
      <vt:lpstr>CHILD EGO  STATE</vt:lpstr>
      <vt:lpstr>CHILD EGO STATE</vt:lpstr>
      <vt:lpstr>ADULT EGO STATE</vt:lpstr>
      <vt:lpstr>PARENT EGO STATE</vt:lpstr>
      <vt:lpstr>STRUCTURAL ANALYSIS</vt:lpstr>
      <vt:lpstr>                      1.  hgnsb Hcm-\- t]m-Ip¶p. P-      B\sb I­mÂ \Ã iIp-\-am-Wv. A-      B\-sb- Xr-iqÀ ]qc-¯n\v sIm­p-t]m-Ip-I-bmWv. C -    lmbv ! AXm B\ t]mIp-¶p.                        </vt:lpstr>
      <vt:lpstr>                      2. hgnbnÂ Hcp ]«n N¯p InS¡p¶p. P-      Ct¸m-gs¯ ss{UhÀamÀ Hcp t_m[-an-Ãm-¯-h-cmWv. A-     I­n«v DS-a-Ø-cn-Ãm¯ ]«n-bm-sW¶p tXm¶p-¶p.  C -    At¿m ]mhw ]«n.                       </vt:lpstr>
      <vt:lpstr>                       3. `£Ww ka-b¯p X¿m-dm-¡m¯ `mcy-tbmSv    \o CXp-hsc Fs´-Sp-¡p-I-bm-bn-cp-¶p.      F\n¡v \nsâ DuWv th­.   DuWv Ct¸mÄ sdUn-bmIpw                         </vt:lpstr>
      <vt:lpstr>                       3. `£Ww ka-b¯p X¿m-dm-¡m¯ `mcy-tbmSv  P-       \o CXp-hsc Fs´-Sp-¡p-I-bm-bn-cp-¶p.  A-      DuWv Ct¸mÄ sdUn-bmIpw   C -    F\n¡v \nsâ DuWv th­.                           </vt:lpstr>
      <vt:lpstr>                       4. Ip«n Ic-bp-¶p.   Ip«n-sb-´n\m Ic-bpt¶    AXn\v Ic-bmt\ t\c-apÅq         CXn-s\-s¡m­p Rm³ aSp-¯p.                       </vt:lpstr>
      <vt:lpstr>                      4. Ip«n Ic-bp-¶p. P-      AXn\v Ic-bmt\ t\c-apÅq A-     Ip«n-sb-´n\m Ic-bpt¶ C -    CXn-s\-s¡m­p Rm³ aSp-¯p.                       </vt:lpstr>
      <vt:lpstr>                      5. Ubdn ImWp-¶nÃ   Fsâ `K-hmt\ B Ubdn Fhn-sSt¸mbn   Hcp km[\w h¨n-S-¯n-cn-¡nÃ     B Ubdn It­m?                         </vt:lpstr>
      <vt:lpstr>                      5. Ubdn ImWp-¶nÃ P-      Hcp km[\w h¨n-S-¯n-cn-¡nÃ A-      B Ubdn It­m C -     Fsâ `K-hmt\ B Ubdn Fhn-sSt¸mbn                     </vt:lpstr>
      <vt:lpstr>                      6. Xma-kn¨p h¶ Ip«n-tbmSv A²ym-]-I³  \o F´m C{X Xma-kn¨p t]mbXv.   \o Hcp ieyw Xs¶   \o C¶pw Xma-kn-¨mWp h¶n-cn-¡p-¶-Xv. AtÃSm                       </vt:lpstr>
      <vt:lpstr>                      6. Xma-kn¨p h¶ Ip«n-tbmSv A²ym-]-I³ P-       \o C¶pw Xma-kn-¨mWp h¶n-cn-¡p-¶-Xv. AtÃSm A-        \o F´m C{X Xma-kn¨p t]mbXv.  C -      \o Hcp ieyw Xs¶                      </vt:lpstr>
      <vt:lpstr>                      7. t]meo-kp-Im-c³ hcp-¶p.  cmhnse Im¸n¡v Imip-­m-¡m³ Cd-§n-bn-cn-¡p-I-bm-Wv.  At¿m t]meo-kv.   C¶-es¯ tamj-W-s¯-]än At\z-jn-¡p-hm³ Cd-§n-bn-cn-¡p-I-bmWv                       </vt:lpstr>
      <vt:lpstr>                      7. t]meo-kp-Im-c³ hcp-¶p.  P-   cmhnse Im¸n¡v Imip-­m-¡m³ Cd-§n-bn-cn-¡p-I-bm-Wv.  A-  C¶-es¯ tamj-W-s¯-]än At\z-jn-¡p-hm³       Cd-§n-bn-cn-¡p-I-bmWv  C -  At¿m t]meo-kv.                      </vt:lpstr>
      <vt:lpstr>                      8. Bip-]-{Xn-bnÂ \o­ Iyq.   Rm³ aSp-¯p.   shÅn-bmgvN henb Xnc-¡m-Wv.  shdpw ]¨sh-Å-amWv ChnsS tImcn-¯-cp-¶Xv                       </vt:lpstr>
      <vt:lpstr>                      8. Bip-]-{Xn-bnÂ \o­ Iyq. P-      shdpw ]¨sh-Å-amWv ChnsS tImcn-¯-cp-¶Xv A-      shÅn-bmgvN henb Xnc-¡m-Wv. C -  Rm³ aSp-¯p.                       </vt:lpstr>
      <vt:lpstr> STRUCTURE OF HUMAN PERSONALITY </vt:lpstr>
      <vt:lpstr>FUNCTIONAL  ANALYSIS</vt:lpstr>
      <vt:lpstr>FUNCTIONAL  ANALYSIS</vt:lpstr>
      <vt:lpstr>FUNCTIONAL  ANALYSIS</vt:lpstr>
      <vt:lpstr>FUNCTIONAL  ANALYSIS</vt:lpstr>
      <vt:lpstr>HOW TO DETECT DIAGNOSE EGOSTATES DIAGNOSIS</vt:lpstr>
      <vt:lpstr>BEHAVIORAL DIAGNOSIS</vt:lpstr>
      <vt:lpstr>BEHAVIORAL DIAGNOSIS</vt:lpstr>
      <vt:lpstr>BEHAVIORAL DIAGNOSIS</vt:lpstr>
      <vt:lpstr>BEHAVIORAL DIAGNOSIS</vt:lpstr>
      <vt:lpstr>BEHAVIORAL DIAGNOSIS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 STATES</dc:title>
  <dc:creator>system</dc:creator>
  <cp:lastModifiedBy>hp</cp:lastModifiedBy>
  <cp:revision>275</cp:revision>
  <dcterms:created xsi:type="dcterms:W3CDTF">2012-05-02T07:53:48Z</dcterms:created>
  <dcterms:modified xsi:type="dcterms:W3CDTF">2012-12-01T10:48:07Z</dcterms:modified>
</cp:coreProperties>
</file>