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32"/>
  </p:notesMasterIdLst>
  <p:sldIdLst>
    <p:sldId id="293" r:id="rId2"/>
    <p:sldId id="294" r:id="rId3"/>
    <p:sldId id="295" r:id="rId4"/>
    <p:sldId id="296" r:id="rId5"/>
    <p:sldId id="297" r:id="rId6"/>
    <p:sldId id="298" r:id="rId7"/>
    <p:sldId id="299" r:id="rId8"/>
    <p:sldId id="300" r:id="rId9"/>
    <p:sldId id="301" r:id="rId10"/>
    <p:sldId id="302" r:id="rId11"/>
    <p:sldId id="257" r:id="rId12"/>
    <p:sldId id="258" r:id="rId13"/>
    <p:sldId id="274" r:id="rId14"/>
    <p:sldId id="264" r:id="rId15"/>
    <p:sldId id="259" r:id="rId16"/>
    <p:sldId id="268" r:id="rId17"/>
    <p:sldId id="269" r:id="rId18"/>
    <p:sldId id="288" r:id="rId19"/>
    <p:sldId id="289" r:id="rId20"/>
    <p:sldId id="290" r:id="rId21"/>
    <p:sldId id="291" r:id="rId22"/>
    <p:sldId id="292" r:id="rId23"/>
    <p:sldId id="270" r:id="rId24"/>
    <p:sldId id="267" r:id="rId25"/>
    <p:sldId id="266" r:id="rId26"/>
    <p:sldId id="265" r:id="rId27"/>
    <p:sldId id="263" r:id="rId28"/>
    <p:sldId id="271" r:id="rId29"/>
    <p:sldId id="272" r:id="rId30"/>
    <p:sldId id="273"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493" autoAdjust="0"/>
    <p:restoredTop sz="94640" autoAdjust="0"/>
  </p:normalViewPr>
  <p:slideViewPr>
    <p:cSldViewPr>
      <p:cViewPr>
        <p:scale>
          <a:sx n="66" d="100"/>
          <a:sy n="66" d="100"/>
        </p:scale>
        <p:origin x="-1974" y="-5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36D7BD-4AE9-427A-A7EF-BFC1B38BF4E2}" type="datetimeFigureOut">
              <a:rPr lang="en-US" smtClean="0"/>
              <a:pPr/>
              <a:t>12/16/2012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73FF8E-B87A-44B1-9ECD-382F2CCF1DDC}" type="slidenum">
              <a:rPr lang="en-US" smtClean="0"/>
              <a:pPr/>
              <a:t>‹#›</a:t>
            </a:fld>
            <a:endParaRPr lang="en-US"/>
          </a:p>
        </p:txBody>
      </p:sp>
    </p:spTree>
    <p:extLst>
      <p:ext uri="{BB962C8B-B14F-4D97-AF65-F5344CB8AC3E}">
        <p14:creationId xmlns:p14="http://schemas.microsoft.com/office/powerpoint/2010/main" xmlns="" val="3182198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miter lim="800000"/>
            <a:headEnd/>
            <a:tailEnd/>
          </a:ln>
        </p:spPr>
        <p:txBody>
          <a:bodyPr/>
          <a:lstStyle/>
          <a:p>
            <a:fld id="{684B58DC-623D-4D5F-B43E-435BE8E6DDEB}" type="slidenum">
              <a:rPr lang="en-US"/>
              <a:pPr/>
              <a:t>1</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73FF8E-B87A-44B1-9ECD-382F2CCF1DDC}"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73FF8E-B87A-44B1-9ECD-382F2CCF1DDC}"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1CEA49A3-F0E5-41A3-AB20-71317C58EE02}" type="slidenum">
              <a:rPr lang="en-US"/>
              <a:pPr/>
              <a:t>2</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miter lim="800000"/>
            <a:headEnd/>
            <a:tailEnd/>
          </a:ln>
        </p:spPr>
        <p:txBody>
          <a:bodyPr/>
          <a:lstStyle/>
          <a:p>
            <a:fld id="{7FEF57B3-ED10-4699-A70B-F90C3904A41A}" type="slidenum">
              <a:rPr lang="en-US"/>
              <a:pPr/>
              <a:t>3</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miter lim="800000"/>
            <a:headEnd/>
            <a:tailEnd/>
          </a:ln>
        </p:spPr>
        <p:txBody>
          <a:bodyPr/>
          <a:lstStyle/>
          <a:p>
            <a:fld id="{23A09414-BEC6-4E8C-A1CD-D6D42AF8A04E}" type="slidenum">
              <a:rPr lang="en-US"/>
              <a:pPr/>
              <a:t>4</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miter lim="800000"/>
            <a:headEnd/>
            <a:tailEnd/>
          </a:ln>
        </p:spPr>
        <p:txBody>
          <a:bodyPr/>
          <a:lstStyle/>
          <a:p>
            <a:fld id="{A3A4B425-266E-4C97-8F22-7E9ADBEBA2B3}" type="slidenum">
              <a:rPr lang="en-US"/>
              <a:pPr/>
              <a:t>5</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miter lim="800000"/>
            <a:headEnd/>
            <a:tailEnd/>
          </a:ln>
        </p:spPr>
        <p:txBody>
          <a:bodyPr/>
          <a:lstStyle/>
          <a:p>
            <a:fld id="{1F9E5445-78FF-4AF5-9EE5-AD36A67B78D8}" type="slidenum">
              <a:rPr lang="en-US"/>
              <a:pPr/>
              <a:t>6</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miter lim="800000"/>
            <a:headEnd/>
            <a:tailEnd/>
          </a:ln>
        </p:spPr>
        <p:txBody>
          <a:bodyPr/>
          <a:lstStyle/>
          <a:p>
            <a:fld id="{1F9E5445-78FF-4AF5-9EE5-AD36A67B78D8}" type="slidenum">
              <a:rPr lang="en-US"/>
              <a:pPr/>
              <a:t>7</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miter lim="800000"/>
            <a:headEnd/>
            <a:tailEnd/>
          </a:ln>
        </p:spPr>
        <p:txBody>
          <a:bodyPr/>
          <a:lstStyle/>
          <a:p>
            <a:fld id="{1F9E5445-78FF-4AF5-9EE5-AD36A67B78D8}" type="slidenum">
              <a:rPr lang="en-US"/>
              <a:pPr/>
              <a:t>8</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miter lim="800000"/>
            <a:headEnd/>
            <a:tailEnd/>
          </a:ln>
        </p:spPr>
        <p:txBody>
          <a:bodyPr/>
          <a:lstStyle/>
          <a:p>
            <a:fld id="{1F9E5445-78FF-4AF5-9EE5-AD36A67B78D8}" type="slidenum">
              <a:rPr lang="en-US"/>
              <a:pPr/>
              <a:t>9</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8CFA630-13BB-46C4-BD44-B2C5F9B66074}" type="datetimeFigureOut">
              <a:rPr lang="en-US" smtClean="0"/>
              <a:pPr/>
              <a:t>12/16/2012</a:t>
            </a:fld>
            <a:endParaRPr lang="en-US" dirty="0">
              <a:solidFill>
                <a:srgbClr val="FFFFFF"/>
              </a:solidFill>
            </a:endParaRP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kumimoji="0" lang="en-US" dirty="0">
              <a:solidFill>
                <a:srgbClr val="FFFFFF"/>
              </a:solidFill>
            </a:endParaRP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C5217A8-0E06-4059-AC45-433E2E67A85D}" type="slidenum">
              <a:rPr kumimoji="0" lang="en-US" smtClean="0"/>
              <a:pPr/>
              <a:t>‹#›</a:t>
            </a:fld>
            <a:endParaRPr kumimoji="0" lang="en-US"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CFA630-13BB-46C4-BD44-B2C5F9B66074}" type="datetimeFigureOut">
              <a:rPr lang="en-US" smtClean="0"/>
              <a:pPr/>
              <a:t>12/16/2012</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F8CFA630-13BB-46C4-BD44-B2C5F9B66074}" type="datetimeFigureOut">
              <a:rPr lang="en-US" smtClean="0"/>
              <a:pPr/>
              <a:t>12/16/2012</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kumimoji="0"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C5217A8-0E06-4059-AC45-433E2E67A85D}" type="slidenum">
              <a:rPr kumimoji="0" lang="en-US" smtClean="0"/>
              <a:pPr/>
              <a:t>‹#›</a:t>
            </a:fld>
            <a:endParaRPr kumimoji="0" lang="en-US" dirty="0">
              <a:solidFill>
                <a:schemeClr val="tx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CFA630-13BB-46C4-BD44-B2C5F9B66074}" type="datetimeFigureOut">
              <a:rPr lang="en-US" smtClean="0"/>
              <a:pPr/>
              <a:t>12/16/2012</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8CFA630-13BB-46C4-BD44-B2C5F9B66074}" type="datetimeFigureOut">
              <a:rPr lang="en-US" smtClean="0"/>
              <a:pPr/>
              <a:t>12/16/2012</a:t>
            </a:fld>
            <a:endParaRPr lang="en-US">
              <a:solidFill>
                <a:schemeClr val="tx2"/>
              </a:solidFill>
            </a:endParaRP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kumimoji="0" lang="en-US" dirty="0">
              <a:solidFill>
                <a:schemeClr val="tx2"/>
              </a:solidFill>
            </a:endParaRP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C5217A8-0E06-4059-AC45-433E2E67A85D}"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CFA630-13BB-46C4-BD44-B2C5F9B66074}" type="datetimeFigureOut">
              <a:rPr lang="en-US" smtClean="0"/>
              <a:pPr/>
              <a:t>12/16/2012</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8CFA630-13BB-46C4-BD44-B2C5F9B66074}" type="datetimeFigureOut">
              <a:rPr lang="en-US" smtClean="0"/>
              <a:pPr/>
              <a:t>12/16/2012</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8CFA630-13BB-46C4-BD44-B2C5F9B66074}" type="datetimeFigureOut">
              <a:rPr lang="en-US" smtClean="0"/>
              <a:pPr/>
              <a:t>12/16/2012</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8CFA630-13BB-46C4-BD44-B2C5F9B66074}" type="datetimeFigureOut">
              <a:rPr lang="en-US" smtClean="0"/>
              <a:pPr/>
              <a:t>12/16/2012</a:t>
            </a:fld>
            <a:endParaRPr lang="en-US" dirty="0">
              <a:solidFill>
                <a:schemeClr val="tx2"/>
              </a:solidFill>
            </a:endParaRP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kumimoji="0" lang="en-US" dirty="0">
              <a:solidFill>
                <a:schemeClr val="tx2"/>
              </a:solidFill>
            </a:endParaRPr>
          </a:p>
        </p:txBody>
      </p:sp>
      <p:sp>
        <p:nvSpPr>
          <p:cNvPr id="4" name="Slide Number Placeholder 3"/>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CFA630-13BB-46C4-BD44-B2C5F9B66074}" type="datetimeFigureOut">
              <a:rPr lang="en-US" smtClean="0"/>
              <a:pPr/>
              <a:t>12/16/2012</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8CFA630-13BB-46C4-BD44-B2C5F9B66074}" type="datetimeFigureOut">
              <a:rPr lang="en-US" smtClean="0"/>
              <a:pPr/>
              <a:t>12/16/2012</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8CFA630-13BB-46C4-BD44-B2C5F9B66074}" type="datetimeFigureOut">
              <a:rPr lang="en-US" smtClean="0"/>
              <a:pPr/>
              <a:t>12/16/2012</a:t>
            </a:fld>
            <a:endParaRPr lang="en-US" sz="1000" dirty="0">
              <a:solidFill>
                <a:schemeClr val="tx2"/>
              </a:solidFill>
            </a:endParaRP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lgn="r" eaLnBrk="1" latinLnBrk="0" hangingPunct="1"/>
            <a:endParaRPr kumimoji="0" lang="en-US" sz="1000" dirty="0">
              <a:solidFill>
                <a:schemeClr val="tx2"/>
              </a:solidFill>
            </a:endParaRP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algn="r" eaLnBrk="1" latinLnBrk="0" hangingPunct="1"/>
            <a:fld id="{BC5217A8-0E06-4059-AC45-433E2E67A85D}" type="slidenum">
              <a:rPr kumimoji="0" lang="en-US" smtClean="0"/>
              <a:pPr algn="r" eaLnBrk="1" latinLnBrk="0" hangingPunct="1"/>
              <a:t>‹#›</a:t>
            </a:fld>
            <a:endParaRPr kumimoji="0" lang="en-US" sz="11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4.wav"/><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4.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4.wav"/><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5.wav"/><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audio" Target="../media/audio7.wav"/><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audio" Target="../media/audio8.wav"/><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audio" Target="../media/audio9.wav"/><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5.wav"/><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043113" y="152400"/>
            <a:ext cx="5729287" cy="57943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29"/>
          <p:cNvGrpSpPr>
            <a:grpSpLocks/>
          </p:cNvGrpSpPr>
          <p:nvPr/>
        </p:nvGrpSpPr>
        <p:grpSpPr bwMode="auto">
          <a:xfrm>
            <a:off x="2589213" y="1436688"/>
            <a:ext cx="3948112" cy="3981450"/>
            <a:chOff x="1292" y="572"/>
            <a:chExt cx="3176" cy="3175"/>
          </a:xfrm>
        </p:grpSpPr>
        <p:sp>
          <p:nvSpPr>
            <p:cNvPr id="5128" name="Oval 26"/>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5129" name="Rectangle 27"/>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5124" name="Line 20"/>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5125" name="Line 21"/>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5126" name="Oval 22"/>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a:t>8</a:t>
            </a:r>
            <a:endParaRPr lang="en-US" sz="20800" b="1"/>
          </a:p>
        </p:txBody>
      </p:sp>
      <p:sp>
        <p:nvSpPr>
          <p:cNvPr id="5127" name="Oval 23"/>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 xmlns:p14="http://schemas.microsoft.com/office/powerpoint/2010/main" val="3888071523"/>
      </p:ext>
    </p:extLst>
  </p:cSld>
  <p:clrMapOvr>
    <a:masterClrMapping/>
  </p:clrMapOvr>
  <mc:AlternateContent xmlns:mc="http://schemas.openxmlformats.org/markup-compatibility/2006">
    <mc:Choice xmlns=""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hi-IN" sz="4400" dirty="0" smtClean="0"/>
              <a:t>जहाँ </a:t>
            </a:r>
            <a:r>
              <a:rPr lang="hi-IN" sz="4400" u="sng" dirty="0" smtClean="0"/>
              <a:t>पहिया</a:t>
            </a:r>
            <a:r>
              <a:rPr lang="en-IN" sz="4400" u="sng" dirty="0" smtClean="0"/>
              <a:t/>
            </a:r>
            <a:br>
              <a:rPr lang="en-IN" sz="4400" u="sng" dirty="0" smtClean="0"/>
            </a:br>
            <a:r>
              <a:rPr lang="hi-IN" sz="4400" dirty="0" smtClean="0"/>
              <a:t> है </a:t>
            </a:r>
            <a:endParaRPr lang="en-US" dirty="0">
              <a:latin typeface="Utsaah" pitchFamily="34" charset="0"/>
              <a:cs typeface="Utsaah" pitchFamily="34" charset="0"/>
            </a:endParaRPr>
          </a:p>
        </p:txBody>
      </p:sp>
      <p:sp>
        <p:nvSpPr>
          <p:cNvPr id="3" name="Subtitle 2"/>
          <p:cNvSpPr>
            <a:spLocks noGrp="1"/>
          </p:cNvSpPr>
          <p:nvPr>
            <p:ph type="subTitle" idx="1"/>
          </p:nvPr>
        </p:nvSpPr>
        <p:spPr>
          <a:xfrm>
            <a:off x="3276600" y="3886200"/>
            <a:ext cx="5114778" cy="1828800"/>
          </a:xfrm>
        </p:spPr>
        <p:style>
          <a:lnRef idx="0">
            <a:schemeClr val="accent6"/>
          </a:lnRef>
          <a:fillRef idx="3">
            <a:schemeClr val="accent6"/>
          </a:fillRef>
          <a:effectRef idx="3">
            <a:schemeClr val="accent6"/>
          </a:effectRef>
          <a:fontRef idx="minor">
            <a:schemeClr val="lt1"/>
          </a:fontRef>
        </p:style>
        <p:txBody>
          <a:bodyPr>
            <a:normAutofit/>
          </a:bodyPr>
          <a:lstStyle/>
          <a:p>
            <a:r>
              <a:rPr lang="en-IN" sz="4000" dirty="0" err="1" smtClean="0">
                <a:latin typeface="Shusha" pitchFamily="2" charset="0"/>
              </a:rPr>
              <a:t>pI</a:t>
            </a:r>
            <a:r>
              <a:rPr lang="en-IN" sz="4000" dirty="0" smtClean="0">
                <a:latin typeface="Shusha" pitchFamily="2" charset="0"/>
              </a:rPr>
              <a:t> </a:t>
            </a:r>
            <a:r>
              <a:rPr lang="en-IN" sz="4000" dirty="0" err="1" smtClean="0">
                <a:latin typeface="Shusha" pitchFamily="2" charset="0"/>
              </a:rPr>
              <a:t>saI</a:t>
            </a:r>
            <a:r>
              <a:rPr lang="en-IN" sz="4000" dirty="0" smtClean="0">
                <a:latin typeface="Shusha" pitchFamily="2" charset="0"/>
              </a:rPr>
              <a:t> </a:t>
            </a:r>
            <a:r>
              <a:rPr lang="en-IN" sz="4000" dirty="0" err="1" smtClean="0">
                <a:latin typeface="Shusha" pitchFamily="2" charset="0"/>
              </a:rPr>
              <a:t>maaOya</a:t>
            </a:r>
            <a:r>
              <a:rPr lang="en-IN" sz="4000" dirty="0" smtClean="0">
                <a:latin typeface="Shusha" pitchFamily="2" charset="0"/>
              </a:rPr>
              <a:t>- </a:t>
            </a:r>
            <a:r>
              <a:rPr lang="hi-IN" sz="2400" u="sng" dirty="0" smtClean="0"/>
              <a:t/>
            </a:r>
            <a:br>
              <a:rPr lang="hi-IN" sz="2400" u="sng" dirty="0" smtClean="0"/>
            </a:br>
            <a:r>
              <a:rPr lang="hi-IN" sz="2400" dirty="0" smtClean="0"/>
              <a:t> स्नातक </a:t>
            </a:r>
            <a:r>
              <a:rPr lang="hi-IN" sz="2400" u="sng" dirty="0" smtClean="0"/>
              <a:t>अध्यापक</a:t>
            </a:r>
            <a:br>
              <a:rPr lang="hi-IN" sz="2400" u="sng" dirty="0" smtClean="0"/>
            </a:br>
            <a:r>
              <a:rPr lang="hi-IN" sz="2400" dirty="0" smtClean="0"/>
              <a:t> केन्द्रीय </a:t>
            </a:r>
            <a:r>
              <a:rPr lang="hi-IN" sz="2400" u="sng" dirty="0" smtClean="0"/>
              <a:t>विद्यालय</a:t>
            </a:r>
            <a:br>
              <a:rPr lang="hi-IN" sz="2400" u="sng" dirty="0" smtClean="0"/>
            </a:br>
            <a:r>
              <a:rPr lang="hi-IN" sz="2400" u="sng" dirty="0" smtClean="0"/>
              <a:t> यलहंका</a:t>
            </a:r>
            <a:endParaRPr lang="en-US" dirty="0"/>
          </a:p>
        </p:txBody>
      </p:sp>
      <p:pic>
        <p:nvPicPr>
          <p:cNvPr id="5" name="Picture 2" descr="http://static.guim.co.uk/sys-images/Environment/Pix/columnists/2011/11/24/1322156839908/Bike-blog---Schoolgirls-r-005.jpg"/>
          <p:cNvPicPr>
            <a:picLocks noChangeAspect="1" noChangeArrowheads="1"/>
          </p:cNvPicPr>
          <p:nvPr/>
        </p:nvPicPr>
        <p:blipFill>
          <a:blip r:embed="rId2"/>
          <a:srcRect/>
          <a:stretch>
            <a:fillRect/>
          </a:stretch>
        </p:blipFill>
        <p:spPr bwMode="auto">
          <a:xfrm>
            <a:off x="-1" y="685800"/>
            <a:ext cx="3429001" cy="57912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0"/>
            <a:ext cx="5195668" cy="1801368"/>
          </a:xfrm>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hi-IN" sz="6000" b="1" dirty="0" smtClean="0"/>
              <a:t>जहाँ </a:t>
            </a:r>
            <a:r>
              <a:rPr lang="hi-IN" sz="6000" u="sng" dirty="0"/>
              <a:t>पहिया</a:t>
            </a:r>
            <a:r>
              <a:rPr lang="en-IN" sz="6000" u="sng" dirty="0"/>
              <a:t/>
            </a:r>
            <a:br>
              <a:rPr lang="en-IN" sz="6000" u="sng" dirty="0"/>
            </a:br>
            <a:r>
              <a:rPr lang="hi-IN" sz="6000" b="1" dirty="0" smtClean="0"/>
              <a:t> है </a:t>
            </a:r>
            <a:endParaRPr lang="en-US" sz="6000" b="1" dirty="0"/>
          </a:p>
        </p:txBody>
      </p:sp>
      <p:sp>
        <p:nvSpPr>
          <p:cNvPr id="3" name="Subtitle 2"/>
          <p:cNvSpPr>
            <a:spLocks noGrp="1"/>
          </p:cNvSpPr>
          <p:nvPr>
            <p:ph type="subTitle" idx="1"/>
          </p:nvPr>
        </p:nvSpPr>
        <p:spPr>
          <a:xfrm>
            <a:off x="3657600" y="1752600"/>
            <a:ext cx="5114778" cy="1101248"/>
          </a:xfrm>
        </p:spPr>
        <p:txBody>
          <a:bodyPr>
            <a:noAutofit/>
          </a:bodyPr>
          <a:lstStyle/>
          <a:p>
            <a:pPr algn="ct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सुप्रसिध पत्रकार पी</a:t>
            </a: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साईनाथ की अंग्रेजी से अनूदित रपट </a:t>
            </a: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जहाँ पहिया है</a:t>
            </a: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में स्त्री-सशक्तीकरण का एक सजीव उदाहरण प्रस्तुत किया गया है।</a:t>
            </a: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b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पी</a:t>
            </a: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साईनाथ</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spd="slow">
    <p:wipe dir="d"/>
    <p:sndAc>
      <p:stSnd loop="1">
        <p:snd r:embed="rId2" name="cashreg.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81400" y="0"/>
            <a:ext cx="3138268" cy="886968"/>
          </a:xfrm>
        </p:spPr>
        <p:txBody>
          <a:bodyPr>
            <a:normAutofit/>
          </a:bodyPr>
          <a:lstStyle/>
          <a:p>
            <a:r>
              <a:rPr lang="hi-IN" sz="5400" dirty="0" smtClean="0"/>
              <a:t>पी</a:t>
            </a:r>
            <a:r>
              <a:rPr sz="5400" smtClean="0"/>
              <a:t>.</a:t>
            </a:r>
            <a:r>
              <a:rPr lang="hi-IN" sz="5400" dirty="0" smtClean="0"/>
              <a:t>साईनाथ</a:t>
            </a:r>
            <a:endParaRPr lang="en-US" sz="5400" dirty="0"/>
          </a:p>
        </p:txBody>
      </p:sp>
      <p:sp>
        <p:nvSpPr>
          <p:cNvPr id="3" name="Subtitle 2"/>
          <p:cNvSpPr>
            <a:spLocks noGrp="1"/>
          </p:cNvSpPr>
          <p:nvPr>
            <p:ph type="subTitle" idx="1"/>
          </p:nvPr>
        </p:nvSpPr>
        <p:spPr>
          <a:xfrm>
            <a:off x="838200" y="1066800"/>
            <a:ext cx="8305800" cy="3691596"/>
          </a:xfrm>
        </p:spPr>
        <p:txBody>
          <a:bodyPr>
            <a:noAutofit/>
          </a:bodyPr>
          <a:lstStyle/>
          <a:p>
            <a:pPr algn="ctr"/>
            <a:r>
              <a:rPr lang="hi-IN"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पी साईनाथ का जन्म सन् 1975 को मद्रास यानि चेन्नई में हुआ था।वे भारत के पूर्व राष्ट्रपति श्रि वि</a:t>
            </a: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hi-IN"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वि</a:t>
            </a: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hi-IN"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गिरि के पोते और श्रि वि</a:t>
            </a: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hi-IN"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शंकर गिरि के भांजे हैं।वे एक सामाजिक पत्रकार हैं।बचपन से ही उन्हें समजिक,ग्रमीण तथा राजनैतिक समस्याओं पर अपने वीचार प्रकट करने में रूची</a:t>
            </a: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hi-IN"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रही है।</a:t>
            </a:r>
            <a:r>
              <a:rPr lang="hi-IN" sz="11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endParaRPr lang="en-US" sz="11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spd="slow">
    <p:wipe/>
    <p:sndAc>
      <p:stSnd>
        <p:snd r:embed="rId3" name="cashreg.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2.bp.blogspot.com/-pVEdtCNLjBs/Tpw4FhJr5CI/AAAAAAAAACc/7YgVdg2QtCU/s1600/p+Sainath.jpg"/>
          <p:cNvPicPr>
            <a:picLocks noChangeAspect="1" noChangeArrowheads="1"/>
          </p:cNvPicPr>
          <p:nvPr/>
        </p:nvPicPr>
        <p:blipFill>
          <a:blip r:embed="rId3"/>
          <a:srcRect/>
          <a:stretch>
            <a:fillRect/>
          </a:stretch>
        </p:blipFill>
        <p:spPr bwMode="auto">
          <a:xfrm>
            <a:off x="381000" y="1143000"/>
            <a:ext cx="8534400" cy="5562600"/>
          </a:xfrm>
          <a:prstGeom prst="rect">
            <a:avLst/>
          </a:prstGeom>
          <a:ln>
            <a:noFill/>
          </a:ln>
          <a:effectLst>
            <a:glow rad="228600">
              <a:schemeClr val="accent5">
                <a:satMod val="175000"/>
                <a:alpha val="40000"/>
              </a:schemeClr>
            </a:glow>
            <a:softEdge rad="635000"/>
          </a:effectLst>
        </p:spPr>
      </p:pic>
      <p:sp>
        <p:nvSpPr>
          <p:cNvPr id="5" name="TextBox 4"/>
          <p:cNvSpPr txBox="1"/>
          <p:nvPr/>
        </p:nvSpPr>
        <p:spPr>
          <a:xfrm>
            <a:off x="2971800" y="228600"/>
            <a:ext cx="4953000" cy="923330"/>
          </a:xfrm>
          <a:prstGeom prst="rect">
            <a:avLst/>
          </a:prstGeom>
          <a:noFill/>
        </p:spPr>
        <p:txBody>
          <a:bodyPr wrap="squar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hi-IN" sz="5400" b="1"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5">
                      <a:satMod val="175000"/>
                      <a:alpha val="40000"/>
                    </a:schemeClr>
                  </a:glow>
                  <a:innerShdw blurRad="101600" dist="76200" dir="5400000">
                    <a:schemeClr val="accent1">
                      <a:satMod val="190000"/>
                      <a:tint val="100000"/>
                      <a:alpha val="74000"/>
                    </a:schemeClr>
                  </a:innerShdw>
                </a:effectLst>
              </a:rPr>
              <a:t>पी</a:t>
            </a:r>
            <a:r>
              <a:rPr lang="en-US" sz="5400" b="1"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5">
                      <a:satMod val="175000"/>
                      <a:alpha val="40000"/>
                    </a:schemeClr>
                  </a:glow>
                  <a:innerShdw blurRad="101600" dist="76200" dir="5400000">
                    <a:schemeClr val="accent1">
                      <a:satMod val="190000"/>
                      <a:tint val="100000"/>
                      <a:alpha val="74000"/>
                    </a:schemeClr>
                  </a:innerShdw>
                </a:effectLst>
              </a:rPr>
              <a:t>.</a:t>
            </a:r>
            <a:r>
              <a:rPr lang="hi-IN" sz="5400" b="1"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5">
                      <a:satMod val="175000"/>
                      <a:alpha val="40000"/>
                    </a:schemeClr>
                  </a:glow>
                  <a:innerShdw blurRad="101600" dist="76200" dir="5400000">
                    <a:schemeClr val="accent1">
                      <a:satMod val="190000"/>
                      <a:tint val="100000"/>
                      <a:alpha val="74000"/>
                    </a:schemeClr>
                  </a:innerShdw>
                </a:effectLst>
              </a:rPr>
              <a:t>साईन आथ</a:t>
            </a:r>
            <a:endParaRPr lang="en-US" sz="5400" b="1" dirty="0">
              <a:ln/>
              <a:solidFill>
                <a:schemeClr val="accent3"/>
              </a:solidFill>
              <a:effectLst>
                <a:glow rad="228600">
                  <a:schemeClr val="accent5">
                    <a:satMod val="175000"/>
                    <a:alpha val="40000"/>
                  </a:schemeClr>
                </a:glow>
                <a:innerShdw blurRad="101600" dist="76200" dir="5400000">
                  <a:schemeClr val="accent1">
                    <a:satMod val="190000"/>
                    <a:tint val="100000"/>
                    <a:alpha val="74000"/>
                  </a:schemeClr>
                </a:innerShdw>
              </a:effectLst>
            </a:endParaRPr>
          </a:p>
        </p:txBody>
      </p:sp>
    </p:spTree>
  </p:cSld>
  <p:clrMapOvr>
    <a:masterClrMapping/>
  </p:clrMapOvr>
  <p:transition spd="slow">
    <p:wipe dir="r"/>
    <p:sndAc>
      <p:stSnd>
        <p:snd r:embed="rId2" name="applause.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124200" y="2743200"/>
            <a:ext cx="5114778" cy="3657600"/>
          </a:xfrm>
        </p:spPr>
        <p:txBody>
          <a:bodyPr>
            <a:noAutofit/>
          </a:bodyPr>
          <a:lstStyle/>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hi-IN"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पुडुकोट्टई</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hi-IN"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तमिलनाडु राज्य में एक छोटा जिला।यहाँ की ग्रामीण महिलाओं ने अपनी स्वाधीनता,आजादी और गतिशीलता को अभिव्याक्त करने के लिए प्रतीक के रूप में साईकिल को चुना</a:t>
            </a:r>
            <a:endParaRPr 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Title 1"/>
          <p:cNvSpPr>
            <a:spLocks noGrp="1"/>
          </p:cNvSpPr>
          <p:nvPr>
            <p:ph type="ctrTitle"/>
          </p:nvPr>
        </p:nvSpPr>
        <p:spPr>
          <a:xfrm>
            <a:off x="2971800" y="304800"/>
            <a:ext cx="5105400" cy="1905000"/>
          </a:xfrm>
        </p:spPr>
        <p:style>
          <a:lnRef idx="1">
            <a:schemeClr val="accent3"/>
          </a:lnRef>
          <a:fillRef idx="3">
            <a:schemeClr val="accent3"/>
          </a:fillRef>
          <a:effectRef idx="2">
            <a:schemeClr val="accent3"/>
          </a:effectRef>
          <a:fontRef idx="minor">
            <a:schemeClr val="lt1"/>
          </a:fontRef>
        </p:style>
        <p:txBody>
          <a:bodyPr/>
          <a:lstStyle/>
          <a:p>
            <a:pPr algn="ctr"/>
            <a:r>
              <a:rPr lang="en-US" sz="6000" dirty="0" smtClean="0"/>
              <a:t/>
            </a:r>
            <a:br>
              <a:rPr lang="en-US" sz="6000" dirty="0" smtClean="0"/>
            </a:br>
            <a:r>
              <a:rPr lang="en-US" sz="6000" dirty="0"/>
              <a:t/>
            </a:r>
            <a:br>
              <a:rPr lang="en-US" sz="6000" dirty="0"/>
            </a:br>
            <a:r>
              <a:rPr lang="en-US" sz="6000" dirty="0" smtClean="0"/>
              <a:t/>
            </a:r>
            <a:br>
              <a:rPr lang="en-US" sz="6000" dirty="0" smtClean="0"/>
            </a:br>
            <a:r>
              <a:rPr lang="hi-IN" sz="6000" dirty="0" smtClean="0"/>
              <a:t>पाठ </a:t>
            </a:r>
            <a:r>
              <a:rPr lang="hi-IN" sz="6000" dirty="0"/>
              <a:t>के बारे </a:t>
            </a:r>
            <a:r>
              <a:rPr lang="hi-IN" sz="6000" u="sng" dirty="0"/>
              <a:t>में</a:t>
            </a:r>
            <a:r>
              <a:rPr lang="en-IN" sz="6000" u="sng" dirty="0"/>
              <a:t/>
            </a:r>
            <a:br>
              <a:rPr lang="en-IN" sz="6000" u="sng" dirty="0"/>
            </a:br>
            <a:endParaRPr lang="en-US" sz="6000" b="1" dirty="0"/>
          </a:p>
        </p:txBody>
      </p:sp>
    </p:spTree>
  </p:cSld>
  <p:clrMapOvr>
    <a:masterClrMapping/>
  </p:clrMapOvr>
  <p:transition spd="slow">
    <p:wipe dir="u"/>
    <p:sndAc>
      <p:stSnd>
        <p:snd r:embed="rId2" name="cashreg.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19400" y="1295400"/>
            <a:ext cx="5114778" cy="3886200"/>
          </a:xfrm>
        </p:spPr>
        <p:txBody>
          <a:bodyPr>
            <a:noAutofit/>
          </a:bodyPr>
          <a:lstStyle/>
          <a:p>
            <a:pPr algn="ct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पुडुकोट्टैइ जिले की सत्तर हजार से भी अधिक महिलाओं ने प्रदर्शन एवं प्रतियोगिता जैसे सार्वजनिक कार्यों में बडे गर्व के साथ अपने नए कौशल का प्रदर्शन किया।</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124200" y="1524000"/>
            <a:ext cx="5114778" cy="3810000"/>
          </a:xfrm>
        </p:spPr>
        <p:txBody>
          <a:bodyPr>
            <a:noAutofit/>
          </a:bodyPr>
          <a:lstStyle/>
          <a:p>
            <a:pPr algn="ct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साइकिल सीखने वालों को प्रशिक्षण शिविर में प्रशिक्षण दिया जा रहा है।– ओ बहिना आ सीखें साइकिल,घूमें समय के पहिए संग…।</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spd="slow">
    <p:pull dir="d"/>
    <p:sndAc>
      <p:stSnd>
        <p:snd r:embed="rId2" name="cashreg.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52800" y="1371600"/>
            <a:ext cx="5114778" cy="4107712"/>
          </a:xfrm>
        </p:spPr>
        <p:txBody>
          <a:bodyPr>
            <a:noAutofit/>
          </a:bodyPr>
          <a:lstStyle/>
          <a:p>
            <a:pPr algn="ct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1992 में अंतर्राष्ट्रीय महिला दिवस के बाद अब यह जिला कभी भी पहले जैसा नहीं हो सकता।1500 महिलाओं ने पुडुकोट्टैइ में तूफान ला दिया।यहाँ के निवासियों को आश्चर्य में डाल दिया</a:t>
            </a: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spd="slow">
    <p:sndAc>
      <p:stSnd>
        <p:snd r:embed="rId2" name="cashreg.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pic>
        <p:nvPicPr>
          <p:cNvPr id="14338" name="Picture 2" descr="http://static.guim.co.uk/sys-images/Environment/Pix/columnists/2011/11/24/1322156839908/Bike-blog---Schoolgirls-r-005.jpg"/>
          <p:cNvPicPr>
            <a:picLocks noChangeAspect="1" noChangeArrowheads="1"/>
          </p:cNvPicPr>
          <p:nvPr/>
        </p:nvPicPr>
        <p:blipFill>
          <a:blip r:embed="rId3"/>
          <a:srcRect/>
          <a:stretch>
            <a:fillRect/>
          </a:stretch>
        </p:blipFill>
        <p:spPr bwMode="auto">
          <a:xfrm>
            <a:off x="0" y="1219200"/>
            <a:ext cx="9144000" cy="5638800"/>
          </a:xfrm>
          <a:prstGeom prst="rect">
            <a:avLst/>
          </a:prstGeom>
          <a:noFill/>
        </p:spPr>
      </p:pic>
      <p:sp>
        <p:nvSpPr>
          <p:cNvPr id="5" name="TextBox 4"/>
          <p:cNvSpPr txBox="1"/>
          <p:nvPr/>
        </p:nvSpPr>
        <p:spPr>
          <a:xfrm>
            <a:off x="0" y="304800"/>
            <a:ext cx="9144000" cy="584775"/>
          </a:xfrm>
          <a:prstGeom prst="rect">
            <a:avLst/>
          </a:prstGeom>
          <a:noFill/>
        </p:spPr>
        <p:txBody>
          <a:bodyPr wrap="square" rtlCol="0">
            <a:spAutoFit/>
          </a:bodyPr>
          <a:lstStyle/>
          <a:p>
            <a:r>
              <a:rPr lang="hi-IN" sz="32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आंदोलन में भाग लेने वाली लड़कियाँ और महिलायें</a:t>
            </a:r>
            <a:r>
              <a:rPr lang="hi-IN" sz="28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endParaRPr lang="en-US" sz="28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spd="slow">
    <p:dissolve/>
    <p:sndAc>
      <p:stSnd>
        <p:snd r:embed="rId2" name="wind.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13314" name="Picture 2" descr="http://l1.yimg.com/bt/api/res/1.2/FfGDAYet4D8Mq9lhJniyDQ--/YXBwaWQ9eW5ld3M7Y2g9MTAwOTtjcj0xO2N3PTIwMDA7ZHg9MDtkeT0wO2ZpPXVsY3JvcDtoPTMxODtxPTg1O3c9NjMw/http:/media.zenfs.com/en_us/News/ap_webfeeds/f3c96cab49cc3e0e100f6a70670067c7.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Tree>
  </p:cSld>
  <p:clrMapOvr>
    <a:masterClrMapping/>
  </p:clrMapOvr>
  <p:transition spd="slow">
    <p:strips dir="rd"/>
    <p:sndAc>
      <p:stSnd>
        <p:snd r:embed="rId2" name="wind.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043113" y="0"/>
            <a:ext cx="5729287" cy="59467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6152"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6153"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6148"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6149"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6150"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a:t>7</a:t>
            </a:r>
            <a:endParaRPr lang="en-US" sz="20800" b="1"/>
          </a:p>
        </p:txBody>
      </p:sp>
      <p:sp>
        <p:nvSpPr>
          <p:cNvPr id="6151"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 xmlns:p14="http://schemas.microsoft.com/office/powerpoint/2010/main" val="2299549555"/>
      </p:ext>
    </p:extLst>
  </p:cSld>
  <p:clrMapOvr>
    <a:masterClrMapping/>
  </p:clrMapOvr>
  <mc:AlternateContent xmlns:mc="http://schemas.openxmlformats.org/markup-compatibility/2006">
    <mc:Choice xmlns=""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a:p>
        </p:txBody>
      </p:sp>
      <p:sp>
        <p:nvSpPr>
          <p:cNvPr id="5" name="Subtitle 4"/>
          <p:cNvSpPr>
            <a:spLocks noGrp="1"/>
          </p:cNvSpPr>
          <p:nvPr>
            <p:ph type="subTitle" idx="1"/>
          </p:nvPr>
        </p:nvSpPr>
        <p:spPr/>
        <p:txBody>
          <a:bodyPr/>
          <a:lstStyle/>
          <a:p>
            <a:endParaRPr lang="en-US"/>
          </a:p>
        </p:txBody>
      </p:sp>
      <p:pic>
        <p:nvPicPr>
          <p:cNvPr id="12290" name="Picture 2" descr="http://i.huffpost.com/gen/613907/thumbs/r-INDIA-FREE-BICYCLE-PROGRAM-large570.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Tree>
  </p:cSld>
  <p:clrMapOvr>
    <a:masterClrMapping/>
  </p:clrMapOvr>
  <p:transition spd="slow">
    <p:diamond/>
    <p:sndAc>
      <p:stSnd>
        <p:snd r:embed="rId2" name="wind.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11266" name="Picture 2" descr="http://vinienco.com/wp-content/uploads/WOmen-Should-only.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Tree>
  </p:cSld>
  <p:clrMapOvr>
    <a:masterClrMapping/>
  </p:clrMapOvr>
  <p:transition spd="slow">
    <p:wipe dir="r"/>
    <p:sndAc>
      <p:stSnd>
        <p:snd r:embed="rId2" name="cashreg.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10242" name="Picture 2" descr="http://img3.photographersdirect.com/img/32244/wm/pd3271167.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10246" name="AutoShape 6" descr="http://cdn3.wn.com/ph/img/4b/8c/51a5b2ac06e1f6413cd08f1fd181-grande.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48" name="AutoShape 8" descr="http://cdn3.wn.com/ph/img/4b/8c/51a5b2ac06e1f6413cd08f1fd181-grande.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spd="slow">
    <p:newsflash/>
    <p:sndAc>
      <p:stSnd>
        <p:snd r:embed="rId2" name="drumroll.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47800" y="228600"/>
            <a:ext cx="5105400" cy="734568"/>
          </a:xfrm>
        </p:spPr>
        <p:txBody>
          <a:bodyPr>
            <a:normAutofit/>
          </a:bodyPr>
          <a:lstStyle/>
          <a:p>
            <a:pPr algn="ctr"/>
            <a:r>
              <a:rPr lang="hi-IN" dirty="0" smtClean="0"/>
              <a:t>बाधाएँ</a:t>
            </a:r>
            <a:endParaRPr lang="en-US" dirty="0"/>
          </a:p>
        </p:txBody>
      </p:sp>
      <p:sp>
        <p:nvSpPr>
          <p:cNvPr id="5" name="Subtitle 4"/>
          <p:cNvSpPr>
            <a:spLocks noGrp="1"/>
          </p:cNvSpPr>
          <p:nvPr>
            <p:ph type="subTitle" idx="1"/>
          </p:nvPr>
        </p:nvSpPr>
        <p:spPr>
          <a:xfrm>
            <a:off x="609600" y="990600"/>
            <a:ext cx="6934200" cy="5486400"/>
          </a:xfrm>
        </p:spPr>
        <p:txBody>
          <a:bodyPr anchor="t">
            <a:noAutofit/>
          </a:bodyPr>
          <a:lstStyle/>
          <a:p>
            <a:pPr algn="l"/>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साइकिल आंदोलन को चलाने मे अनेक बाधाएँ आई –</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(1)इलाके में रूधिवादी मुस्लिम महिलाएँ थिं उन्होंने इस आंदोलन को हतोत्साहित किया।</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(2)पुरूष्वर्ग ने विरोध किया वे तरह तरह से फब्तियाँ कसते थे।</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(3)प्रशिक्षण देने वालों की कमी थी।</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(4)आर्थिक समस्याएँ सामने आई।</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(5)लेडीज साइकिल उपलब्ध नहीं थी।</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(6)परिवार वालों से भी पूरा सह्योग नहीं मिला।</a:t>
            </a:r>
            <a:r>
              <a:rPr lang="hi-IN" sz="3200" dirty="0" smtClean="0"/>
              <a:t/>
            </a:r>
            <a:br>
              <a:rPr lang="hi-IN" sz="3200" dirty="0" smtClean="0"/>
            </a:br>
            <a:endParaRPr lang="en-US" sz="3200" dirty="0"/>
          </a:p>
        </p:txBody>
      </p:sp>
    </p:spTree>
  </p:cSld>
  <p:clrMapOvr>
    <a:masterClrMapping/>
  </p:clrMapOvr>
  <p:transition>
    <p:wedge/>
    <p:sndAc>
      <p:stSnd>
        <p:snd r:embed="rId3" name="bomb.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71800" y="0"/>
            <a:ext cx="5105400" cy="1344168"/>
          </a:xfrm>
        </p:spPr>
        <p:txBody>
          <a:bodyPr>
            <a:normAutofit/>
          </a:bodyPr>
          <a:lstStyle/>
          <a:p>
            <a:pPr algn="ctr"/>
            <a:r>
              <a:rPr lang="hi-IN" dirty="0" smtClean="0"/>
              <a:t>पुडुकोट्टैइ की महिलाओं में आए बदलाव</a:t>
            </a:r>
            <a:endParaRPr lang="en-US" dirty="0"/>
          </a:p>
        </p:txBody>
      </p:sp>
      <p:sp>
        <p:nvSpPr>
          <p:cNvPr id="3" name="Subtitle 2"/>
          <p:cNvSpPr>
            <a:spLocks noGrp="1"/>
          </p:cNvSpPr>
          <p:nvPr>
            <p:ph type="subTitle" idx="1"/>
          </p:nvPr>
        </p:nvSpPr>
        <p:spPr>
          <a:xfrm>
            <a:off x="2667000" y="1219200"/>
            <a:ext cx="6477000" cy="6096000"/>
          </a:xfrm>
        </p:spPr>
        <p:txBody>
          <a:bodyPr>
            <a:noAutofit/>
          </a:bodyPr>
          <a:lstStyle/>
          <a:p>
            <a:pPr algn="l"/>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(1)उनमें आत्म्विश्वास जगा है।</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(2)पुरुषों पर निर्भरता कम हुई है।</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(3)दैनिक कार्य अधिक सुगमता से करती हैं।</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(4)आय के वृद्धि हुई है।</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(5)वे अपने उत्पाय दूर तक ले जाती हैं।</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(6)आराम करने का अमय मिलता है।</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(7)खुषाली का अनुभव करती है।</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(8)आत्म इर्भर बन रही हैं।</a:t>
            </a:r>
            <a:endPar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spd="slow">
    <p:randomBar dir="vert"/>
    <p:sndAc>
      <p:stSnd>
        <p:snd r:embed="rId2" name="chimes.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228600"/>
            <a:ext cx="3352800" cy="734568"/>
          </a:xfrm>
        </p:spPr>
        <p:txBody>
          <a:bodyPr>
            <a:normAutofit/>
          </a:bodyPr>
          <a:lstStyle/>
          <a:p>
            <a:pPr algn="l"/>
            <a:r>
              <a:rPr lang="hi-IN" dirty="0" smtClean="0"/>
              <a:t>मूल्यांकन प्रश्न</a:t>
            </a:r>
            <a:endParaRPr lang="en-US" dirty="0"/>
          </a:p>
        </p:txBody>
      </p:sp>
      <p:sp>
        <p:nvSpPr>
          <p:cNvPr id="3" name="Subtitle 2"/>
          <p:cNvSpPr>
            <a:spLocks noGrp="1"/>
          </p:cNvSpPr>
          <p:nvPr>
            <p:ph type="subTitle" idx="1"/>
          </p:nvPr>
        </p:nvSpPr>
        <p:spPr>
          <a:xfrm>
            <a:off x="2895600" y="1143000"/>
            <a:ext cx="5114778" cy="1101248"/>
          </a:xfrm>
        </p:spPr>
        <p:txBody>
          <a:bodyPr>
            <a:noAutofit/>
          </a:bodyPr>
          <a:lstStyle/>
          <a:p>
            <a:pPr algn="l"/>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1)ग्रामीण महिलाओं ने साइकिल को क्यों चुना?</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2)इन महिलाओं ने क्या कर दिखाया है?</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3)इस जिले में किसकी धूम मची हुई है?</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4)नव साक्षर महिला ने लेखक को क्या बताया?</a:t>
            </a:r>
            <a:b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5)साइकिल का प्रयोग कौन-कौन रही हैं?</a:t>
            </a:r>
            <a:endPar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strips dir="rd"/>
    <p:sndAc>
      <p:stSnd>
        <p:snd r:embed="rId2" name="push.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152400"/>
            <a:ext cx="5105400" cy="2029968"/>
          </a:xfrm>
        </p:spPr>
        <p:txBody>
          <a:bodyPr>
            <a:normAutofit/>
          </a:bodyPr>
          <a:lstStyle/>
          <a:p>
            <a:pPr algn="ctr"/>
            <a:r>
              <a:rPr lang="hi-IN" dirty="0" smtClean="0"/>
              <a:t>पाठ में प्रयुक्त उपसर्ग/प्रत्यय युक्त शब्द </a:t>
            </a:r>
            <a:endParaRPr lang="en-US" dirty="0"/>
          </a:p>
        </p:txBody>
      </p:sp>
      <p:sp>
        <p:nvSpPr>
          <p:cNvPr id="3" name="Subtitle 2"/>
          <p:cNvSpPr>
            <a:spLocks noGrp="1"/>
          </p:cNvSpPr>
          <p:nvPr>
            <p:ph type="subTitle" idx="1"/>
          </p:nvPr>
        </p:nvSpPr>
        <p:spPr>
          <a:xfrm>
            <a:off x="2667000" y="2209800"/>
            <a:ext cx="6477000" cy="1101248"/>
          </a:xfrm>
        </p:spPr>
        <p:txBody>
          <a:bodyPr>
            <a:noAutofit/>
          </a:bodyPr>
          <a:lstStyle/>
          <a:p>
            <a:pPr algn="l"/>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आभिव्याक्त,प्रदान,अनुभाव,</a:t>
            </a: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परिवहन,विशेष, आर्थिक,साइकिलवाला,मूर्खता,</a:t>
            </a: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गतीशिलता,खुशहालि,सामाजिक्।</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wheel spokes="8"/>
    <p:sndAc>
      <p:stSnd>
        <p:snd r:embed="rId2" name="laser.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81400" y="152400"/>
            <a:ext cx="1814732" cy="734568"/>
          </a:xfrm>
        </p:spPr>
        <p:txBody>
          <a:bodyPr>
            <a:normAutofit/>
          </a:bodyPr>
          <a:lstStyle/>
          <a:p>
            <a:pPr algn="l"/>
            <a:r>
              <a:rPr lang="hi-IN" sz="4800" dirty="0" smtClean="0"/>
              <a:t>शब्दार्थ</a:t>
            </a:r>
            <a:endParaRPr lang="en-US" sz="4800" dirty="0"/>
          </a:p>
        </p:txBody>
      </p:sp>
      <p:sp>
        <p:nvSpPr>
          <p:cNvPr id="3" name="Subtitle 2"/>
          <p:cNvSpPr>
            <a:spLocks noGrp="1"/>
          </p:cNvSpPr>
          <p:nvPr>
            <p:ph type="subTitle" idx="1"/>
          </p:nvPr>
        </p:nvSpPr>
        <p:spPr>
          <a:xfrm>
            <a:off x="2819400" y="914400"/>
            <a:ext cx="6324600" cy="1101248"/>
          </a:xfrm>
        </p:spPr>
        <p:txBody>
          <a:bodyPr>
            <a:noAutofit/>
          </a:bodyPr>
          <a:lstStyle/>
          <a:p>
            <a:pPr algn="l"/>
            <a:r>
              <a:rPr lang="hi-IN" sz="3600" dirty="0" smtClean="0"/>
              <a:t/>
            </a:r>
            <a:br>
              <a:rPr lang="hi-IN" sz="3600" dirty="0" smtClean="0"/>
            </a:br>
            <a:r>
              <a:rPr lang="hi-IN" sz="3600" dirty="0" smtClean="0"/>
              <a:t/>
            </a:r>
            <a:br>
              <a:rPr lang="hi-IN" sz="3600" dirty="0" smtClean="0"/>
            </a:b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नव साक्षर-नई-नई पढीलिखी</a:t>
            </a:r>
            <a:b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वेश कीमती-बहुमूल्य</a:t>
            </a:r>
            <a:b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प्रशिक्षण शिविर-ट्रेनिंग कैंप</a:t>
            </a:r>
            <a:b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आवेश-जोश</a:t>
            </a:r>
            <a:b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प्रतीक-चिह्न</a:t>
            </a:r>
            <a:endParaRPr lang="en-US" sz="3600" dirty="0"/>
          </a:p>
        </p:txBody>
      </p:sp>
    </p:spTree>
  </p:cSld>
  <p:clrMapOvr>
    <a:masterClrMapping/>
  </p:clrMapOvr>
  <p:transition>
    <p:plus/>
    <p:sndAc>
      <p:stSnd>
        <p:snd r:embed="rId2" name="camera.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8200" y="0"/>
            <a:ext cx="1690468" cy="658368"/>
          </a:xfrm>
        </p:spPr>
        <p:txBody>
          <a:bodyPr>
            <a:normAutofit/>
          </a:bodyPr>
          <a:lstStyle/>
          <a:p>
            <a:r>
              <a:rPr lang="hi-IN" dirty="0" smtClean="0">
                <a:latin typeface="Aparajita" pitchFamily="34" charset="0"/>
              </a:rPr>
              <a:t>गृहकार्य</a:t>
            </a:r>
            <a:endParaRPr lang="en-US" dirty="0">
              <a:latin typeface="Aparajita" pitchFamily="34" charset="0"/>
            </a:endParaRPr>
          </a:p>
        </p:txBody>
      </p:sp>
      <p:sp>
        <p:nvSpPr>
          <p:cNvPr id="3" name="Subtitle 2"/>
          <p:cNvSpPr>
            <a:spLocks noGrp="1"/>
          </p:cNvSpPr>
          <p:nvPr>
            <p:ph type="subTitle" idx="1"/>
          </p:nvPr>
        </p:nvSpPr>
        <p:spPr>
          <a:xfrm>
            <a:off x="2743200" y="762000"/>
            <a:ext cx="6400800" cy="1101248"/>
          </a:xfrm>
        </p:spPr>
        <p:txBody>
          <a:bodyPr>
            <a:noAutofit/>
          </a:bodyPr>
          <a:lstStyle/>
          <a:p>
            <a:pPr algn="l"/>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parajita" pitchFamily="34" charset="0"/>
                <a:ea typeface="Arial Unicode MS" pitchFamily="34" charset="-128"/>
              </a:rPr>
              <a:t>1)आपके विचार से लेखक पंजीरों द्वारा किन समस्याओं की ओर इशारा कर रहा है?</a:t>
            </a:r>
            <a:b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parajita" pitchFamily="34" charset="0"/>
                <a:ea typeface="Arial Unicode MS" pitchFamily="34" charset="-128"/>
              </a:rPr>
            </a:b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parajita" pitchFamily="34" charset="0"/>
                <a:ea typeface="Arial Unicode MS" pitchFamily="34" charset="-128"/>
              </a:rPr>
              <a:t>2)साइकिल आंदोलन से महिलाओं के जीवन में क्या-क्या परिवर्तन आए?</a:t>
            </a:r>
            <a:b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parajita" pitchFamily="34" charset="0"/>
                <a:ea typeface="Arial Unicode MS" pitchFamily="34" charset="-128"/>
              </a:rPr>
            </a:b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parajita" pitchFamily="34" charset="0"/>
                <a:ea typeface="Arial Unicode MS" pitchFamily="34" charset="-128"/>
              </a:rPr>
              <a:t>3)साइकिल का प्रयोग कौन-कौन करती हैं?</a:t>
            </a:r>
            <a:b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parajita" pitchFamily="34" charset="0"/>
                <a:ea typeface="Arial Unicode MS" pitchFamily="34" charset="-128"/>
              </a:rPr>
            </a:b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parajita" pitchFamily="34" charset="0"/>
                <a:ea typeface="Arial Unicode MS" pitchFamily="34" charset="-128"/>
              </a:rPr>
              <a:t>4</a:t>
            </a: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parajita" pitchFamily="34" charset="0"/>
                <a:ea typeface="Arial Unicode MS" pitchFamily="34" charset="-128"/>
              </a:rPr>
              <a:t>)‘</a:t>
            </a:r>
            <a:r>
              <a:rPr lang="hi-IN"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parajita" pitchFamily="34" charset="0"/>
                <a:ea typeface="Arial Unicode MS" pitchFamily="34" charset="-128"/>
              </a:rPr>
              <a:t>साइकिल’ को आज लोग किस रूप में देखते हैं?</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parajita" pitchFamily="34" charset="0"/>
              <a:ea typeface="Arial Unicode MS" pitchFamily="34" charset="-128"/>
            </a:endParaRPr>
          </a:p>
        </p:txBody>
      </p:sp>
    </p:spTree>
  </p:cSld>
  <p:clrMapOvr>
    <a:masterClrMapping/>
  </p:clrMapOvr>
  <p:transition spd="slow">
    <p:circle/>
    <p:sndAc>
      <p:stSnd>
        <p:snd r:embed="rId2" name="cashreg.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2286000"/>
            <a:ext cx="5105400" cy="2868168"/>
          </a:xfrm>
        </p:spPr>
        <p:txBody>
          <a:bodyPr>
            <a:normAutofit fontScale="90000"/>
          </a:bodyPr>
          <a:lstStyle/>
          <a:p>
            <a:pPr algn="l"/>
            <a:r>
              <a:rPr lang="hi-IN" cap="none"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5">
                      <a:satMod val="175000"/>
                      <a:alpha val="40000"/>
                    </a:schemeClr>
                  </a:glow>
                  <a:innerShdw blurRad="101600" dist="76200" dir="5400000">
                    <a:schemeClr val="accent1">
                      <a:satMod val="190000"/>
                      <a:tint val="100000"/>
                      <a:alpha val="74000"/>
                    </a:schemeClr>
                  </a:innerShdw>
                </a:effectLst>
                <a:cs typeface="+mn-cs"/>
              </a:rPr>
              <a:t>प्रस्तुती करण</a:t>
            </a:r>
            <a:br>
              <a:rPr lang="hi-IN" cap="none"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5">
                      <a:satMod val="175000"/>
                      <a:alpha val="40000"/>
                    </a:schemeClr>
                  </a:glow>
                  <a:innerShdw blurRad="101600" dist="76200" dir="5400000">
                    <a:schemeClr val="accent1">
                      <a:satMod val="190000"/>
                      <a:tint val="100000"/>
                      <a:alpha val="74000"/>
                    </a:schemeClr>
                  </a:innerShdw>
                </a:effectLst>
                <a:cs typeface="+mn-cs"/>
              </a:rPr>
            </a:br>
            <a:r>
              <a:rPr lang="hi-IN" cap="none"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5">
                      <a:satMod val="175000"/>
                      <a:alpha val="40000"/>
                    </a:schemeClr>
                  </a:glow>
                  <a:innerShdw blurRad="101600" dist="76200" dir="5400000">
                    <a:schemeClr val="accent1">
                      <a:satMod val="190000"/>
                      <a:tint val="100000"/>
                      <a:alpha val="74000"/>
                    </a:schemeClr>
                  </a:innerShdw>
                </a:effectLst>
              </a:rPr>
              <a:t>द्वारा</a:t>
            </a:r>
            <a:r>
              <a:rPr lang="hi-IN" cap="none"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5">
                      <a:satMod val="175000"/>
                      <a:alpha val="40000"/>
                    </a:schemeClr>
                  </a:glow>
                  <a:innerShdw blurRad="101600" dist="76200" dir="5400000">
                    <a:schemeClr val="accent1">
                      <a:satMod val="190000"/>
                      <a:tint val="100000"/>
                      <a:alpha val="74000"/>
                    </a:schemeClr>
                  </a:innerShdw>
                </a:effectLst>
                <a:cs typeface="+mn-cs"/>
              </a:rPr>
              <a:t>–</a:t>
            </a:r>
            <a:br>
              <a:rPr lang="hi-IN" cap="none"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5">
                      <a:satMod val="175000"/>
                      <a:alpha val="40000"/>
                    </a:schemeClr>
                  </a:glow>
                  <a:innerShdw blurRad="101600" dist="76200" dir="5400000">
                    <a:schemeClr val="accent1">
                      <a:satMod val="190000"/>
                      <a:tint val="100000"/>
                      <a:alpha val="74000"/>
                    </a:schemeClr>
                  </a:innerShdw>
                </a:effectLst>
                <a:cs typeface="+mn-cs"/>
              </a:rPr>
            </a:br>
            <a:r>
              <a:rPr lang="hi-IN" cap="none"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5">
                      <a:satMod val="175000"/>
                      <a:alpha val="40000"/>
                    </a:schemeClr>
                  </a:glow>
                  <a:innerShdw blurRad="101600" dist="76200" dir="5400000">
                    <a:schemeClr val="accent1">
                      <a:satMod val="190000"/>
                      <a:tint val="100000"/>
                      <a:alpha val="74000"/>
                    </a:schemeClr>
                  </a:innerShdw>
                </a:effectLst>
                <a:cs typeface="+mn-cs"/>
              </a:rPr>
              <a:t>पी सी मौर्य</a:t>
            </a:r>
            <a:br>
              <a:rPr lang="hi-IN" cap="none"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5">
                      <a:satMod val="175000"/>
                      <a:alpha val="40000"/>
                    </a:schemeClr>
                  </a:glow>
                  <a:innerShdw blurRad="101600" dist="76200" dir="5400000">
                    <a:schemeClr val="accent1">
                      <a:satMod val="190000"/>
                      <a:tint val="100000"/>
                      <a:alpha val="74000"/>
                    </a:schemeClr>
                  </a:innerShdw>
                </a:effectLst>
                <a:cs typeface="+mn-cs"/>
              </a:rPr>
            </a:br>
            <a:r>
              <a:rPr lang="hi-IN" cap="none"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5">
                      <a:satMod val="175000"/>
                      <a:alpha val="40000"/>
                    </a:schemeClr>
                  </a:glow>
                  <a:innerShdw blurRad="101600" dist="76200" dir="5400000">
                    <a:schemeClr val="accent1">
                      <a:satMod val="190000"/>
                      <a:tint val="100000"/>
                      <a:alpha val="74000"/>
                    </a:schemeClr>
                  </a:innerShdw>
                </a:effectLst>
                <a:cs typeface="+mn-cs"/>
              </a:rPr>
              <a:t>के वि वायुसेना स्टेशन</a:t>
            </a:r>
            <a:br>
              <a:rPr lang="hi-IN" cap="none"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5">
                      <a:satMod val="175000"/>
                      <a:alpha val="40000"/>
                    </a:schemeClr>
                  </a:glow>
                  <a:innerShdw blurRad="101600" dist="76200" dir="5400000">
                    <a:schemeClr val="accent1">
                      <a:satMod val="190000"/>
                      <a:tint val="100000"/>
                      <a:alpha val="74000"/>
                    </a:schemeClr>
                  </a:innerShdw>
                </a:effectLst>
                <a:cs typeface="+mn-cs"/>
              </a:rPr>
            </a:br>
            <a:r>
              <a:rPr lang="hi-IN" cap="none"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5">
                      <a:satMod val="175000"/>
                      <a:alpha val="40000"/>
                    </a:schemeClr>
                  </a:glow>
                  <a:innerShdw blurRad="101600" dist="76200" dir="5400000">
                    <a:schemeClr val="accent1">
                      <a:satMod val="190000"/>
                      <a:tint val="100000"/>
                      <a:alpha val="74000"/>
                    </a:schemeClr>
                  </a:innerShdw>
                </a:effectLst>
                <a:cs typeface="+mn-cs"/>
              </a:rPr>
              <a:t>यलहंका,बैंगलौर</a:t>
            </a:r>
            <a:endParaRPr lang="en-US" cap="none" dirty="0">
              <a:ln w="900" cmpd="sng">
                <a:solidFill>
                  <a:schemeClr val="accent1">
                    <a:satMod val="190000"/>
                    <a:alpha val="55000"/>
                  </a:schemeClr>
                </a:solidFill>
                <a:prstDash val="solid"/>
              </a:ln>
              <a:solidFill>
                <a:schemeClr val="accent1">
                  <a:satMod val="200000"/>
                  <a:tint val="3000"/>
                </a:schemeClr>
              </a:solidFill>
              <a:effectLst>
                <a:glow rad="228600">
                  <a:schemeClr val="accent5">
                    <a:satMod val="175000"/>
                    <a:alpha val="40000"/>
                  </a:schemeClr>
                </a:glow>
                <a:innerShdw blurRad="101600" dist="76200" dir="5400000">
                  <a:schemeClr val="accent1">
                    <a:satMod val="190000"/>
                    <a:tint val="100000"/>
                    <a:alpha val="74000"/>
                  </a:schemeClr>
                </a:innerShdw>
              </a:effectLst>
              <a:cs typeface="+mn-cs"/>
            </a:endParaRPr>
          </a:p>
        </p:txBody>
      </p:sp>
    </p:spTree>
  </p:cSld>
  <p:clrMapOvr>
    <a:masterClrMapping/>
  </p:clrMapOvr>
  <p:transition>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2043113" y="0"/>
            <a:ext cx="5653087" cy="59467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7176"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7177"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7172"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7173"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7174"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a:t>6</a:t>
            </a:r>
            <a:endParaRPr lang="en-US" sz="20800" b="1"/>
          </a:p>
        </p:txBody>
      </p:sp>
      <p:sp>
        <p:nvSpPr>
          <p:cNvPr id="7175"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 xmlns:p14="http://schemas.microsoft.com/office/powerpoint/2010/main" val="22715880"/>
      </p:ext>
    </p:extLst>
  </p:cSld>
  <p:clrMapOvr>
    <a:masterClrMapping/>
  </p:clrMapOvr>
  <mc:AlternateContent xmlns:mc="http://schemas.openxmlformats.org/markup-compatibility/2006">
    <mc:Choice xmlns=""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hi-IN" dirty="0" smtClean="0"/>
              <a:t>धन्यवाद</a:t>
            </a:r>
            <a:endParaRPr lang="en-US" dirty="0"/>
          </a:p>
        </p:txBody>
      </p:sp>
      <p:sp>
        <p:nvSpPr>
          <p:cNvPr id="3" name="Subtitle 2"/>
          <p:cNvSpPr>
            <a:spLocks noGrp="1"/>
          </p:cNvSpPr>
          <p:nvPr>
            <p:ph type="subTitle" idx="1"/>
          </p:nvPr>
        </p:nvSpPr>
        <p:spPr/>
        <p:txBody>
          <a:bodyPr/>
          <a:lstStyle/>
          <a:p>
            <a:endParaRPr lang="en-US" dirty="0"/>
          </a:p>
        </p:txBody>
      </p:sp>
      <p:pic>
        <p:nvPicPr>
          <p:cNvPr id="16386" name="Picture 2" descr="http://img80.imageshack.us/img80/2544/marthanksc1mg8.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Tree>
  </p:cSld>
  <p:clrMapOvr>
    <a:masterClrMapping/>
  </p:clrMapOvr>
  <p:transition spd="slow">
    <p:checker dir="vert"/>
    <p:sndAc>
      <p:stSnd>
        <p:snd r:embed="rId2" name="drumroll.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043113" y="152400"/>
            <a:ext cx="5348287" cy="57943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8200"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8201"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8196"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8197"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8198"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a:t>5</a:t>
            </a:r>
            <a:endParaRPr lang="en-US" sz="20800" b="1"/>
          </a:p>
        </p:txBody>
      </p:sp>
      <p:sp>
        <p:nvSpPr>
          <p:cNvPr id="8199"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 xmlns:p14="http://schemas.microsoft.com/office/powerpoint/2010/main" val="2863060979"/>
      </p:ext>
    </p:extLst>
  </p:cSld>
  <p:clrMapOvr>
    <a:masterClrMapping/>
  </p:clrMapOvr>
  <mc:AlternateContent xmlns:mc="http://schemas.openxmlformats.org/markup-compatibility/2006">
    <mc:Choice xmlns=""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043113" y="152400"/>
            <a:ext cx="5038725" cy="57943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9224"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9225"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9220"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9221"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9222"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a:t>4</a:t>
            </a:r>
            <a:endParaRPr lang="en-US" sz="20800" b="1"/>
          </a:p>
        </p:txBody>
      </p:sp>
      <p:sp>
        <p:nvSpPr>
          <p:cNvPr id="9223"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 xmlns:p14="http://schemas.microsoft.com/office/powerpoint/2010/main" val="3701737724"/>
      </p:ext>
    </p:extLst>
  </p:cSld>
  <p:clrMapOvr>
    <a:masterClrMapping/>
  </p:clrMapOvr>
  <mc:AlternateContent xmlns:mc="http://schemas.openxmlformats.org/markup-compatibility/2006">
    <mc:Choice xmlns=""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043113" y="152400"/>
            <a:ext cx="5038725" cy="57943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10248"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10249"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10244"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10245"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10246"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a:t>3</a:t>
            </a:r>
            <a:endParaRPr lang="en-US" sz="20800" b="1"/>
          </a:p>
        </p:txBody>
      </p:sp>
      <p:sp>
        <p:nvSpPr>
          <p:cNvPr id="10247"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 xmlns:p14="http://schemas.microsoft.com/office/powerpoint/2010/main" val="204625837"/>
      </p:ext>
    </p:extLst>
  </p:cSld>
  <p:clrMapOvr>
    <a:masterClrMapping/>
  </p:clrMapOvr>
  <mc:AlternateContent xmlns:mc="http://schemas.openxmlformats.org/markup-compatibility/2006">
    <mc:Choice xmlns=""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043113" y="152400"/>
            <a:ext cx="5038725" cy="57943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10248"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10249"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10244"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10245"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10246"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dirty="0" smtClean="0"/>
              <a:t> </a:t>
            </a:r>
          </a:p>
          <a:p>
            <a:pPr algn="ctr"/>
            <a:r>
              <a:rPr lang="en-GB" sz="20800" b="1" dirty="0" smtClean="0"/>
              <a:t>2</a:t>
            </a:r>
          </a:p>
          <a:p>
            <a:pPr algn="ctr"/>
            <a:endParaRPr lang="en-US" sz="20800" b="1" dirty="0"/>
          </a:p>
        </p:txBody>
      </p:sp>
      <p:sp>
        <p:nvSpPr>
          <p:cNvPr id="10247"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 xmlns:p14="http://schemas.microsoft.com/office/powerpoint/2010/main" val="1964041102"/>
      </p:ext>
    </p:extLst>
  </p:cSld>
  <p:clrMapOvr>
    <a:masterClrMapping/>
  </p:clrMapOvr>
  <mc:AlternateContent xmlns:mc="http://schemas.openxmlformats.org/markup-compatibility/2006">
    <mc:Choice xmlns=""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043113" y="152400"/>
            <a:ext cx="5038725" cy="57943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10248"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10249"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10244"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10245"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10246"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dirty="0" smtClean="0"/>
              <a:t>1</a:t>
            </a:r>
            <a:endParaRPr lang="en-US" sz="20800" b="1" dirty="0"/>
          </a:p>
        </p:txBody>
      </p:sp>
      <p:sp>
        <p:nvSpPr>
          <p:cNvPr id="10247"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 xmlns:p14="http://schemas.microsoft.com/office/powerpoint/2010/main" val="2809132602"/>
      </p:ext>
    </p:extLst>
  </p:cSld>
  <p:clrMapOvr>
    <a:masterClrMapping/>
  </p:clrMapOvr>
  <mc:AlternateContent xmlns:mc="http://schemas.openxmlformats.org/markup-compatibility/2006">
    <mc:Choice xmlns=""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043113" y="152400"/>
            <a:ext cx="5038725" cy="57943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10248"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10249"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10244"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10245"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10246" name="Oval 8"/>
          <p:cNvSpPr>
            <a:spLocks noChangeAspect="1" noChangeArrowheads="1"/>
          </p:cNvSpPr>
          <p:nvPr/>
        </p:nvSpPr>
        <p:spPr bwMode="auto">
          <a:xfrm>
            <a:off x="2573338" y="1436688"/>
            <a:ext cx="3979862" cy="3981450"/>
          </a:xfrm>
          <a:prstGeom prst="ellipse">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a:r>
              <a:rPr lang="en-US" sz="9600" u="sng" dirty="0"/>
              <a:t> </a:t>
            </a:r>
            <a:r>
              <a:rPr lang="hi-IN" sz="9600" b="1" dirty="0" smtClean="0"/>
              <a:t>जहाँ </a:t>
            </a:r>
            <a:r>
              <a:rPr lang="hi-IN" sz="9600" u="sng" dirty="0" smtClean="0"/>
              <a:t>पहिया</a:t>
            </a:r>
            <a:r>
              <a:rPr lang="en-IN" sz="9600" u="sng" dirty="0" smtClean="0"/>
              <a:t/>
            </a:r>
            <a:br>
              <a:rPr lang="en-IN" sz="9600" u="sng" dirty="0" smtClean="0"/>
            </a:br>
            <a:r>
              <a:rPr lang="hi-IN" sz="9600" b="1" dirty="0" smtClean="0"/>
              <a:t> है </a:t>
            </a:r>
            <a:r>
              <a:rPr lang="hi-IN" sz="9600" u="sng" dirty="0"/>
              <a:t/>
            </a:r>
            <a:br>
              <a:rPr lang="hi-IN" sz="9600" u="sng" dirty="0"/>
            </a:br>
            <a:endParaRPr lang="en-US" sz="20800" b="1" dirty="0"/>
          </a:p>
        </p:txBody>
      </p:sp>
      <p:sp>
        <p:nvSpPr>
          <p:cNvPr id="10247"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 xmlns:p14="http://schemas.microsoft.com/office/powerpoint/2010/main" val="4086468784"/>
      </p:ext>
    </p:extLst>
  </p:cSld>
  <p:clrMapOvr>
    <a:masterClrMapping/>
  </p:clrMapOvr>
  <mc:AlternateContent xmlns:mc="http://schemas.openxmlformats.org/markup-compatibility/2006">
    <mc:Choice xmlns="" xmlns:p14="http://schemas.microsoft.com/office/powerpoint/2010/main"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349</TotalTime>
  <Words>309</Words>
  <Application>Microsoft Office PowerPoint</Application>
  <PresentationFormat>On-screen Show (4:3)</PresentationFormat>
  <Paragraphs>48</Paragraphs>
  <Slides>30</Slides>
  <Notes>11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Opulent</vt:lpstr>
      <vt:lpstr>Slide 1</vt:lpstr>
      <vt:lpstr>Slide 2</vt:lpstr>
      <vt:lpstr>Slide 3</vt:lpstr>
      <vt:lpstr>Slide 4</vt:lpstr>
      <vt:lpstr>Slide 5</vt:lpstr>
      <vt:lpstr>Slide 6</vt:lpstr>
      <vt:lpstr>Slide 7</vt:lpstr>
      <vt:lpstr>Slide 8</vt:lpstr>
      <vt:lpstr>Slide 9</vt:lpstr>
      <vt:lpstr>जहाँ पहिया  है </vt:lpstr>
      <vt:lpstr>जहाँ पहिया  है </vt:lpstr>
      <vt:lpstr>पी.साईनाथ</vt:lpstr>
      <vt:lpstr>Slide 13</vt:lpstr>
      <vt:lpstr>   पाठ के बारे में </vt:lpstr>
      <vt:lpstr>Slide 15</vt:lpstr>
      <vt:lpstr>Slide 16</vt:lpstr>
      <vt:lpstr>Slide 17</vt:lpstr>
      <vt:lpstr>Slide 18</vt:lpstr>
      <vt:lpstr>Slide 19</vt:lpstr>
      <vt:lpstr>Slide 20</vt:lpstr>
      <vt:lpstr>Slide 21</vt:lpstr>
      <vt:lpstr>Slide 22</vt:lpstr>
      <vt:lpstr>बाधाएँ</vt:lpstr>
      <vt:lpstr>पुडुकोट्टैइ की महिलाओं में आए बदलाव</vt:lpstr>
      <vt:lpstr>मूल्यांकन प्रश्न</vt:lpstr>
      <vt:lpstr>पाठ में प्रयुक्त उपसर्ग/प्रत्यय युक्त शब्द </vt:lpstr>
      <vt:lpstr>शब्दार्थ</vt:lpstr>
      <vt:lpstr>गृहकार्य</vt:lpstr>
      <vt:lpstr>प्रस्तुती करण द्वारा– पी सी मौर्य के वि वायुसेना स्टेशन यलहंका,बैंगलौर</vt:lpstr>
      <vt:lpstr>धन्यवाद</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vijay singh</dc:creator>
  <cp:lastModifiedBy>assasins creed</cp:lastModifiedBy>
  <cp:revision>53</cp:revision>
  <dcterms:created xsi:type="dcterms:W3CDTF">2012-11-05T13:37:33Z</dcterms:created>
  <dcterms:modified xsi:type="dcterms:W3CDTF">2012-12-16T16:10:37Z</dcterms:modified>
</cp:coreProperties>
</file>