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71" r:id="rId2"/>
    <p:sldId id="281" r:id="rId3"/>
    <p:sldId id="274" r:id="rId4"/>
    <p:sldId id="275" r:id="rId5"/>
    <p:sldId id="276" r:id="rId6"/>
    <p:sldId id="282" r:id="rId7"/>
    <p:sldId id="283" r:id="rId8"/>
    <p:sldId id="277" r:id="rId9"/>
    <p:sldId id="278" r:id="rId10"/>
    <p:sldId id="280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3F1DBD"/>
    <a:srgbClr val="DAA600"/>
    <a:srgbClr val="E2AC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8" autoAdjust="0"/>
    <p:restoredTop sz="77957" autoAdjust="0"/>
  </p:normalViewPr>
  <p:slideViewPr>
    <p:cSldViewPr>
      <p:cViewPr varScale="1">
        <p:scale>
          <a:sx n="73" d="100"/>
          <a:sy n="73" d="100"/>
        </p:scale>
        <p:origin x="16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00294-8FEF-4600-84EB-3B0EFFA96F87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86CE3-CCFF-4BB7-89A4-AFA698F76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86CE3-CCFF-4BB7-89A4-AFA698F76FA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0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86CE3-CCFF-4BB7-89A4-AFA698F76FA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35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Authentic</a:t>
            </a:r>
            <a:r>
              <a:rPr lang="en-US" baseline="0" dirty="0"/>
              <a:t> </a:t>
            </a:r>
            <a:r>
              <a:rPr lang="en-US" dirty="0"/>
              <a:t>Result super market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86CE3-CCFF-4BB7-89A4-AFA698F76FA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25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86CE3-CCFF-4BB7-89A4-AFA698F76FA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291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86CE3-CCFF-4BB7-89A4-AFA698F76FA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6371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86CE3-CCFF-4BB7-89A4-AFA698F76FA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0939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C5D3E9-8A2C-419F-96D7-F6309AF30A7E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2844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86CE3-CCFF-4BB7-89A4-AFA698F76FA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02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86CE3-CCFF-4BB7-89A4-AFA698F76FA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302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4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24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7139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04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2600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045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753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40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536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32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785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525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87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709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56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96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8E562-1DE6-4B8D-81C4-952976C859BA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sudaskannoth@gmail.c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71450"/>
            <a:ext cx="7696200" cy="6477000"/>
          </a:xfrm>
        </p:spPr>
        <p:txBody>
          <a:bodyPr>
            <a:noAutofit/>
          </a:bodyPr>
          <a:lstStyle/>
          <a:p>
            <a:pPr algn="l"/>
            <a:r>
              <a:rPr lang="en-US" sz="2800" b="1" i="1" dirty="0">
                <a:solidFill>
                  <a:srgbClr val="C00000"/>
                </a:solidFill>
              </a:rPr>
              <a:t>       </a:t>
            </a:r>
          </a:p>
          <a:p>
            <a:endParaRPr lang="en-US" sz="2800" dirty="0">
              <a:solidFill>
                <a:srgbClr val="C00000"/>
              </a:solidFill>
            </a:endParaRPr>
          </a:p>
          <a:p>
            <a:r>
              <a:rPr lang="en-US" sz="2800" dirty="0">
                <a:solidFill>
                  <a:srgbClr val="C00000"/>
                </a:solidFill>
              </a:rPr>
              <a:t>Two way communication</a:t>
            </a:r>
          </a:p>
          <a:p>
            <a:r>
              <a:rPr lang="en-US" sz="2800" dirty="0">
                <a:solidFill>
                  <a:srgbClr val="C00000"/>
                </a:solidFill>
              </a:rPr>
              <a:t>Effective communication </a:t>
            </a:r>
          </a:p>
          <a:p>
            <a:r>
              <a:rPr lang="en-US" sz="2800" dirty="0">
                <a:solidFill>
                  <a:srgbClr val="C00000"/>
                </a:solidFill>
              </a:rPr>
              <a:t>Anchoring position</a:t>
            </a:r>
          </a:p>
          <a:p>
            <a:r>
              <a:rPr lang="en-US" sz="2800" dirty="0">
                <a:solidFill>
                  <a:srgbClr val="C00000"/>
                </a:solidFill>
              </a:rPr>
              <a:t>More energy</a:t>
            </a:r>
          </a:p>
          <a:p>
            <a:r>
              <a:rPr lang="en-US" sz="2800" dirty="0">
                <a:solidFill>
                  <a:srgbClr val="C00000"/>
                </a:solidFill>
              </a:rPr>
              <a:t>Size of audience </a:t>
            </a:r>
          </a:p>
          <a:p>
            <a:r>
              <a:rPr lang="en-US" sz="2800" dirty="0">
                <a:solidFill>
                  <a:srgbClr val="C00000"/>
                </a:solidFill>
              </a:rPr>
              <a:t>Use methods and aids </a:t>
            </a:r>
          </a:p>
          <a:p>
            <a:r>
              <a:rPr lang="en-US" sz="2800" dirty="0">
                <a:solidFill>
                  <a:srgbClr val="C00000"/>
                </a:solidFill>
              </a:rPr>
              <a:t>Begin with end in mind </a:t>
            </a:r>
          </a:p>
          <a:p>
            <a:r>
              <a:rPr lang="en-US" sz="2800" dirty="0">
                <a:solidFill>
                  <a:srgbClr val="C00000"/>
                </a:solidFill>
              </a:rPr>
              <a:t>Role of facilitator</a:t>
            </a:r>
          </a:p>
          <a:p>
            <a:r>
              <a:rPr lang="en-US" sz="2800" dirty="0">
                <a:solidFill>
                  <a:srgbClr val="C00000"/>
                </a:solidFill>
              </a:rPr>
              <a:t>Behavioral change  </a:t>
            </a: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600" y="5257800"/>
            <a:ext cx="1145097" cy="13716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676401" y="316468"/>
            <a:ext cx="6477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 dirty="0">
                <a:solidFill>
                  <a:srgbClr val="0070C0"/>
                </a:solidFill>
              </a:rPr>
              <a:t>     Speaker Vs Trainer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52400"/>
            <a:ext cx="8077200" cy="6705600"/>
          </a:xfrm>
        </p:spPr>
        <p:txBody>
          <a:bodyPr>
            <a:noAutofit/>
          </a:bodyPr>
          <a:lstStyle/>
          <a:p>
            <a:pPr lvl="0" algn="ctr"/>
            <a:r>
              <a:rPr lang="en-US" sz="2800" b="1" dirty="0">
                <a:solidFill>
                  <a:srgbClr val="0070C0"/>
                </a:solidFill>
              </a:rPr>
              <a:t>Delivery </a:t>
            </a:r>
          </a:p>
          <a:p>
            <a:pPr lvl="0"/>
            <a:r>
              <a:rPr lang="en-US" sz="2800" b="1" dirty="0">
                <a:solidFill>
                  <a:srgbClr val="FF0000"/>
                </a:solidFill>
              </a:rPr>
              <a:t>Establish ground rules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Start with Positive </a:t>
            </a:r>
          </a:p>
          <a:p>
            <a:pPr lvl="0" algn="l"/>
            <a:r>
              <a:rPr lang="en-US" sz="2800" b="1" dirty="0">
                <a:solidFill>
                  <a:srgbClr val="FF0000"/>
                </a:solidFill>
              </a:rPr>
              <a:t>Suitable Ice breaker </a:t>
            </a:r>
          </a:p>
          <a:p>
            <a:pPr lvl="0" algn="l"/>
            <a:r>
              <a:rPr lang="en-US" sz="2800" b="1" dirty="0">
                <a:solidFill>
                  <a:srgbClr val="FF0000"/>
                </a:solidFill>
              </a:rPr>
              <a:t>Participation through interaction and activities </a:t>
            </a:r>
          </a:p>
          <a:p>
            <a:pPr lvl="0" algn="l"/>
            <a:r>
              <a:rPr lang="en-US" sz="2800" b="1" dirty="0">
                <a:solidFill>
                  <a:srgbClr val="FF0000"/>
                </a:solidFill>
              </a:rPr>
              <a:t>Use 10  laws of presentation skill </a:t>
            </a:r>
          </a:p>
          <a:p>
            <a:pPr lvl="0" algn="l"/>
            <a:r>
              <a:rPr lang="en-US" sz="2800" b="1" dirty="0">
                <a:solidFill>
                  <a:srgbClr val="FF0000"/>
                </a:solidFill>
              </a:rPr>
              <a:t>Timely Appreciation </a:t>
            </a:r>
          </a:p>
          <a:p>
            <a:pPr lvl="0" algn="l"/>
            <a:r>
              <a:rPr lang="en-US" sz="2800" b="1" dirty="0">
                <a:solidFill>
                  <a:srgbClr val="FF0000"/>
                </a:solidFill>
              </a:rPr>
              <a:t>Time consciousness</a:t>
            </a:r>
          </a:p>
          <a:p>
            <a:pPr lvl="0" algn="l"/>
            <a:r>
              <a:rPr lang="en-US" sz="2800" b="1" dirty="0">
                <a:solidFill>
                  <a:srgbClr val="FF0000"/>
                </a:solidFill>
              </a:rPr>
              <a:t>Punching session   </a:t>
            </a:r>
          </a:p>
          <a:p>
            <a:pPr lvl="0" algn="l"/>
            <a:r>
              <a:rPr lang="en-US" sz="2800" b="1" dirty="0">
                <a:solidFill>
                  <a:srgbClr val="FF0000"/>
                </a:solidFill>
              </a:rPr>
              <a:t>Use visual aids </a:t>
            </a:r>
          </a:p>
          <a:p>
            <a:pPr algn="l"/>
            <a:r>
              <a:rPr lang="en-US" sz="2800" b="1" dirty="0">
                <a:solidFill>
                  <a:srgbClr val="FF0000"/>
                </a:solidFill>
              </a:rPr>
              <a:t>Question and Pause.</a:t>
            </a:r>
          </a:p>
          <a:p>
            <a:pPr lvl="0" algn="l"/>
            <a:endParaRPr lang="en-US" sz="2800" b="1" dirty="0">
              <a:solidFill>
                <a:srgbClr val="FF0000"/>
              </a:solidFill>
            </a:endParaRPr>
          </a:p>
          <a:p>
            <a:pPr lvl="0" algn="l"/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1763" y="5638800"/>
            <a:ext cx="1145097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57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>
            <a:spLocks noGrp="1" noChangeArrowheads="1"/>
          </p:cNvSpPr>
          <p:nvPr>
            <p:ph idx="1"/>
          </p:nvPr>
        </p:nvSpPr>
        <p:spPr>
          <a:xfrm>
            <a:off x="1143000" y="857250"/>
            <a:ext cx="6858000" cy="514350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>
            <a:solidFill>
              <a:schemeClr val="bg1"/>
            </a:solidFill>
          </a:ln>
        </p:spPr>
        <p:txBody>
          <a:bodyPr wrap="none" anchor="ctr"/>
          <a:lstStyle/>
          <a:p>
            <a:pPr algn="ctr">
              <a:buFont typeface="Arial" charset="0"/>
              <a:buNone/>
              <a:defRPr/>
            </a:pP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chemeClr val="bg1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Arial Black"/>
            </a:endParaRPr>
          </a:p>
          <a:p>
            <a:pPr algn="ctr">
              <a:buFont typeface="Arial" charset="0"/>
              <a:buNone/>
              <a:defRPr/>
            </a:pPr>
            <a:r>
              <a:rPr lang="en-US" sz="1800" kern="10" spc="540" dirty="0">
                <a:ln w="9525">
                  <a:noFill/>
                  <a:miter lim="800000"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  </a:t>
            </a:r>
          </a:p>
          <a:p>
            <a:pPr algn="ctr">
              <a:buFont typeface="Arial" charset="0"/>
              <a:buNone/>
              <a:defRPr/>
            </a:pPr>
            <a:endParaRPr lang="en-US" sz="3000" b="1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3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        </a:t>
            </a: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27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	  </a:t>
            </a: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rgbClr val="FF0000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Broadway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2373" y="2676036"/>
            <a:ext cx="480721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kern="10" spc="540" dirty="0">
                <a:ln w="9525">
                  <a:noFill/>
                  <a:miter lim="800000"/>
                  <a:headEnd/>
                  <a:tailEnd/>
                </a:ln>
                <a:solidFill>
                  <a:srgbClr val="92D05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  <a:cs typeface="Arial" charset="0"/>
              </a:rPr>
              <a:t>Thank You</a:t>
            </a:r>
            <a:endParaRPr lang="en-US" sz="5400" dirty="0">
              <a:solidFill>
                <a:srgbClr val="92D05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50344" y="1714500"/>
            <a:ext cx="3902030" cy="6001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300" b="1" dirty="0">
                <a:solidFill>
                  <a:srgbClr val="0070C0"/>
                </a:solidFill>
                <a:latin typeface="Broadway" panose="04040905080B02020502" pitchFamily="82" charset="0"/>
                <a:cs typeface="Aharoni" pitchFamily="2" charset="-79"/>
              </a:rPr>
              <a:t>SUDAS KANNOTH</a:t>
            </a:r>
            <a:endParaRPr lang="en-US" sz="3300" dirty="0">
              <a:solidFill>
                <a:srgbClr val="0070C0"/>
              </a:solidFill>
              <a:latin typeface="Broadway" panose="04040905080B02020502" pitchFamily="82" charset="0"/>
              <a:cs typeface="Arial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958458" y="2590800"/>
            <a:ext cx="5485797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POSITIVE COMMUNE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Soft skill training team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50345" y="3140784"/>
            <a:ext cx="3711144" cy="244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  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hlinkClick r:id="rId2"/>
              </a:rPr>
              <a:t>sudaskannoth@gmail.co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</a:t>
            </a:r>
          </a:p>
          <a:p>
            <a:pPr eaLnBrk="1" hangingPunct="1">
              <a:spcBef>
                <a:spcPct val="50000"/>
              </a:spcBef>
            </a:pPr>
            <a:r>
              <a:rPr lang="en-US" sz="3300" b="1" dirty="0">
                <a:solidFill>
                  <a:srgbClr val="92D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944  711  4001</a:t>
            </a:r>
            <a:endParaRPr lang="en-US" sz="2100" b="1" dirty="0">
              <a:solidFill>
                <a:srgbClr val="92D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eaLnBrk="1" hangingPunct="1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6574735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/>
      <p:bldP spid="5" grpId="1"/>
      <p:bldP spid="6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4548" y="1024354"/>
            <a:ext cx="7809451" cy="5681246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sz="2800" b="1" dirty="0">
                <a:solidFill>
                  <a:srgbClr val="C00000"/>
                </a:solidFill>
                <a:latin typeface="Perpetua Titling MT" panose="02020502060505020804" pitchFamily="18" charset="0"/>
              </a:rPr>
              <a:t>Eye contact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b="1" dirty="0">
                <a:solidFill>
                  <a:srgbClr val="C00000"/>
                </a:solidFill>
                <a:latin typeface="Perpetua Titling MT" panose="02020502060505020804" pitchFamily="18" charset="0"/>
              </a:rPr>
              <a:t>Facial expression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b="1" dirty="0">
                <a:solidFill>
                  <a:srgbClr val="C00000"/>
                </a:solidFill>
                <a:latin typeface="Perpetua Titling MT" panose="02020502060505020804" pitchFamily="18" charset="0"/>
              </a:rPr>
              <a:t>Voice modulation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b="1" dirty="0">
                <a:solidFill>
                  <a:srgbClr val="C00000"/>
                </a:solidFill>
                <a:latin typeface="Perpetua Titling MT" panose="02020502060505020804" pitchFamily="18" charset="0"/>
              </a:rPr>
              <a:t>Energy / sound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b="1" dirty="0">
                <a:solidFill>
                  <a:srgbClr val="C00000"/>
                </a:solidFill>
                <a:latin typeface="Perpetua Titling MT" panose="02020502060505020804" pitchFamily="18" charset="0"/>
              </a:rPr>
              <a:t>Smile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solidFill>
                  <a:srgbClr val="C00000"/>
                </a:solidFill>
                <a:latin typeface="Perpetua Titling MT" panose="02020502060505020804" pitchFamily="18" charset="0"/>
              </a:rPr>
              <a:t>Gestures &amp; Posture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b="1" dirty="0">
                <a:solidFill>
                  <a:srgbClr val="C00000"/>
                </a:solidFill>
                <a:latin typeface="Perpetua Titling MT" panose="02020502060505020804" pitchFamily="18" charset="0"/>
              </a:rPr>
              <a:t>Body language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b="1" dirty="0">
                <a:solidFill>
                  <a:srgbClr val="C00000"/>
                </a:solidFill>
                <a:latin typeface="Perpetua Titling MT" panose="02020502060505020804" pitchFamily="18" charset="0"/>
              </a:rPr>
              <a:t>Interaction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b="1" dirty="0">
                <a:solidFill>
                  <a:srgbClr val="C00000"/>
                </a:solidFill>
                <a:latin typeface="Perpetua Titling MT" panose="02020502060505020804" pitchFamily="18" charset="0"/>
              </a:rPr>
              <a:t>Feelings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b="1" dirty="0">
                <a:solidFill>
                  <a:srgbClr val="C00000"/>
                </a:solidFill>
                <a:latin typeface="Perpetua Titling MT" panose="02020502060505020804" pitchFamily="18" charset="0"/>
              </a:rPr>
              <a:t>recap</a:t>
            </a:r>
          </a:p>
          <a:p>
            <a:pPr marL="514350" indent="-514350" algn="l">
              <a:buFont typeface="+mj-lt"/>
              <a:buAutoNum type="arabicPeriod"/>
            </a:pPr>
            <a:endParaRPr lang="en-US" sz="2800" b="1" dirty="0">
              <a:solidFill>
                <a:srgbClr val="C00000"/>
              </a:solidFill>
              <a:latin typeface="Perpetua Titling MT" panose="02020502060505020804" pitchFamily="18" charset="0"/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452" y="72390"/>
            <a:ext cx="1145097" cy="13716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523999" y="316468"/>
            <a:ext cx="76199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 dirty="0">
                <a:solidFill>
                  <a:srgbClr val="0070C0"/>
                </a:solidFill>
              </a:rPr>
              <a:t>10    laws of presentation skill </a:t>
            </a:r>
          </a:p>
        </p:txBody>
      </p:sp>
    </p:spTree>
    <p:extLst>
      <p:ext uri="{BB962C8B-B14F-4D97-AF65-F5344CB8AC3E}">
        <p14:creationId xmlns:p14="http://schemas.microsoft.com/office/powerpoint/2010/main" val="407281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0"/>
            <a:ext cx="6476999" cy="1371600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7030A0"/>
                </a:solidFill>
              </a:rPr>
              <a:t>Scope of a trainer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990600"/>
            <a:ext cx="6591985" cy="5943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Social acceptance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Beneficial for all job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Be assertive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Strengthen our confidence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Increase our knowledge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Be a role model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Increase your leadership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Get more Exposure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Becomes disciplined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Helps to be a smart work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Increases satisfaction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Effective communication 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 </a:t>
            </a:r>
          </a:p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66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3696" y="304800"/>
            <a:ext cx="7770303" cy="6400800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C00000"/>
                </a:solidFill>
              </a:rPr>
              <a:t>                      </a:t>
            </a:r>
            <a:r>
              <a:rPr lang="en-US" sz="6600" b="1" dirty="0">
                <a:solidFill>
                  <a:srgbClr val="7030A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Benefits of TNA</a:t>
            </a:r>
            <a:endParaRPr lang="en-US" b="1" dirty="0">
              <a:solidFill>
                <a:srgbClr val="7030A0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pPr algn="l"/>
            <a:endParaRPr lang="en-US" dirty="0">
              <a:solidFill>
                <a:srgbClr val="C00000"/>
              </a:solidFill>
            </a:endParaRPr>
          </a:p>
          <a:p>
            <a:pPr algn="l"/>
            <a:r>
              <a:rPr lang="en-US" sz="3200" dirty="0">
                <a:solidFill>
                  <a:srgbClr val="C00000"/>
                </a:solidFill>
              </a:rPr>
              <a:t>Can prepare well </a:t>
            </a:r>
          </a:p>
          <a:p>
            <a:pPr algn="l"/>
            <a:r>
              <a:rPr lang="en-US" sz="3200" dirty="0">
                <a:solidFill>
                  <a:srgbClr val="C00000"/>
                </a:solidFill>
              </a:rPr>
              <a:t>Can apply methodology </a:t>
            </a:r>
          </a:p>
          <a:p>
            <a:pPr algn="l"/>
            <a:r>
              <a:rPr lang="en-US" sz="3200" dirty="0">
                <a:solidFill>
                  <a:srgbClr val="C00000"/>
                </a:solidFill>
              </a:rPr>
              <a:t>Help data collection </a:t>
            </a:r>
          </a:p>
          <a:p>
            <a:pPr algn="l"/>
            <a:r>
              <a:rPr lang="en-US" sz="3200" dirty="0">
                <a:solidFill>
                  <a:srgbClr val="C00000"/>
                </a:solidFill>
              </a:rPr>
              <a:t>Authentic proper diagnose </a:t>
            </a:r>
          </a:p>
          <a:p>
            <a:pPr algn="l"/>
            <a:r>
              <a:rPr lang="en-US" sz="3200" dirty="0">
                <a:solidFill>
                  <a:srgbClr val="C00000"/>
                </a:solidFill>
              </a:rPr>
              <a:t>Know the audience</a:t>
            </a:r>
          </a:p>
          <a:p>
            <a:pPr algn="l"/>
            <a:endParaRPr lang="en-US" dirty="0">
              <a:solidFill>
                <a:srgbClr val="C00000"/>
              </a:solidFill>
            </a:endParaRPr>
          </a:p>
          <a:p>
            <a:pPr algn="l"/>
            <a:endParaRPr lang="en-US" dirty="0">
              <a:solidFill>
                <a:srgbClr val="C00000"/>
              </a:solidFill>
            </a:endParaRPr>
          </a:p>
          <a:p>
            <a:pPr algn="l"/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40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447800"/>
            <a:ext cx="8839200" cy="3657600"/>
          </a:xfrm>
        </p:spPr>
        <p:txBody>
          <a:bodyPr>
            <a:normAutofit fontScale="62500" lnSpcReduction="20000"/>
          </a:bodyPr>
          <a:lstStyle/>
          <a:p>
            <a:pPr marL="180000" indent="-342900">
              <a:defRPr/>
            </a:pPr>
            <a:r>
              <a:rPr lang="en-US" sz="5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It is the written program goal of trainer:</a:t>
            </a:r>
          </a:p>
          <a:p>
            <a:pPr marL="180000" indent="-342900">
              <a:defRPr/>
            </a:pPr>
            <a:endParaRPr lang="en-US" sz="5400" kern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defRPr/>
            </a:pPr>
            <a:r>
              <a:rPr lang="en-US" sz="54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What the learner should </a:t>
            </a:r>
            <a:r>
              <a:rPr lang="en-US" sz="5400" kern="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perform </a:t>
            </a:r>
          </a:p>
          <a:p>
            <a:pPr marL="342900" indent="-342900">
              <a:defRPr/>
            </a:pPr>
            <a:r>
              <a:rPr lang="en-US" sz="54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under certain </a:t>
            </a:r>
            <a:r>
              <a:rPr lang="en-US" sz="5400" kern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conditions </a:t>
            </a:r>
          </a:p>
          <a:p>
            <a:pPr marL="342900" indent="-342900">
              <a:defRPr/>
            </a:pPr>
            <a:r>
              <a:rPr lang="en-US" sz="5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 as per a </a:t>
            </a:r>
            <a:r>
              <a:rPr lang="en-US" sz="5400" kern="0" dirty="0">
                <a:solidFill>
                  <a:srgbClr val="FF9900"/>
                </a:solidFill>
                <a:latin typeface="Calibri" pitchFamily="34" charset="0"/>
                <a:cs typeface="Calibri" pitchFamily="34" charset="0"/>
              </a:rPr>
              <a:t>predefined need;</a:t>
            </a:r>
          </a:p>
          <a:p>
            <a:pPr marL="342900" indent="-342900">
              <a:defRPr/>
            </a:pPr>
            <a:r>
              <a:rPr lang="en-US" sz="5400" kern="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sz="5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once the influence of trainer on him is over.</a:t>
            </a:r>
          </a:p>
          <a:p>
            <a:pPr marL="342900" indent="-342900">
              <a:lnSpc>
                <a:spcPct val="150000"/>
              </a:lnSpc>
              <a:defRPr/>
            </a:pPr>
            <a:endParaRPr lang="en-US" sz="5400" b="1" kern="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5400" b="1" i="1" dirty="0">
              <a:solidFill>
                <a:srgbClr val="00B0F0"/>
              </a:solidFill>
            </a:endParaRPr>
          </a:p>
          <a:p>
            <a:pPr algn="just"/>
            <a:endParaRPr lang="en-US" sz="5400" b="1" i="1" dirty="0">
              <a:solidFill>
                <a:srgbClr val="00B0F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709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1" y="624110"/>
            <a:ext cx="7467600" cy="1280890"/>
          </a:xfrm>
        </p:spPr>
        <p:txBody>
          <a:bodyPr/>
          <a:lstStyle/>
          <a:p>
            <a:r>
              <a:rPr lang="en-US" dirty="0"/>
              <a:t>     Instructional 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4000" dirty="0"/>
              <a:t>      At the end of the training program all the participants will be able to </a:t>
            </a:r>
            <a:r>
              <a:rPr lang="en-US" sz="4000" dirty="0">
                <a:solidFill>
                  <a:srgbClr val="00B050"/>
                </a:solidFill>
              </a:rPr>
              <a:t>tell </a:t>
            </a:r>
            <a:r>
              <a:rPr lang="en-US" sz="4000" dirty="0">
                <a:solidFill>
                  <a:srgbClr val="FF0000"/>
                </a:solidFill>
              </a:rPr>
              <a:t>5 important qualities  of leadership required for </a:t>
            </a:r>
            <a:r>
              <a:rPr lang="en-US" sz="4000" dirty="0">
                <a:solidFill>
                  <a:srgbClr val="FFC000"/>
                </a:solidFill>
              </a:rPr>
              <a:t>a headmaster to run the school properly well </a:t>
            </a:r>
          </a:p>
        </p:txBody>
      </p:sp>
    </p:spTree>
    <p:extLst>
      <p:ext uri="{BB962C8B-B14F-4D97-AF65-F5344CB8AC3E}">
        <p14:creationId xmlns:p14="http://schemas.microsoft.com/office/powerpoint/2010/main" val="2215467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ml-IN" sz="3600" dirty="0"/>
              <a:t>ട്രെയിനിങ് ക്ലാസ് കഴിയുമ്പോഴേക്കും </a:t>
            </a:r>
            <a:r>
              <a:rPr lang="ml-IN" sz="3600" dirty="0">
                <a:solidFill>
                  <a:srgbClr val="7030A0"/>
                </a:solidFill>
              </a:rPr>
              <a:t>ഒരു </a:t>
            </a:r>
            <a:r>
              <a:rPr lang="ml-IN" sz="3600" dirty="0">
                <a:solidFill>
                  <a:srgbClr val="FFC000"/>
                </a:solidFill>
              </a:rPr>
              <a:t>സ്കൂൾ</a:t>
            </a:r>
            <a:r>
              <a:rPr lang="en-US" sz="3600" dirty="0">
                <a:solidFill>
                  <a:srgbClr val="FFC000"/>
                </a:solidFill>
              </a:rPr>
              <a:t> </a:t>
            </a:r>
            <a:r>
              <a:rPr lang="ml-IN" sz="3600" dirty="0">
                <a:solidFill>
                  <a:srgbClr val="FFC000"/>
                </a:solidFill>
              </a:rPr>
              <a:t>നല്ലരീതിയിൽ  നടത്തികൊണ്ടുപോകുവാൻ ഒരു ഹെഡ്മാസ്റ്റർക്ക് </a:t>
            </a:r>
            <a:r>
              <a:rPr lang="ml-IN" sz="3600" dirty="0">
                <a:solidFill>
                  <a:srgbClr val="FF0000"/>
                </a:solidFill>
              </a:rPr>
              <a:t>ആവശ്യമായ 5 നേതൃത്വ ഗുണങ്ങൾ</a:t>
            </a:r>
            <a:r>
              <a:rPr lang="ml-IN" sz="3600" dirty="0"/>
              <a:t> എല്ലാ പഠിതാക്കളും </a:t>
            </a:r>
            <a:r>
              <a:rPr lang="ml-IN" sz="3600" dirty="0">
                <a:solidFill>
                  <a:srgbClr val="00B050"/>
                </a:solidFill>
              </a:rPr>
              <a:t>പറയും </a:t>
            </a:r>
            <a:endParaRPr lang="en-US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066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F518B-1693-422E-91AB-773F86798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TRAINING METHODOLOGIES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CFC97-DB75-42AA-82FD-04BBAED85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1" y="1219200"/>
            <a:ext cx="5943600" cy="5638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800" dirty="0">
              <a:solidFill>
                <a:srgbClr val="FF0000"/>
              </a:solidFill>
            </a:endParaRPr>
          </a:p>
          <a:p>
            <a:pPr>
              <a:buFont typeface="+mj-lt"/>
              <a:buAutoNum type="arabicParenR"/>
            </a:pPr>
            <a:r>
              <a:rPr lang="en-US" sz="2800" dirty="0">
                <a:solidFill>
                  <a:srgbClr val="FF0000"/>
                </a:solidFill>
              </a:rPr>
              <a:t>  Group discussion</a:t>
            </a:r>
          </a:p>
          <a:p>
            <a:pPr>
              <a:buFont typeface="+mj-lt"/>
              <a:buAutoNum type="arabicParenR"/>
            </a:pPr>
            <a:r>
              <a:rPr lang="en-US" sz="2800" dirty="0">
                <a:solidFill>
                  <a:srgbClr val="FF0000"/>
                </a:solidFill>
              </a:rPr>
              <a:t>  Presentation </a:t>
            </a:r>
          </a:p>
          <a:p>
            <a:pPr>
              <a:buFont typeface="+mj-lt"/>
              <a:buAutoNum type="arabicParenR"/>
            </a:pPr>
            <a:r>
              <a:rPr lang="en-US" sz="2800" dirty="0">
                <a:solidFill>
                  <a:srgbClr val="FF0000"/>
                </a:solidFill>
              </a:rPr>
              <a:t>  Brain storming </a:t>
            </a:r>
          </a:p>
          <a:p>
            <a:pPr>
              <a:buFont typeface="+mj-lt"/>
              <a:buAutoNum type="arabicParenR"/>
            </a:pPr>
            <a:r>
              <a:rPr lang="en-US" sz="2800" dirty="0">
                <a:solidFill>
                  <a:srgbClr val="FF0000"/>
                </a:solidFill>
              </a:rPr>
              <a:t>  Role-play</a:t>
            </a:r>
          </a:p>
          <a:p>
            <a:pPr>
              <a:buFont typeface="+mj-lt"/>
              <a:buAutoNum type="arabicParenR"/>
            </a:pPr>
            <a:r>
              <a:rPr lang="en-US" sz="2800" dirty="0">
                <a:solidFill>
                  <a:srgbClr val="FF0000"/>
                </a:solidFill>
              </a:rPr>
              <a:t>  Simulation </a:t>
            </a:r>
          </a:p>
          <a:p>
            <a:pPr>
              <a:buFont typeface="+mj-lt"/>
              <a:buAutoNum type="arabicParenR"/>
            </a:pPr>
            <a:r>
              <a:rPr lang="en-US" sz="2800" dirty="0">
                <a:solidFill>
                  <a:srgbClr val="FF0000"/>
                </a:solidFill>
              </a:rPr>
              <a:t>  Case study</a:t>
            </a:r>
          </a:p>
          <a:p>
            <a:pPr>
              <a:buFont typeface="+mj-lt"/>
              <a:buAutoNum type="arabicParenR"/>
            </a:pPr>
            <a:r>
              <a:rPr lang="en-US" sz="2800" dirty="0">
                <a:solidFill>
                  <a:srgbClr val="FF0000"/>
                </a:solidFill>
              </a:rPr>
              <a:t>  Demonstration    </a:t>
            </a:r>
          </a:p>
          <a:p>
            <a:pPr>
              <a:buFont typeface="+mj-lt"/>
              <a:buAutoNum type="arabicParenR"/>
            </a:pPr>
            <a:r>
              <a:rPr lang="en-US" sz="2800" dirty="0">
                <a:solidFill>
                  <a:srgbClr val="FF0000"/>
                </a:solidFill>
              </a:rPr>
              <a:t>  Questionnaire</a:t>
            </a:r>
          </a:p>
          <a:p>
            <a:pPr>
              <a:buFont typeface="+mj-lt"/>
              <a:buAutoNum type="arabicParenR"/>
            </a:pPr>
            <a:r>
              <a:rPr lang="en-US" sz="2800" dirty="0">
                <a:solidFill>
                  <a:srgbClr val="FF0000"/>
                </a:solidFill>
              </a:rPr>
              <a:t>  Field trip  </a:t>
            </a:r>
          </a:p>
          <a:p>
            <a:pPr>
              <a:buFont typeface="+mj-lt"/>
              <a:buAutoNum type="arabicParenR"/>
            </a:pPr>
            <a:r>
              <a:rPr lang="en-US" sz="2600" dirty="0">
                <a:solidFill>
                  <a:srgbClr val="FF0000"/>
                </a:solidFill>
              </a:rPr>
              <a:t> Games and Activities</a:t>
            </a:r>
          </a:p>
          <a:p>
            <a:pPr>
              <a:buFont typeface="+mj-lt"/>
              <a:buAutoNum type="arabicParenR"/>
            </a:pPr>
            <a:endParaRPr lang="en-US" sz="19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4" name="Picture 3" descr="D:\positive commune\02 copy.jpg">
            <a:extLst>
              <a:ext uri="{FF2B5EF4-FFF2-40B4-BE49-F238E27FC236}">
                <a16:creationId xmlns:a16="http://schemas.microsoft.com/office/drawing/2014/main" id="{79D99826-8E04-4223-B94C-E318C340D8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3206" y="5867400"/>
            <a:ext cx="910794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D70EBE9-A5B4-4E43-8005-11EB426ACE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0490" y="1795360"/>
            <a:ext cx="3629710" cy="4148240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42169591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265238"/>
            <a:ext cx="7391400" cy="55165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>
                <a:solidFill>
                  <a:srgbClr val="C00000"/>
                </a:solidFill>
                <a:latin typeface="Baskerville Old Face" panose="02020602080505020303" pitchFamily="18" charset="0"/>
              </a:rPr>
              <a:t>Pedagogy  and  Andragogy</a:t>
            </a:r>
          </a:p>
          <a:p>
            <a:pPr marL="0" indent="0">
              <a:buNone/>
            </a:pPr>
            <a:r>
              <a:rPr lang="en-US" sz="3600" b="1" i="1" dirty="0">
                <a:solidFill>
                  <a:srgbClr val="C00000"/>
                </a:solidFill>
                <a:latin typeface="Baskerville Old Face" panose="02020602080505020303" pitchFamily="18" charset="0"/>
              </a:rPr>
              <a:t>Facilitator</a:t>
            </a:r>
          </a:p>
          <a:p>
            <a:pPr marL="0" indent="0">
              <a:buNone/>
            </a:pPr>
            <a:r>
              <a:rPr lang="en-US" sz="3600" b="1" i="1" dirty="0">
                <a:solidFill>
                  <a:srgbClr val="C00000"/>
                </a:solidFill>
                <a:latin typeface="Baskerville Old Face" panose="02020602080505020303" pitchFamily="18" charset="0"/>
              </a:rPr>
              <a:t>Why should I sit here</a:t>
            </a:r>
          </a:p>
          <a:p>
            <a:pPr marL="0" indent="0">
              <a:buNone/>
            </a:pPr>
            <a:r>
              <a:rPr lang="en-US" sz="3600" b="1" i="1" dirty="0">
                <a:solidFill>
                  <a:srgbClr val="C00000"/>
                </a:solidFill>
                <a:latin typeface="Baskerville Old Face" panose="02020602080505020303" pitchFamily="18" charset="0"/>
              </a:rPr>
              <a:t>Connect to past experience </a:t>
            </a:r>
          </a:p>
          <a:p>
            <a:pPr marL="0" indent="0">
              <a:buNone/>
            </a:pPr>
            <a:r>
              <a:rPr lang="en-US" sz="3600" b="1" i="1" dirty="0">
                <a:solidFill>
                  <a:srgbClr val="C00000"/>
                </a:solidFill>
                <a:latin typeface="Baskerville Old Face" panose="02020602080505020303" pitchFamily="18" charset="0"/>
              </a:rPr>
              <a:t>Use simple points of views </a:t>
            </a:r>
          </a:p>
          <a:p>
            <a:pPr marL="0" indent="0">
              <a:buNone/>
            </a:pPr>
            <a:r>
              <a:rPr lang="en-US" sz="3600" b="1" i="1" dirty="0">
                <a:solidFill>
                  <a:srgbClr val="C00000"/>
                </a:solidFill>
                <a:latin typeface="Baskerville Old Face" panose="02020602080505020303" pitchFamily="18" charset="0"/>
              </a:rPr>
              <a:t>Use Training methods and Aids </a:t>
            </a:r>
          </a:p>
          <a:p>
            <a:pPr marL="0" indent="0">
              <a:buNone/>
            </a:pPr>
            <a:r>
              <a:rPr lang="en-US" sz="3600" b="1" i="1" dirty="0">
                <a:solidFill>
                  <a:srgbClr val="C00000"/>
                </a:solidFill>
                <a:latin typeface="Baskerville Old Face" panose="02020602080505020303" pitchFamily="18" charset="0"/>
              </a:rPr>
              <a:t>Use realistic situation </a:t>
            </a:r>
          </a:p>
          <a:p>
            <a:pPr marL="0" indent="0">
              <a:buNone/>
            </a:pPr>
            <a:r>
              <a:rPr lang="en-US" sz="3600" b="1" i="1" dirty="0">
                <a:solidFill>
                  <a:srgbClr val="C00000"/>
                </a:solidFill>
                <a:latin typeface="Baskerville Old Face" panose="02020602080505020303" pitchFamily="18" charset="0"/>
              </a:rPr>
              <a:t>Use </a:t>
            </a:r>
            <a:r>
              <a:rPr lang="en-US" sz="3600" b="1" i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10</a:t>
            </a:r>
            <a:r>
              <a:rPr lang="en-US" sz="3600" b="1" i="1" dirty="0">
                <a:solidFill>
                  <a:srgbClr val="C00000"/>
                </a:solidFill>
                <a:latin typeface="Baskerville Old Face" panose="02020602080505020303" pitchFamily="18" charset="0"/>
              </a:rPr>
              <a:t> Presentation laws </a:t>
            </a:r>
          </a:p>
          <a:p>
            <a:pPr marL="0" indent="0">
              <a:buNone/>
            </a:pPr>
            <a:endParaRPr lang="en-US" sz="2000" b="1" i="1" dirty="0">
              <a:solidFill>
                <a:srgbClr val="C00000"/>
              </a:solidFill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endParaRPr lang="en-US" sz="2000" dirty="0">
              <a:latin typeface="Baskerville Old Face" panose="02020602080505020303" pitchFamily="18" charset="0"/>
            </a:endParaRPr>
          </a:p>
        </p:txBody>
      </p:sp>
      <p:pic>
        <p:nvPicPr>
          <p:cNvPr id="4" name="Picture 3" descr="adult-learning-j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427038"/>
            <a:ext cx="64008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21960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789</TotalTime>
  <Words>326</Words>
  <Application>Microsoft Office PowerPoint</Application>
  <PresentationFormat>On-screen Show (4:3)</PresentationFormat>
  <Paragraphs>109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4" baseType="lpstr">
      <vt:lpstr>Aharoni</vt:lpstr>
      <vt:lpstr>Aparajita</vt:lpstr>
      <vt:lpstr>Arial</vt:lpstr>
      <vt:lpstr>Arial Black</vt:lpstr>
      <vt:lpstr>Baskerville Old Face</vt:lpstr>
      <vt:lpstr>Bodoni MT</vt:lpstr>
      <vt:lpstr>Broadway</vt:lpstr>
      <vt:lpstr>Calibri</vt:lpstr>
      <vt:lpstr>Century Gothic</vt:lpstr>
      <vt:lpstr>Kartika</vt:lpstr>
      <vt:lpstr>Perpetua Titling MT</vt:lpstr>
      <vt:lpstr>Wingdings 3</vt:lpstr>
      <vt:lpstr>Wisp</vt:lpstr>
      <vt:lpstr>PowerPoint Presentation</vt:lpstr>
      <vt:lpstr>PowerPoint Presentation</vt:lpstr>
      <vt:lpstr>Scope of a trainer</vt:lpstr>
      <vt:lpstr>PowerPoint Presentation</vt:lpstr>
      <vt:lpstr>PowerPoint Presentation</vt:lpstr>
      <vt:lpstr>     Instructional Objective</vt:lpstr>
      <vt:lpstr>PowerPoint Presentation</vt:lpstr>
      <vt:lpstr>TRAINING METHODOLOGIES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 ToTs</dc:title>
  <dc:creator>USER</dc:creator>
  <cp:lastModifiedBy>PREETHI</cp:lastModifiedBy>
  <cp:revision>62</cp:revision>
  <dcterms:created xsi:type="dcterms:W3CDTF">2018-01-25T01:14:33Z</dcterms:created>
  <dcterms:modified xsi:type="dcterms:W3CDTF">2020-10-23T06:55:08Z</dcterms:modified>
</cp:coreProperties>
</file>