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53"/>
  </p:notesMasterIdLst>
  <p:sldIdLst>
    <p:sldId id="257" r:id="rId3"/>
    <p:sldId id="258" r:id="rId4"/>
    <p:sldId id="260" r:id="rId5"/>
    <p:sldId id="261" r:id="rId6"/>
    <p:sldId id="262" r:id="rId7"/>
    <p:sldId id="298" r:id="rId8"/>
    <p:sldId id="263" r:id="rId9"/>
    <p:sldId id="264" r:id="rId10"/>
    <p:sldId id="314"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318" r:id="rId39"/>
    <p:sldId id="319" r:id="rId40"/>
    <p:sldId id="320" r:id="rId41"/>
    <p:sldId id="321" r:id="rId42"/>
    <p:sldId id="322" r:id="rId43"/>
    <p:sldId id="323" r:id="rId44"/>
    <p:sldId id="324" r:id="rId45"/>
    <p:sldId id="325" r:id="rId46"/>
    <p:sldId id="326" r:id="rId47"/>
    <p:sldId id="297" r:id="rId48"/>
    <p:sldId id="299" r:id="rId49"/>
    <p:sldId id="300" r:id="rId50"/>
    <p:sldId id="313" r:id="rId51"/>
    <p:sldId id="312"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000CC"/>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42" d="100"/>
          <a:sy n="42" d="100"/>
        </p:scale>
        <p:origin x="-666"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E8F25A-AAFE-4DB9-AABB-2174BC92FE35}" type="doc">
      <dgm:prSet loTypeId="urn:microsoft.com/office/officeart/2005/8/layout/matrix3" loCatId="matrix" qsTypeId="urn:microsoft.com/office/officeart/2005/8/quickstyle/3d2" qsCatId="3D" csTypeId="urn:microsoft.com/office/officeart/2005/8/colors/accent1_2" csCatId="accent1" phldr="1"/>
      <dgm:spPr/>
      <dgm:t>
        <a:bodyPr/>
        <a:lstStyle/>
        <a:p>
          <a:endParaRPr lang="en-IN"/>
        </a:p>
      </dgm:t>
    </dgm:pt>
    <dgm:pt modelId="{9F93B305-02A2-4BFC-9973-2E6121D0D6C3}">
      <dgm:prSet/>
      <dgm:spPr>
        <a:solidFill>
          <a:srgbClr val="7030A0"/>
        </a:solidFill>
      </dgm:spPr>
      <dgm:t>
        <a:bodyPr/>
        <a:lstStyle/>
        <a:p>
          <a:pPr rtl="0"/>
          <a:r>
            <a:rPr lang="en-US" b="1" dirty="0" smtClean="0"/>
            <a:t>Your personality traits determine whether you are easily depressed, casual, formal, cautious, or carefree. </a:t>
          </a:r>
          <a:endParaRPr lang="en-IN" dirty="0"/>
        </a:p>
      </dgm:t>
    </dgm:pt>
    <dgm:pt modelId="{C5613AE4-F1BA-42F8-80D7-D0B1A17C319A}" type="parTrans" cxnId="{57A0EA70-620A-46E2-B25E-D3B29FEAFE54}">
      <dgm:prSet/>
      <dgm:spPr/>
      <dgm:t>
        <a:bodyPr/>
        <a:lstStyle/>
        <a:p>
          <a:endParaRPr lang="en-IN"/>
        </a:p>
      </dgm:t>
    </dgm:pt>
    <dgm:pt modelId="{74921540-5715-4943-84A7-991D74B0D07C}" type="sibTrans" cxnId="{57A0EA70-620A-46E2-B25E-D3B29FEAFE54}">
      <dgm:prSet/>
      <dgm:spPr/>
      <dgm:t>
        <a:bodyPr/>
        <a:lstStyle/>
        <a:p>
          <a:endParaRPr lang="en-IN"/>
        </a:p>
      </dgm:t>
    </dgm:pt>
    <dgm:pt modelId="{3A2FE08E-3FD5-4233-8D5D-7B85CF4A7CCF}">
      <dgm:prSet/>
      <dgm:spPr>
        <a:solidFill>
          <a:srgbClr val="C00000"/>
        </a:solidFill>
      </dgm:spPr>
      <dgm:t>
        <a:bodyPr/>
        <a:lstStyle/>
        <a:p>
          <a:pPr rtl="0"/>
          <a:r>
            <a:rPr lang="en-US" b="1" dirty="0" smtClean="0"/>
            <a:t>They determine whether you are passive or assertive.</a:t>
          </a:r>
          <a:endParaRPr lang="en-IN" dirty="0"/>
        </a:p>
      </dgm:t>
    </dgm:pt>
    <dgm:pt modelId="{C49594E2-AC33-42CD-A3F5-A74DEA682314}" type="parTrans" cxnId="{2F74EBBE-E1E6-4FD0-8BE6-45871ED0DFB9}">
      <dgm:prSet/>
      <dgm:spPr/>
      <dgm:t>
        <a:bodyPr/>
        <a:lstStyle/>
        <a:p>
          <a:endParaRPr lang="en-IN"/>
        </a:p>
      </dgm:t>
    </dgm:pt>
    <dgm:pt modelId="{B5FB1C47-1A0B-4377-B421-5C4C4B9D23CF}" type="sibTrans" cxnId="{2F74EBBE-E1E6-4FD0-8BE6-45871ED0DFB9}">
      <dgm:prSet/>
      <dgm:spPr/>
      <dgm:t>
        <a:bodyPr/>
        <a:lstStyle/>
        <a:p>
          <a:endParaRPr lang="en-IN"/>
        </a:p>
      </dgm:t>
    </dgm:pt>
    <dgm:pt modelId="{FC56B79A-F98A-4932-9377-114C1F60F016}">
      <dgm:prSet/>
      <dgm:spPr>
        <a:solidFill>
          <a:srgbClr val="0000CC"/>
        </a:solidFill>
      </dgm:spPr>
      <dgm:t>
        <a:bodyPr/>
        <a:lstStyle/>
        <a:p>
          <a:pPr rtl="0"/>
          <a:r>
            <a:rPr lang="en-US" b="1" dirty="0" smtClean="0"/>
            <a:t>Do you dash off at the last minute for an appointment or always arrive at a meeting with time to spare? </a:t>
          </a:r>
          <a:endParaRPr lang="en-IN" dirty="0"/>
        </a:p>
      </dgm:t>
    </dgm:pt>
    <dgm:pt modelId="{0B4848BE-B010-4814-AE9D-9FDB769044F3}" type="parTrans" cxnId="{E960A765-56F3-455D-8F23-B21CA6875514}">
      <dgm:prSet/>
      <dgm:spPr/>
      <dgm:t>
        <a:bodyPr/>
        <a:lstStyle/>
        <a:p>
          <a:endParaRPr lang="en-IN"/>
        </a:p>
      </dgm:t>
    </dgm:pt>
    <dgm:pt modelId="{179EAEA0-E4D0-46B8-91B8-8B7709BA412F}" type="sibTrans" cxnId="{E960A765-56F3-455D-8F23-B21CA6875514}">
      <dgm:prSet/>
      <dgm:spPr/>
      <dgm:t>
        <a:bodyPr/>
        <a:lstStyle/>
        <a:p>
          <a:endParaRPr lang="en-IN"/>
        </a:p>
      </dgm:t>
    </dgm:pt>
    <dgm:pt modelId="{9D5ADB62-D3AD-4E4A-B8BF-D92B9EE75524}">
      <dgm:prSet/>
      <dgm:spPr>
        <a:solidFill>
          <a:srgbClr val="00B050"/>
        </a:solidFill>
      </dgm:spPr>
      <dgm:t>
        <a:bodyPr/>
        <a:lstStyle/>
        <a:p>
          <a:pPr rtl="0"/>
          <a:r>
            <a:rPr lang="en-US" b="1" dirty="0" smtClean="0"/>
            <a:t>Do you prefer to play a quiet game of chess on your personal computer or would you rather dance the night away with your friends? </a:t>
          </a:r>
          <a:endParaRPr lang="en-IN" dirty="0"/>
        </a:p>
      </dgm:t>
    </dgm:pt>
    <dgm:pt modelId="{FB2553DC-9104-4EC6-B190-67AFF1E0A84E}" type="parTrans" cxnId="{92829F91-4246-449F-89CB-313295DCCD6E}">
      <dgm:prSet/>
      <dgm:spPr/>
      <dgm:t>
        <a:bodyPr/>
        <a:lstStyle/>
        <a:p>
          <a:endParaRPr lang="en-IN"/>
        </a:p>
      </dgm:t>
    </dgm:pt>
    <dgm:pt modelId="{BB0EF80E-C114-43E6-BFD2-8FF7EDF777F6}" type="sibTrans" cxnId="{92829F91-4246-449F-89CB-313295DCCD6E}">
      <dgm:prSet/>
      <dgm:spPr/>
      <dgm:t>
        <a:bodyPr/>
        <a:lstStyle/>
        <a:p>
          <a:endParaRPr lang="en-IN"/>
        </a:p>
      </dgm:t>
    </dgm:pt>
    <dgm:pt modelId="{72119E9F-071E-402D-B1C7-1250C37F269F}" type="pres">
      <dgm:prSet presAssocID="{DCE8F25A-AAFE-4DB9-AABB-2174BC92FE35}" presName="matrix" presStyleCnt="0">
        <dgm:presLayoutVars>
          <dgm:chMax val="1"/>
          <dgm:dir/>
          <dgm:resizeHandles val="exact"/>
        </dgm:presLayoutVars>
      </dgm:prSet>
      <dgm:spPr/>
      <dgm:t>
        <a:bodyPr/>
        <a:lstStyle/>
        <a:p>
          <a:endParaRPr lang="en-IN"/>
        </a:p>
      </dgm:t>
    </dgm:pt>
    <dgm:pt modelId="{1BD55384-6D6B-48D0-BA32-ED85BC39537A}" type="pres">
      <dgm:prSet presAssocID="{DCE8F25A-AAFE-4DB9-AABB-2174BC92FE35}" presName="diamond" presStyleLbl="bgShp" presStyleIdx="0" presStyleCnt="1"/>
      <dgm:spPr>
        <a:solidFill>
          <a:srgbClr val="FFC000"/>
        </a:solidFill>
      </dgm:spPr>
    </dgm:pt>
    <dgm:pt modelId="{D175109A-311F-4397-A814-2C06D88304AB}" type="pres">
      <dgm:prSet presAssocID="{DCE8F25A-AAFE-4DB9-AABB-2174BC92FE35}" presName="quad1" presStyleLbl="node1" presStyleIdx="0" presStyleCnt="4">
        <dgm:presLayoutVars>
          <dgm:chMax val="0"/>
          <dgm:chPref val="0"/>
          <dgm:bulletEnabled val="1"/>
        </dgm:presLayoutVars>
      </dgm:prSet>
      <dgm:spPr/>
      <dgm:t>
        <a:bodyPr/>
        <a:lstStyle/>
        <a:p>
          <a:endParaRPr lang="en-IN"/>
        </a:p>
      </dgm:t>
    </dgm:pt>
    <dgm:pt modelId="{0C045FC8-04CC-43E2-8E8E-B8F96A6478E0}" type="pres">
      <dgm:prSet presAssocID="{DCE8F25A-AAFE-4DB9-AABB-2174BC92FE35}" presName="quad2" presStyleLbl="node1" presStyleIdx="1" presStyleCnt="4">
        <dgm:presLayoutVars>
          <dgm:chMax val="0"/>
          <dgm:chPref val="0"/>
          <dgm:bulletEnabled val="1"/>
        </dgm:presLayoutVars>
      </dgm:prSet>
      <dgm:spPr/>
      <dgm:t>
        <a:bodyPr/>
        <a:lstStyle/>
        <a:p>
          <a:endParaRPr lang="en-IN"/>
        </a:p>
      </dgm:t>
    </dgm:pt>
    <dgm:pt modelId="{E2132760-8189-4936-9517-7E3FFD7F5D7B}" type="pres">
      <dgm:prSet presAssocID="{DCE8F25A-AAFE-4DB9-AABB-2174BC92FE35}" presName="quad3" presStyleLbl="node1" presStyleIdx="2" presStyleCnt="4">
        <dgm:presLayoutVars>
          <dgm:chMax val="0"/>
          <dgm:chPref val="0"/>
          <dgm:bulletEnabled val="1"/>
        </dgm:presLayoutVars>
      </dgm:prSet>
      <dgm:spPr/>
      <dgm:t>
        <a:bodyPr/>
        <a:lstStyle/>
        <a:p>
          <a:endParaRPr lang="en-IN"/>
        </a:p>
      </dgm:t>
    </dgm:pt>
    <dgm:pt modelId="{C3D65352-D238-4630-A929-F401E60BF487}" type="pres">
      <dgm:prSet presAssocID="{DCE8F25A-AAFE-4DB9-AABB-2174BC92FE35}" presName="quad4" presStyleLbl="node1" presStyleIdx="3" presStyleCnt="4">
        <dgm:presLayoutVars>
          <dgm:chMax val="0"/>
          <dgm:chPref val="0"/>
          <dgm:bulletEnabled val="1"/>
        </dgm:presLayoutVars>
      </dgm:prSet>
      <dgm:spPr/>
      <dgm:t>
        <a:bodyPr/>
        <a:lstStyle/>
        <a:p>
          <a:endParaRPr lang="en-IN"/>
        </a:p>
      </dgm:t>
    </dgm:pt>
  </dgm:ptLst>
  <dgm:cxnLst>
    <dgm:cxn modelId="{FFF69852-F448-4E7F-8265-FC175826E288}" type="presOf" srcId="{FC56B79A-F98A-4932-9377-114C1F60F016}" destId="{E2132760-8189-4936-9517-7E3FFD7F5D7B}" srcOrd="0" destOrd="0" presId="urn:microsoft.com/office/officeart/2005/8/layout/matrix3"/>
    <dgm:cxn modelId="{57A0EA70-620A-46E2-B25E-D3B29FEAFE54}" srcId="{DCE8F25A-AAFE-4DB9-AABB-2174BC92FE35}" destId="{9F93B305-02A2-4BFC-9973-2E6121D0D6C3}" srcOrd="0" destOrd="0" parTransId="{C5613AE4-F1BA-42F8-80D7-D0B1A17C319A}" sibTransId="{74921540-5715-4943-84A7-991D74B0D07C}"/>
    <dgm:cxn modelId="{E960A765-56F3-455D-8F23-B21CA6875514}" srcId="{DCE8F25A-AAFE-4DB9-AABB-2174BC92FE35}" destId="{FC56B79A-F98A-4932-9377-114C1F60F016}" srcOrd="2" destOrd="0" parTransId="{0B4848BE-B010-4814-AE9D-9FDB769044F3}" sibTransId="{179EAEA0-E4D0-46B8-91B8-8B7709BA412F}"/>
    <dgm:cxn modelId="{92829F91-4246-449F-89CB-313295DCCD6E}" srcId="{DCE8F25A-AAFE-4DB9-AABB-2174BC92FE35}" destId="{9D5ADB62-D3AD-4E4A-B8BF-D92B9EE75524}" srcOrd="3" destOrd="0" parTransId="{FB2553DC-9104-4EC6-B190-67AFF1E0A84E}" sibTransId="{BB0EF80E-C114-43E6-BFD2-8FF7EDF777F6}"/>
    <dgm:cxn modelId="{7A45F1F7-8CD4-41BC-B154-33938B543680}" type="presOf" srcId="{9F93B305-02A2-4BFC-9973-2E6121D0D6C3}" destId="{D175109A-311F-4397-A814-2C06D88304AB}" srcOrd="0" destOrd="0" presId="urn:microsoft.com/office/officeart/2005/8/layout/matrix3"/>
    <dgm:cxn modelId="{2F74EBBE-E1E6-4FD0-8BE6-45871ED0DFB9}" srcId="{DCE8F25A-AAFE-4DB9-AABB-2174BC92FE35}" destId="{3A2FE08E-3FD5-4233-8D5D-7B85CF4A7CCF}" srcOrd="1" destOrd="0" parTransId="{C49594E2-AC33-42CD-A3F5-A74DEA682314}" sibTransId="{B5FB1C47-1A0B-4377-B421-5C4C4B9D23CF}"/>
    <dgm:cxn modelId="{928E4FD4-5104-4848-B32B-5067EB44484C}" type="presOf" srcId="{9D5ADB62-D3AD-4E4A-B8BF-D92B9EE75524}" destId="{C3D65352-D238-4630-A929-F401E60BF487}" srcOrd="0" destOrd="0" presId="urn:microsoft.com/office/officeart/2005/8/layout/matrix3"/>
    <dgm:cxn modelId="{87AEBEC5-0ED4-4202-86C4-71661B74FD65}" type="presOf" srcId="{3A2FE08E-3FD5-4233-8D5D-7B85CF4A7CCF}" destId="{0C045FC8-04CC-43E2-8E8E-B8F96A6478E0}" srcOrd="0" destOrd="0" presId="urn:microsoft.com/office/officeart/2005/8/layout/matrix3"/>
    <dgm:cxn modelId="{D7D67A15-D0D7-4793-837D-BA73B67A10E5}" type="presOf" srcId="{DCE8F25A-AAFE-4DB9-AABB-2174BC92FE35}" destId="{72119E9F-071E-402D-B1C7-1250C37F269F}" srcOrd="0" destOrd="0" presId="urn:microsoft.com/office/officeart/2005/8/layout/matrix3"/>
    <dgm:cxn modelId="{637C6FAD-7930-4221-9690-B47D0B58AE4E}" type="presParOf" srcId="{72119E9F-071E-402D-B1C7-1250C37F269F}" destId="{1BD55384-6D6B-48D0-BA32-ED85BC39537A}" srcOrd="0" destOrd="0" presId="urn:microsoft.com/office/officeart/2005/8/layout/matrix3"/>
    <dgm:cxn modelId="{13725383-D772-4F99-938A-EB3036D135D2}" type="presParOf" srcId="{72119E9F-071E-402D-B1C7-1250C37F269F}" destId="{D175109A-311F-4397-A814-2C06D88304AB}" srcOrd="1" destOrd="0" presId="urn:microsoft.com/office/officeart/2005/8/layout/matrix3"/>
    <dgm:cxn modelId="{CA54C84D-80C5-4EC5-8FCA-26FA07EEC84A}" type="presParOf" srcId="{72119E9F-071E-402D-B1C7-1250C37F269F}" destId="{0C045FC8-04CC-43E2-8E8E-B8F96A6478E0}" srcOrd="2" destOrd="0" presId="urn:microsoft.com/office/officeart/2005/8/layout/matrix3"/>
    <dgm:cxn modelId="{DDD0C108-65BA-4306-BE70-6C5C7FF7FE48}" type="presParOf" srcId="{72119E9F-071E-402D-B1C7-1250C37F269F}" destId="{E2132760-8189-4936-9517-7E3FFD7F5D7B}" srcOrd="3" destOrd="0" presId="urn:microsoft.com/office/officeart/2005/8/layout/matrix3"/>
    <dgm:cxn modelId="{C3533E53-0834-4E1E-9104-2DAD9B7C6AC6}" type="presParOf" srcId="{72119E9F-071E-402D-B1C7-1250C37F269F}" destId="{C3D65352-D238-4630-A929-F401E60BF487}" srcOrd="4" destOrd="0" presId="urn:microsoft.com/office/officeart/2005/8/layout/matrix3"/>
  </dgm:cxnLst>
  <dgm:bg/>
  <dgm:whole/>
</dgm:dataModel>
</file>

<file path=ppt/diagrams/data2.xml><?xml version="1.0" encoding="utf-8"?>
<dgm:dataModel xmlns:dgm="http://schemas.openxmlformats.org/drawingml/2006/diagram" xmlns:a="http://schemas.openxmlformats.org/drawingml/2006/main">
  <dgm:ptLst>
    <dgm:pt modelId="{9C327233-ED47-42F4-8039-B757D9FBB4C2}" type="doc">
      <dgm:prSet loTypeId="urn:microsoft.com/office/officeart/2005/8/layout/vList3" loCatId="list" qsTypeId="urn:microsoft.com/office/officeart/2005/8/quickstyle/simple1" qsCatId="simple" csTypeId="urn:microsoft.com/office/officeart/2005/8/colors/colorful5" csCatId="colorful" phldr="1"/>
      <dgm:spPr>
        <a:scene3d>
          <a:camera prst="orthographicFront">
            <a:rot lat="0" lon="0" rev="0"/>
          </a:camera>
          <a:lightRig rig="contrasting" dir="t">
            <a:rot lat="0" lon="0" rev="1500000"/>
          </a:lightRig>
        </a:scene3d>
      </dgm:spPr>
      <dgm:t>
        <a:bodyPr/>
        <a:lstStyle/>
        <a:p>
          <a:endParaRPr lang="en-US"/>
        </a:p>
      </dgm:t>
    </dgm:pt>
    <dgm:pt modelId="{C6288F28-903A-41C6-BDDD-577AD12B05B6}">
      <dgm:prSet custT="1"/>
      <dgm:spPr>
        <a:solidFill>
          <a:srgbClr val="FFC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n-US" sz="2800" b="1" dirty="0" smtClean="0">
              <a:solidFill>
                <a:schemeClr val="tx1"/>
              </a:solidFill>
              <a:latin typeface="Advance" pitchFamily="34" charset="0"/>
            </a:rPr>
            <a:t>People have reasons for what they do.</a:t>
          </a:r>
          <a:endParaRPr lang="en-US" sz="2800" b="1" dirty="0">
            <a:solidFill>
              <a:schemeClr val="tx1"/>
            </a:solidFill>
            <a:latin typeface="Advance" pitchFamily="34" charset="0"/>
          </a:endParaRPr>
        </a:p>
      </dgm:t>
    </dgm:pt>
    <dgm:pt modelId="{E5931DF6-D86B-43D5-9F02-17049FF37FCA}" type="parTrans" cxnId="{45B2B795-A5F9-40CF-BD55-57FD6F209DEA}">
      <dgm:prSet/>
      <dgm:spPr/>
      <dgm:t>
        <a:bodyPr/>
        <a:lstStyle/>
        <a:p>
          <a:endParaRPr lang="en-US" sz="2800" b="0">
            <a:solidFill>
              <a:schemeClr val="tx1"/>
            </a:solidFill>
            <a:latin typeface="Advance" pitchFamily="34" charset="0"/>
          </a:endParaRPr>
        </a:p>
      </dgm:t>
    </dgm:pt>
    <dgm:pt modelId="{2DD1C52A-79B5-4153-901C-4D434CF27D32}" type="sibTrans" cxnId="{45B2B795-A5F9-40CF-BD55-57FD6F209DEA}">
      <dgm:prSet/>
      <dgm:spPr/>
      <dgm:t>
        <a:bodyPr/>
        <a:lstStyle/>
        <a:p>
          <a:endParaRPr lang="en-US" sz="2800" b="0">
            <a:solidFill>
              <a:schemeClr val="tx1"/>
            </a:solidFill>
            <a:latin typeface="Advance" pitchFamily="34" charset="0"/>
          </a:endParaRPr>
        </a:p>
      </dgm:t>
    </dgm:pt>
    <dgm:pt modelId="{EFF6E3FE-68FA-42F1-A00A-01209CC67C6E}">
      <dgm:prSet custT="1"/>
      <dgm:spPr>
        <a:solidFill>
          <a:srgbClr val="00B05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n-US" sz="2800" b="1" dirty="0" smtClean="0">
              <a:solidFill>
                <a:schemeClr val="tx1"/>
              </a:solidFill>
              <a:latin typeface="Advance" pitchFamily="34" charset="0"/>
            </a:rPr>
            <a:t>People act to gain something they believe is good for them.</a:t>
          </a:r>
          <a:endParaRPr lang="en-US" sz="2800" b="1" dirty="0">
            <a:solidFill>
              <a:schemeClr val="tx1"/>
            </a:solidFill>
            <a:latin typeface="Advance" pitchFamily="34" charset="0"/>
          </a:endParaRPr>
        </a:p>
      </dgm:t>
    </dgm:pt>
    <dgm:pt modelId="{DBE7F2C6-F511-4B6C-B5CC-4D190BB2EBA3}" type="parTrans" cxnId="{165889CF-7E10-4D51-89D7-D0643B6222E8}">
      <dgm:prSet/>
      <dgm:spPr/>
      <dgm:t>
        <a:bodyPr/>
        <a:lstStyle/>
        <a:p>
          <a:endParaRPr lang="en-US" sz="2800" b="0">
            <a:solidFill>
              <a:schemeClr val="tx1"/>
            </a:solidFill>
            <a:latin typeface="Advance" pitchFamily="34" charset="0"/>
          </a:endParaRPr>
        </a:p>
      </dgm:t>
    </dgm:pt>
    <dgm:pt modelId="{541220EB-5EAE-4F44-A960-39B272944077}" type="sibTrans" cxnId="{165889CF-7E10-4D51-89D7-D0643B6222E8}">
      <dgm:prSet/>
      <dgm:spPr/>
      <dgm:t>
        <a:bodyPr/>
        <a:lstStyle/>
        <a:p>
          <a:endParaRPr lang="en-US" sz="2800" b="0">
            <a:solidFill>
              <a:schemeClr val="tx1"/>
            </a:solidFill>
            <a:latin typeface="Advance" pitchFamily="34" charset="0"/>
          </a:endParaRPr>
        </a:p>
      </dgm:t>
    </dgm:pt>
    <dgm:pt modelId="{9472B970-4DA3-4115-A096-AD03FD7A79B6}">
      <dgm:prSet custT="1"/>
      <dgm:spPr>
        <a:solidFill>
          <a:srgbClr val="7030A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n-US" sz="2800" b="1" dirty="0" smtClean="0">
              <a:solidFill>
                <a:schemeClr val="bg1"/>
              </a:solidFill>
              <a:latin typeface="Advance" pitchFamily="34" charset="0"/>
            </a:rPr>
            <a:t>People have to believe their goals are attainable.</a:t>
          </a:r>
          <a:endParaRPr lang="en-US" sz="2800" b="1" dirty="0">
            <a:solidFill>
              <a:schemeClr val="bg1"/>
            </a:solidFill>
            <a:latin typeface="Advance" pitchFamily="34" charset="0"/>
          </a:endParaRPr>
        </a:p>
      </dgm:t>
    </dgm:pt>
    <dgm:pt modelId="{83BCF28F-A5A0-41DF-9847-3B16BC1DEFFE}" type="parTrans" cxnId="{5FA2E93A-FE9A-4908-BB64-ABC505D6A093}">
      <dgm:prSet/>
      <dgm:spPr/>
      <dgm:t>
        <a:bodyPr/>
        <a:lstStyle/>
        <a:p>
          <a:endParaRPr lang="en-US" sz="2800" b="0">
            <a:solidFill>
              <a:schemeClr val="tx1"/>
            </a:solidFill>
            <a:latin typeface="Advance" pitchFamily="34" charset="0"/>
          </a:endParaRPr>
        </a:p>
      </dgm:t>
    </dgm:pt>
    <dgm:pt modelId="{7DCA116F-11B7-41C6-89E4-E86C11DCF65A}" type="sibTrans" cxnId="{5FA2E93A-FE9A-4908-BB64-ABC505D6A093}">
      <dgm:prSet/>
      <dgm:spPr/>
      <dgm:t>
        <a:bodyPr/>
        <a:lstStyle/>
        <a:p>
          <a:endParaRPr lang="en-US" sz="2800" b="0">
            <a:solidFill>
              <a:schemeClr val="tx1"/>
            </a:solidFill>
            <a:latin typeface="Advance" pitchFamily="34" charset="0"/>
          </a:endParaRPr>
        </a:p>
      </dgm:t>
    </dgm:pt>
    <dgm:pt modelId="{C8E4F531-B4F2-4043-8A27-CE0F143CA257}">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n-US" sz="2800" b="1" dirty="0" smtClean="0">
              <a:solidFill>
                <a:schemeClr val="bg1"/>
              </a:solidFill>
              <a:latin typeface="Advance" pitchFamily="34" charset="0"/>
            </a:rPr>
            <a:t>The value of a goal can change when unknown benefits are undesirable.</a:t>
          </a:r>
          <a:endParaRPr lang="en-US" sz="2800" b="1" dirty="0">
            <a:solidFill>
              <a:schemeClr val="bg1"/>
            </a:solidFill>
            <a:latin typeface="Advance" pitchFamily="34" charset="0"/>
          </a:endParaRPr>
        </a:p>
      </dgm:t>
    </dgm:pt>
    <dgm:pt modelId="{197BE438-9293-4627-951E-367C15E57A8F}" type="parTrans" cxnId="{99A75C49-6EC0-4A0C-B109-9E6A33D845AF}">
      <dgm:prSet/>
      <dgm:spPr/>
      <dgm:t>
        <a:bodyPr/>
        <a:lstStyle/>
        <a:p>
          <a:endParaRPr lang="en-US" sz="2800" b="0">
            <a:solidFill>
              <a:schemeClr val="tx1"/>
            </a:solidFill>
            <a:latin typeface="Advance" pitchFamily="34" charset="0"/>
          </a:endParaRPr>
        </a:p>
      </dgm:t>
    </dgm:pt>
    <dgm:pt modelId="{AEF16510-0FE8-466E-BE9C-3519D76ABAB5}" type="sibTrans" cxnId="{99A75C49-6EC0-4A0C-B109-9E6A33D845AF}">
      <dgm:prSet/>
      <dgm:spPr/>
      <dgm:t>
        <a:bodyPr/>
        <a:lstStyle/>
        <a:p>
          <a:endParaRPr lang="en-US" sz="2800" b="0">
            <a:solidFill>
              <a:schemeClr val="tx1"/>
            </a:solidFill>
            <a:latin typeface="Advance" pitchFamily="34" charset="0"/>
          </a:endParaRPr>
        </a:p>
      </dgm:t>
    </dgm:pt>
    <dgm:pt modelId="{BD41BDF1-E405-4C5B-BAA7-B2D364AAB60A}" type="pres">
      <dgm:prSet presAssocID="{9C327233-ED47-42F4-8039-B757D9FBB4C2}" presName="linearFlow" presStyleCnt="0">
        <dgm:presLayoutVars>
          <dgm:dir/>
          <dgm:resizeHandles val="exact"/>
        </dgm:presLayoutVars>
      </dgm:prSet>
      <dgm:spPr/>
      <dgm:t>
        <a:bodyPr/>
        <a:lstStyle/>
        <a:p>
          <a:endParaRPr lang="en-US"/>
        </a:p>
      </dgm:t>
    </dgm:pt>
    <dgm:pt modelId="{AA234E05-81CF-44A3-9D6A-F4E882550F9E}" type="pres">
      <dgm:prSet presAssocID="{C6288F28-903A-41C6-BDDD-577AD12B05B6}" presName="composit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209DD82B-0E57-48EF-A358-39E37CA7F0F3}" type="pres">
      <dgm:prSet presAssocID="{C6288F28-903A-41C6-BDDD-577AD12B05B6}" presName="imgShp" presStyleLbl="fgImgPlace1" presStyleIdx="0" presStyleCnt="4" custLinFactNeighborX="-15097">
        <dgm:style>
          <a:lnRef idx="0">
            <a:schemeClr val="accent2"/>
          </a:lnRef>
          <a:fillRef idx="3">
            <a:schemeClr val="accent2"/>
          </a:fillRef>
          <a:effectRef idx="3">
            <a:schemeClr val="accent2"/>
          </a:effectRef>
          <a:fontRef idx="minor">
            <a:schemeClr val="lt1"/>
          </a:fontRef>
        </dgm:style>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7FDD3709-BCD9-4BFA-8274-B6694B7DB84F}" type="pres">
      <dgm:prSet presAssocID="{C6288F28-903A-41C6-BDDD-577AD12B05B6}" presName="txShp" presStyleLbl="node1" presStyleIdx="0" presStyleCnt="4" custScaleX="125253" custScaleY="144799" custLinFactNeighborX="15896">
        <dgm:presLayoutVars>
          <dgm:bulletEnabled val="1"/>
        </dgm:presLayoutVars>
      </dgm:prSet>
      <dgm:spPr/>
      <dgm:t>
        <a:bodyPr/>
        <a:lstStyle/>
        <a:p>
          <a:endParaRPr lang="en-US"/>
        </a:p>
      </dgm:t>
    </dgm:pt>
    <dgm:pt modelId="{7F23B52A-50D2-4DDB-8AD6-8DEEE2F09A8B}" type="pres">
      <dgm:prSet presAssocID="{2DD1C52A-79B5-4153-901C-4D434CF27D32}" presName="spacing"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480B1C8F-7AAC-4F7F-90EE-C8A79B772CD4}" type="pres">
      <dgm:prSet presAssocID="{EFF6E3FE-68FA-42F1-A00A-01209CC67C6E}" presName="composit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E64E2891-395E-44E8-A0C5-7DD9C24250D1}" type="pres">
      <dgm:prSet presAssocID="{EFF6E3FE-68FA-42F1-A00A-01209CC67C6E}" presName="imgShp" presStyleLbl="fgImgPlace1" presStyleIdx="1" presStyleCnt="4" custLinFactNeighborX="-14516">
        <dgm:style>
          <a:lnRef idx="0">
            <a:schemeClr val="accent1"/>
          </a:lnRef>
          <a:fillRef idx="3">
            <a:schemeClr val="accent1"/>
          </a:fillRef>
          <a:effectRef idx="3">
            <a:schemeClr val="accent1"/>
          </a:effectRef>
          <a:fontRef idx="minor">
            <a:schemeClr val="lt1"/>
          </a:fontRef>
        </dgm:style>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FD52E17E-19BD-4031-9BB3-E27573744AA5}" type="pres">
      <dgm:prSet presAssocID="{EFF6E3FE-68FA-42F1-A00A-01209CC67C6E}" presName="txShp" presStyleLbl="node1" presStyleIdx="1" presStyleCnt="4" custScaleX="125374" custScaleY="147678" custLinFactNeighborX="15896">
        <dgm:presLayoutVars>
          <dgm:bulletEnabled val="1"/>
        </dgm:presLayoutVars>
      </dgm:prSet>
      <dgm:spPr/>
      <dgm:t>
        <a:bodyPr/>
        <a:lstStyle/>
        <a:p>
          <a:endParaRPr lang="en-US"/>
        </a:p>
      </dgm:t>
    </dgm:pt>
    <dgm:pt modelId="{B5B5EF3E-86AF-4938-96B2-FF4995307A32}" type="pres">
      <dgm:prSet presAssocID="{541220EB-5EAE-4F44-A960-39B272944077}" presName="spacing"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A2B66A43-B744-4D67-B5A8-D621A78496EC}" type="pres">
      <dgm:prSet presAssocID="{9472B970-4DA3-4115-A096-AD03FD7A79B6}" presName="composit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8F48F745-3B20-415A-978A-34BF0C5687E0}" type="pres">
      <dgm:prSet presAssocID="{9472B970-4DA3-4115-A096-AD03FD7A79B6}" presName="imgShp" presStyleLbl="fgImgPlace1" presStyleIdx="2" presStyleCnt="4" custLinFactNeighborX="-15786">
        <dgm:style>
          <a:lnRef idx="0">
            <a:schemeClr val="accent4"/>
          </a:lnRef>
          <a:fillRef idx="3">
            <a:schemeClr val="accent4"/>
          </a:fillRef>
          <a:effectRef idx="3">
            <a:schemeClr val="accent4"/>
          </a:effectRef>
          <a:fontRef idx="minor">
            <a:schemeClr val="lt1"/>
          </a:fontRef>
        </dgm:style>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95BA33CF-2872-445B-8DD8-8F021B7895AC}" type="pres">
      <dgm:prSet presAssocID="{9472B970-4DA3-4115-A096-AD03FD7A79B6}" presName="txShp" presStyleLbl="node1" presStyleIdx="2" presStyleCnt="4" custScaleX="124541" custScaleY="136102" custLinFactNeighborX="14951">
        <dgm:presLayoutVars>
          <dgm:bulletEnabled val="1"/>
        </dgm:presLayoutVars>
      </dgm:prSet>
      <dgm:spPr/>
      <dgm:t>
        <a:bodyPr/>
        <a:lstStyle/>
        <a:p>
          <a:endParaRPr lang="en-US"/>
        </a:p>
      </dgm:t>
    </dgm:pt>
    <dgm:pt modelId="{D73AF71E-EFA2-4667-93D8-79C412E49D4F}" type="pres">
      <dgm:prSet presAssocID="{7DCA116F-11B7-41C6-89E4-E86C11DCF65A}" presName="spacing"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60890706-BF0C-4EBC-8EDF-67D8F77404CB}" type="pres">
      <dgm:prSet presAssocID="{C8E4F531-B4F2-4043-8A27-CE0F143CA257}" presName="composit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EF33B534-A511-47E5-B3E8-3DBA1F80C081}" type="pres">
      <dgm:prSet presAssocID="{C8E4F531-B4F2-4043-8A27-CE0F143CA257}" presName="imgShp" presStyleLbl="fgImgPlace1" presStyleIdx="3" presStyleCnt="4" custLinFactNeighborX="-14516">
        <dgm:style>
          <a:lnRef idx="0">
            <a:schemeClr val="accent5"/>
          </a:lnRef>
          <a:fillRef idx="3">
            <a:schemeClr val="accent5"/>
          </a:fillRef>
          <a:effectRef idx="3">
            <a:schemeClr val="accent5"/>
          </a:effectRef>
          <a:fontRef idx="minor">
            <a:schemeClr val="lt1"/>
          </a:fontRef>
        </dgm:style>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EF3668D8-B2CC-47F6-8DC5-E5D4D006A9DA}" type="pres">
      <dgm:prSet presAssocID="{C8E4F531-B4F2-4043-8A27-CE0F143CA257}" presName="txShp" presStyleLbl="node1" presStyleIdx="3" presStyleCnt="4" custScaleX="126788" custScaleY="136158" custLinFactNeighborX="14743">
        <dgm:presLayoutVars>
          <dgm:bulletEnabled val="1"/>
        </dgm:presLayoutVars>
      </dgm:prSet>
      <dgm:spPr/>
      <dgm:t>
        <a:bodyPr/>
        <a:lstStyle/>
        <a:p>
          <a:endParaRPr lang="en-US"/>
        </a:p>
      </dgm:t>
    </dgm:pt>
  </dgm:ptLst>
  <dgm:cxnLst>
    <dgm:cxn modelId="{45B2B795-A5F9-40CF-BD55-57FD6F209DEA}" srcId="{9C327233-ED47-42F4-8039-B757D9FBB4C2}" destId="{C6288F28-903A-41C6-BDDD-577AD12B05B6}" srcOrd="0" destOrd="0" parTransId="{E5931DF6-D86B-43D5-9F02-17049FF37FCA}" sibTransId="{2DD1C52A-79B5-4153-901C-4D434CF27D32}"/>
    <dgm:cxn modelId="{165889CF-7E10-4D51-89D7-D0643B6222E8}" srcId="{9C327233-ED47-42F4-8039-B757D9FBB4C2}" destId="{EFF6E3FE-68FA-42F1-A00A-01209CC67C6E}" srcOrd="1" destOrd="0" parTransId="{DBE7F2C6-F511-4B6C-B5CC-4D190BB2EBA3}" sibTransId="{541220EB-5EAE-4F44-A960-39B272944077}"/>
    <dgm:cxn modelId="{99A75C49-6EC0-4A0C-B109-9E6A33D845AF}" srcId="{9C327233-ED47-42F4-8039-B757D9FBB4C2}" destId="{C8E4F531-B4F2-4043-8A27-CE0F143CA257}" srcOrd="3" destOrd="0" parTransId="{197BE438-9293-4627-951E-367C15E57A8F}" sibTransId="{AEF16510-0FE8-466E-BE9C-3519D76ABAB5}"/>
    <dgm:cxn modelId="{BDB3E0FD-DE5D-421F-83F6-9F0100763B43}" type="presOf" srcId="{C8E4F531-B4F2-4043-8A27-CE0F143CA257}" destId="{EF3668D8-B2CC-47F6-8DC5-E5D4D006A9DA}" srcOrd="0" destOrd="0" presId="urn:microsoft.com/office/officeart/2005/8/layout/vList3"/>
    <dgm:cxn modelId="{502C1015-327F-4E6F-AEE3-A34F6CF79AC9}" type="presOf" srcId="{C6288F28-903A-41C6-BDDD-577AD12B05B6}" destId="{7FDD3709-BCD9-4BFA-8274-B6694B7DB84F}" srcOrd="0" destOrd="0" presId="urn:microsoft.com/office/officeart/2005/8/layout/vList3"/>
    <dgm:cxn modelId="{02CF67C2-1E06-4D33-B6B1-249372ED2835}" type="presOf" srcId="{EFF6E3FE-68FA-42F1-A00A-01209CC67C6E}" destId="{FD52E17E-19BD-4031-9BB3-E27573744AA5}" srcOrd="0" destOrd="0" presId="urn:microsoft.com/office/officeart/2005/8/layout/vList3"/>
    <dgm:cxn modelId="{56D5E33F-48C4-408A-B825-AB1289135782}" type="presOf" srcId="{9472B970-4DA3-4115-A096-AD03FD7A79B6}" destId="{95BA33CF-2872-445B-8DD8-8F021B7895AC}" srcOrd="0" destOrd="0" presId="urn:microsoft.com/office/officeart/2005/8/layout/vList3"/>
    <dgm:cxn modelId="{5FA2E93A-FE9A-4908-BB64-ABC505D6A093}" srcId="{9C327233-ED47-42F4-8039-B757D9FBB4C2}" destId="{9472B970-4DA3-4115-A096-AD03FD7A79B6}" srcOrd="2" destOrd="0" parTransId="{83BCF28F-A5A0-41DF-9847-3B16BC1DEFFE}" sibTransId="{7DCA116F-11B7-41C6-89E4-E86C11DCF65A}"/>
    <dgm:cxn modelId="{C61BDCBB-D902-4A6D-A112-58445EE3E623}" type="presOf" srcId="{9C327233-ED47-42F4-8039-B757D9FBB4C2}" destId="{BD41BDF1-E405-4C5B-BAA7-B2D364AAB60A}" srcOrd="0" destOrd="0" presId="urn:microsoft.com/office/officeart/2005/8/layout/vList3"/>
    <dgm:cxn modelId="{92F63782-9DED-4B72-8154-2BBAFF384958}" type="presParOf" srcId="{BD41BDF1-E405-4C5B-BAA7-B2D364AAB60A}" destId="{AA234E05-81CF-44A3-9D6A-F4E882550F9E}" srcOrd="0" destOrd="0" presId="urn:microsoft.com/office/officeart/2005/8/layout/vList3"/>
    <dgm:cxn modelId="{B3CE6387-5D27-4529-AE02-A039581D7818}" type="presParOf" srcId="{AA234E05-81CF-44A3-9D6A-F4E882550F9E}" destId="{209DD82B-0E57-48EF-A358-39E37CA7F0F3}" srcOrd="0" destOrd="0" presId="urn:microsoft.com/office/officeart/2005/8/layout/vList3"/>
    <dgm:cxn modelId="{9BEACF75-1851-4C5F-BF99-628FCF37BFFC}" type="presParOf" srcId="{AA234E05-81CF-44A3-9D6A-F4E882550F9E}" destId="{7FDD3709-BCD9-4BFA-8274-B6694B7DB84F}" srcOrd="1" destOrd="0" presId="urn:microsoft.com/office/officeart/2005/8/layout/vList3"/>
    <dgm:cxn modelId="{F17048F8-0947-4824-A66B-406F0AF5553F}" type="presParOf" srcId="{BD41BDF1-E405-4C5B-BAA7-B2D364AAB60A}" destId="{7F23B52A-50D2-4DDB-8AD6-8DEEE2F09A8B}" srcOrd="1" destOrd="0" presId="urn:microsoft.com/office/officeart/2005/8/layout/vList3"/>
    <dgm:cxn modelId="{760F12E8-43BD-48B6-A7AD-202311780671}" type="presParOf" srcId="{BD41BDF1-E405-4C5B-BAA7-B2D364AAB60A}" destId="{480B1C8F-7AAC-4F7F-90EE-C8A79B772CD4}" srcOrd="2" destOrd="0" presId="urn:microsoft.com/office/officeart/2005/8/layout/vList3"/>
    <dgm:cxn modelId="{B8AE2EBA-4E01-4E53-9E41-03C5A2FC5D0E}" type="presParOf" srcId="{480B1C8F-7AAC-4F7F-90EE-C8A79B772CD4}" destId="{E64E2891-395E-44E8-A0C5-7DD9C24250D1}" srcOrd="0" destOrd="0" presId="urn:microsoft.com/office/officeart/2005/8/layout/vList3"/>
    <dgm:cxn modelId="{04278A0B-2651-4536-8FC3-DEF62A3E81E3}" type="presParOf" srcId="{480B1C8F-7AAC-4F7F-90EE-C8A79B772CD4}" destId="{FD52E17E-19BD-4031-9BB3-E27573744AA5}" srcOrd="1" destOrd="0" presId="urn:microsoft.com/office/officeart/2005/8/layout/vList3"/>
    <dgm:cxn modelId="{9B889702-12A4-456D-9729-BCB0EAA2785D}" type="presParOf" srcId="{BD41BDF1-E405-4C5B-BAA7-B2D364AAB60A}" destId="{B5B5EF3E-86AF-4938-96B2-FF4995307A32}" srcOrd="3" destOrd="0" presId="urn:microsoft.com/office/officeart/2005/8/layout/vList3"/>
    <dgm:cxn modelId="{978F7A11-1A39-438B-A57F-98BB5ABA856F}" type="presParOf" srcId="{BD41BDF1-E405-4C5B-BAA7-B2D364AAB60A}" destId="{A2B66A43-B744-4D67-B5A8-D621A78496EC}" srcOrd="4" destOrd="0" presId="urn:microsoft.com/office/officeart/2005/8/layout/vList3"/>
    <dgm:cxn modelId="{3A53F1DF-C3C3-4E9F-BF3E-6F53700164C5}" type="presParOf" srcId="{A2B66A43-B744-4D67-B5A8-D621A78496EC}" destId="{8F48F745-3B20-415A-978A-34BF0C5687E0}" srcOrd="0" destOrd="0" presId="urn:microsoft.com/office/officeart/2005/8/layout/vList3"/>
    <dgm:cxn modelId="{9EC56FFE-C333-4FEC-A527-C4315043A691}" type="presParOf" srcId="{A2B66A43-B744-4D67-B5A8-D621A78496EC}" destId="{95BA33CF-2872-445B-8DD8-8F021B7895AC}" srcOrd="1" destOrd="0" presId="urn:microsoft.com/office/officeart/2005/8/layout/vList3"/>
    <dgm:cxn modelId="{88564FBA-B500-4B61-AFC6-E177828A417E}" type="presParOf" srcId="{BD41BDF1-E405-4C5B-BAA7-B2D364AAB60A}" destId="{D73AF71E-EFA2-4667-93D8-79C412E49D4F}" srcOrd="5" destOrd="0" presId="urn:microsoft.com/office/officeart/2005/8/layout/vList3"/>
    <dgm:cxn modelId="{BEB62456-0544-4DB3-A32D-D8EE23DAA41C}" type="presParOf" srcId="{BD41BDF1-E405-4C5B-BAA7-B2D364AAB60A}" destId="{60890706-BF0C-4EBC-8EDF-67D8F77404CB}" srcOrd="6" destOrd="0" presId="urn:microsoft.com/office/officeart/2005/8/layout/vList3"/>
    <dgm:cxn modelId="{E6F8D273-58B3-4125-B17F-DEAE2FECD4B7}" type="presParOf" srcId="{60890706-BF0C-4EBC-8EDF-67D8F77404CB}" destId="{EF33B534-A511-47E5-B3E8-3DBA1F80C081}" srcOrd="0" destOrd="0" presId="urn:microsoft.com/office/officeart/2005/8/layout/vList3"/>
    <dgm:cxn modelId="{8E12F824-8379-4211-B10B-678A8D27ED7C}" type="presParOf" srcId="{60890706-BF0C-4EBC-8EDF-67D8F77404CB}" destId="{EF3668D8-B2CC-47F6-8DC5-E5D4D006A9DA}" srcOrd="1" destOrd="0" presId="urn:microsoft.com/office/officeart/2005/8/layout/vList3"/>
  </dgm:cxnLst>
  <dgm:bg/>
  <dgm:whole/>
</dgm:dataModel>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B70F4E-170F-4812-85FB-0A25DA3B8983}" type="datetimeFigureOut">
              <a:rPr lang="en-US" smtClean="0"/>
              <a:pPr/>
              <a:t>9/4/2008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2BC223-F681-4C25-874D-BAEBFD6142F8}"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28510A42-BD50-4A69-95BD-721B7A4FC547}" type="slidenum">
              <a:rPr lang="en-US"/>
              <a:pPr/>
              <a:t>1</a:t>
            </a:fld>
            <a:endParaRPr lang="en-US" dirty="0"/>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2BC223-F681-4C25-874D-BAEBFD6142F8}" type="slidenum">
              <a:rPr lang="en-US" smtClean="0"/>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2BC223-F681-4C25-874D-BAEBFD6142F8}" type="slidenum">
              <a:rPr lang="en-US" smtClean="0"/>
              <a:pPr/>
              <a:t>12</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2BC223-F681-4C25-874D-BAEBFD6142F8}" type="slidenum">
              <a:rPr lang="en-US" smtClean="0"/>
              <a:pPr/>
              <a:t>13</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2BC223-F681-4C25-874D-BAEBFD6142F8}" type="slidenum">
              <a:rPr lang="en-US" smtClean="0"/>
              <a:pPr/>
              <a:t>14</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2BC223-F681-4C25-874D-BAEBFD6142F8}" type="slidenum">
              <a:rPr lang="en-US" smtClean="0"/>
              <a:pPr/>
              <a:t>15</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2BC223-F681-4C25-874D-BAEBFD6142F8}" type="slidenum">
              <a:rPr lang="en-US" smtClean="0"/>
              <a:pPr/>
              <a:t>16</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2BC223-F681-4C25-874D-BAEBFD6142F8}" type="slidenum">
              <a:rPr lang="en-US" smtClean="0"/>
              <a:pPr/>
              <a:t>17</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2BC223-F681-4C25-874D-BAEBFD6142F8}" type="slidenum">
              <a:rPr lang="en-US" smtClean="0"/>
              <a:pPr/>
              <a:t>18</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3E4D6D-847D-41DB-A19C-5CA922B1D144}" type="slidenum">
              <a:rPr lang="en-US" smtClean="0"/>
              <a:pPr/>
              <a:t>37</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3E4D6D-847D-41DB-A19C-5CA922B1D144}" type="slidenum">
              <a:rPr lang="en-US" smtClean="0"/>
              <a:pPr/>
              <a:t>38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2BC223-F681-4C25-874D-BAEBFD6142F8}"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3E4D6D-847D-41DB-A19C-5CA922B1D144}" type="slidenum">
              <a:rPr lang="en-US" smtClean="0"/>
              <a:pPr/>
              <a:t>39</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3E4D6D-847D-41DB-A19C-5CA922B1D144}" type="slidenum">
              <a:rPr lang="en-US" smtClean="0"/>
              <a:pPr/>
              <a:t>40</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3E4D6D-847D-41DB-A19C-5CA922B1D144}" type="slidenum">
              <a:rPr lang="en-US" smtClean="0"/>
              <a:pPr/>
              <a:t>41</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3E4D6D-847D-41DB-A19C-5CA922B1D144}" type="slidenum">
              <a:rPr lang="en-US" smtClean="0"/>
              <a:pPr/>
              <a:t>42</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3E4D6D-847D-41DB-A19C-5CA922B1D144}" type="slidenum">
              <a:rPr lang="en-US" smtClean="0"/>
              <a:pPr/>
              <a:t>43</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3E4D6D-847D-41DB-A19C-5CA922B1D144}" type="slidenum">
              <a:rPr lang="en-US" smtClean="0"/>
              <a:pPr/>
              <a:t>44</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3E4D6D-847D-41DB-A19C-5CA922B1D144}" type="slidenum">
              <a:rPr lang="en-US" smtClean="0"/>
              <a:pPr/>
              <a:t>45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2BC223-F681-4C25-874D-BAEBFD6142F8}"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2BC223-F681-4C25-874D-BAEBFD6142F8}"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2BC223-F681-4C25-874D-BAEBFD6142F8}"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2BC223-F681-4C25-874D-BAEBFD6142F8}" type="slidenum">
              <a:rPr lang="en-US" smtClean="0"/>
              <a:pPr/>
              <a:t>7</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2BC223-F681-4C25-874D-BAEBFD6142F8}" type="slidenum">
              <a:rPr lang="en-US" smtClean="0"/>
              <a:pPr/>
              <a:t>8</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2BC223-F681-4C25-874D-BAEBFD6142F8}" type="slidenum">
              <a:rPr lang="en-US" smtClean="0"/>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A2BC223-F681-4C25-874D-BAEBFD6142F8}" type="slidenum">
              <a:rPr lang="en-US" smtClean="0"/>
              <a:pPr/>
              <a:t>10</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video" Target="file:///E:\STORAGE\Templates\Free%20Samples\PPP_AFREE_TLE_Worldmap.avi" TargetMode="Externa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Global05_Title"/>
          <p:cNvPicPr>
            <a:picLocks noChangeAspect="1" noChangeArrowheads="1"/>
          </p:cNvPicPr>
          <p:nvPr/>
        </p:nvPicPr>
        <p:blipFill>
          <a:blip r:embed="rId3"/>
          <a:srcRect/>
          <a:stretch>
            <a:fillRect/>
          </a:stretch>
        </p:blipFill>
        <p:spPr bwMode="auto">
          <a:xfrm>
            <a:off x="0" y="0"/>
            <a:ext cx="9156700" cy="6888163"/>
          </a:xfrm>
          <a:prstGeom prst="rect">
            <a:avLst/>
          </a:prstGeom>
          <a:noFill/>
          <a:ln w="9525">
            <a:noFill/>
            <a:miter lim="800000"/>
            <a:headEnd/>
            <a:tailEnd/>
          </a:ln>
        </p:spPr>
      </p:pic>
      <p:pic>
        <p:nvPicPr>
          <p:cNvPr id="5" name="PPP_AFREE_TLE_Worldmap.avi">
            <a:hlinkClick r:id="" action="ppaction://media"/>
          </p:cNvPr>
          <p:cNvPicPr>
            <a:picLocks noRot="1" noChangeAspect="1" noChangeArrowheads="1"/>
          </p:cNvPicPr>
          <p:nvPr>
            <a:videoFile r:link="rId1"/>
          </p:nvPr>
        </p:nvPicPr>
        <p:blipFill>
          <a:blip r:embed="rId4"/>
          <a:srcRect/>
          <a:stretch>
            <a:fillRect/>
          </a:stretch>
        </p:blipFill>
        <p:spPr bwMode="auto">
          <a:xfrm>
            <a:off x="0" y="2305050"/>
            <a:ext cx="2971800" cy="2584450"/>
          </a:xfrm>
          <a:prstGeom prst="rect">
            <a:avLst/>
          </a:prstGeom>
          <a:noFill/>
          <a:ln w="9525">
            <a:noFill/>
            <a:miter lim="800000"/>
            <a:headEnd/>
            <a:tailEnd/>
          </a:ln>
        </p:spPr>
      </p:pic>
      <p:sp>
        <p:nvSpPr>
          <p:cNvPr id="14339" name="Rectangle 3"/>
          <p:cNvSpPr>
            <a:spLocks noGrp="1" noChangeArrowheads="1"/>
          </p:cNvSpPr>
          <p:nvPr>
            <p:ph type="ctrTitle" sz="quarter"/>
          </p:nvPr>
        </p:nvSpPr>
        <p:spPr>
          <a:xfrm>
            <a:off x="2895600" y="3048000"/>
            <a:ext cx="6096000" cy="838200"/>
          </a:xfrm>
        </p:spPr>
        <p:txBody>
          <a:bodyPr/>
          <a:lstStyle>
            <a:lvl1pPr algn="ctr">
              <a:defRPr sz="3600"/>
            </a:lvl1pPr>
          </a:lstStyle>
          <a:p>
            <a:r>
              <a:rPr lang="en-US" smtClean="0"/>
              <a:t>Click to edit Master title style</a:t>
            </a:r>
            <a:endParaRPr lang="en-US"/>
          </a:p>
        </p:txBody>
      </p:sp>
      <p:sp>
        <p:nvSpPr>
          <p:cNvPr id="14340" name="Rectangle 4"/>
          <p:cNvSpPr>
            <a:spLocks noGrp="1" noChangeArrowheads="1"/>
          </p:cNvSpPr>
          <p:nvPr>
            <p:ph type="subTitle" sz="quarter" idx="1"/>
          </p:nvPr>
        </p:nvSpPr>
        <p:spPr>
          <a:xfrm>
            <a:off x="2895600" y="4191000"/>
            <a:ext cx="6096000" cy="1524000"/>
          </a:xfrm>
        </p:spPr>
        <p:txBody>
          <a:bodyPr/>
          <a:lstStyle>
            <a:lvl1pPr marL="0" indent="0" algn="ctr">
              <a:buFontTx/>
              <a:buNone/>
              <a:defRPr/>
            </a:lvl1pPr>
          </a:lstStyle>
          <a:p>
            <a:r>
              <a:rPr lang="en-US" smtClean="0"/>
              <a:t>Click to edit Master subtitle style</a:t>
            </a:r>
            <a:endParaRPr lang="en-US"/>
          </a:p>
        </p:txBody>
      </p:sp>
      <p:sp>
        <p:nvSpPr>
          <p:cNvPr id="6" name="Rectangle 5"/>
          <p:cNvSpPr>
            <a:spLocks noGrp="1" noChangeArrowheads="1"/>
          </p:cNvSpPr>
          <p:nvPr>
            <p:ph type="dt" sz="half" idx="10"/>
          </p:nvPr>
        </p:nvSpPr>
        <p:spPr/>
        <p:txBody>
          <a:bodyPr/>
          <a:lstStyle>
            <a:lvl1pPr>
              <a:defRPr smtClean="0"/>
            </a:lvl1pPr>
          </a:lstStyle>
          <a:p>
            <a:pPr>
              <a:defRPr/>
            </a:pPr>
            <a:endParaRPr lang="en-US" dirty="0"/>
          </a:p>
        </p:txBody>
      </p:sp>
      <p:sp>
        <p:nvSpPr>
          <p:cNvPr id="7" name="Rectangle 6"/>
          <p:cNvSpPr>
            <a:spLocks noGrp="1" noChangeArrowheads="1"/>
          </p:cNvSpPr>
          <p:nvPr>
            <p:ph type="ftr" sz="quarter" idx="11"/>
          </p:nvPr>
        </p:nvSpPr>
        <p:spPr/>
        <p:txBody>
          <a:bodyPr/>
          <a:lstStyle>
            <a:lvl1pPr>
              <a:defRPr smtClean="0"/>
            </a:lvl1pPr>
          </a:lstStyle>
          <a:p>
            <a:pPr>
              <a:defRPr/>
            </a:pPr>
            <a:endParaRPr lang="en-US" dirty="0"/>
          </a:p>
        </p:txBody>
      </p:sp>
      <p:sp>
        <p:nvSpPr>
          <p:cNvPr id="8" name="Rectangle 7"/>
          <p:cNvSpPr>
            <a:spLocks noGrp="1" noChangeArrowheads="1"/>
          </p:cNvSpPr>
          <p:nvPr>
            <p:ph type="sldNum" sz="quarter" idx="12"/>
          </p:nvPr>
        </p:nvSpPr>
        <p:spPr/>
        <p:txBody>
          <a:bodyPr/>
          <a:lstStyle>
            <a:lvl1pPr>
              <a:defRPr smtClean="0"/>
            </a:lvl1pPr>
          </a:lstStyle>
          <a:p>
            <a:pPr>
              <a:defRPr/>
            </a:pPr>
            <a:fld id="{07C911C8-A379-4F0C-BAB1-5B005BCBEC4C}" type="slidenum">
              <a:rPr lang="en-US"/>
              <a:pPr>
                <a:defRPr/>
              </a:pPr>
              <a:t>‹#›</a:t>
            </a:fld>
            <a:endParaRPr lang="en-US" dirty="0"/>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p:cTn id="12" repeatCount="indefinite" fill="hold" display="0">
                  <p:stCondLst>
                    <p:cond delay="indefinite"/>
                  </p:stCondLst>
                  <p:endCondLst>
                    <p:cond evt="onPrev" delay="0">
                      <p:tgtEl>
                        <p:sldTgt/>
                      </p:tgtEl>
                    </p:cond>
                  </p:endCondLst>
                </p:cTn>
                <p:tgtEl>
                  <p:spTgt spid="5"/>
                </p:tgtEl>
              </p:cMediaNode>
            </p:video>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dirty="0"/>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vl1pPr>
          </a:lstStyle>
          <a:p>
            <a:pPr>
              <a:defRPr/>
            </a:pPr>
            <a:fld id="{6EEA2D94-CA52-4B08-9D13-FBE9A30C14A5}" type="slidenum">
              <a:rPr lang="en-US"/>
              <a:pPr>
                <a:defRPr/>
              </a:pPr>
              <a:t>‹#›</a:t>
            </a:fld>
            <a:endParaRPr lang="en-US" dirty="0"/>
          </a:p>
        </p:txBody>
      </p:sp>
    </p:spTree>
  </p:cSld>
  <p:clrMapOvr>
    <a:masterClrMapping/>
  </p:clrMapOvr>
  <p:transition spd="slow">
    <p:cover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1943100" cy="5943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52400"/>
            <a:ext cx="56769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dirty="0"/>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vl1pPr>
          </a:lstStyle>
          <a:p>
            <a:pPr>
              <a:defRPr/>
            </a:pPr>
            <a:fld id="{73A19666-BB2A-47C5-BFAA-D61A236BD788}" type="slidenum">
              <a:rPr lang="en-US"/>
              <a:pPr>
                <a:defRPr/>
              </a:pPr>
              <a:t>‹#›</a:t>
            </a:fld>
            <a:endParaRPr lang="en-US" dirty="0"/>
          </a:p>
        </p:txBody>
      </p:sp>
    </p:spTree>
  </p:cSld>
  <p:clrMapOvr>
    <a:masterClrMapping/>
  </p:clrMapOvr>
  <p:transition spd="slow">
    <p:cover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295400"/>
            <a:ext cx="7772400" cy="4800600"/>
          </a:xfrm>
        </p:spPr>
        <p:txBody>
          <a:bodyPr/>
          <a:lstStyle/>
          <a:p>
            <a:pPr lvl="0"/>
            <a:r>
              <a:rPr lang="en-US" noProof="0" dirty="0" smtClean="0"/>
              <a:t>Click icon to add table</a:t>
            </a:r>
          </a:p>
        </p:txBody>
      </p:sp>
      <p:sp>
        <p:nvSpPr>
          <p:cNvPr id="4" name="Rectangle 5"/>
          <p:cNvSpPr>
            <a:spLocks noGrp="1" noChangeArrowheads="1"/>
          </p:cNvSpPr>
          <p:nvPr>
            <p:ph type="dt" sz="half" idx="10"/>
          </p:nvPr>
        </p:nvSpPr>
        <p:spPr>
          <a:ln/>
        </p:spPr>
        <p:txBody>
          <a:bodyPr/>
          <a:lstStyle>
            <a:lvl1pPr>
              <a:defRPr/>
            </a:lvl1pPr>
          </a:lstStyle>
          <a:p>
            <a:pPr>
              <a:defRPr/>
            </a:pPr>
            <a:endParaRPr lang="en-US" dirty="0"/>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vl1pPr>
          </a:lstStyle>
          <a:p>
            <a:pPr>
              <a:defRPr/>
            </a:pPr>
            <a:fld id="{9BE841F2-D8A9-4E74-8F81-48CE9B5CBD9F}" type="slidenum">
              <a:rPr lang="en-US"/>
              <a:pPr>
                <a:defRPr/>
              </a:pPr>
              <a:t>‹#›</a:t>
            </a:fld>
            <a:endParaRPr lang="en-US" dirty="0"/>
          </a:p>
        </p:txBody>
      </p:sp>
    </p:spTree>
  </p:cSld>
  <p:clrMapOvr>
    <a:masterClrMapping/>
  </p:clrMapOvr>
  <p:transition spd="slow">
    <p:cover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66B2A84D-1ACE-4E41-8BBF-FEEC5BE6C9FB}" type="datetimeFigureOut">
              <a:rPr lang="en-US" smtClean="0"/>
              <a:pPr/>
              <a:t>9/4/2008</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81238436-3097-407D-8302-A0AB0F34D1F9}"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transition spd="slow">
    <p:cover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6B2A84D-1ACE-4E41-8BBF-FEEC5BE6C9FB}" type="datetimeFigureOut">
              <a:rPr lang="en-US" smtClean="0"/>
              <a:pPr/>
              <a:t>9/4/2008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238436-3097-407D-8302-A0AB0F34D1F9}" type="slidenum">
              <a:rPr lang="en-US" smtClean="0"/>
              <a:pPr/>
              <a:t>‹#›</a:t>
            </a:fld>
            <a:endParaRPr lang="en-US" dirty="0"/>
          </a:p>
        </p:txBody>
      </p:sp>
    </p:spTree>
  </p:cSld>
  <p:clrMapOvr>
    <a:masterClrMapping/>
  </p:clrMapOvr>
  <p:transition spd="slow">
    <p:cover dir="d"/>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6B2A84D-1ACE-4E41-8BBF-FEEC5BE6C9FB}" type="datetimeFigureOut">
              <a:rPr lang="en-US" smtClean="0"/>
              <a:pPr/>
              <a:t>9/4/2008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238436-3097-407D-8302-A0AB0F34D1F9}"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transition spd="slow">
    <p:cover dir="d"/>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6B2A84D-1ACE-4E41-8BBF-FEEC5BE6C9FB}" type="datetimeFigureOut">
              <a:rPr lang="en-US" smtClean="0"/>
              <a:pPr/>
              <a:t>9/4/2008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238436-3097-407D-8302-A0AB0F34D1F9}" type="slidenum">
              <a:rPr lang="en-US" smtClean="0"/>
              <a:pPr/>
              <a:t>‹#›</a:t>
            </a:fld>
            <a:endParaRPr lang="en-US" dirty="0"/>
          </a:p>
        </p:txBody>
      </p:sp>
    </p:spTree>
  </p:cSld>
  <p:clrMapOvr>
    <a:masterClrMapping/>
  </p:clrMapOvr>
  <p:transition spd="slow">
    <p:cover dir="d"/>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6B2A84D-1ACE-4E41-8BBF-FEEC5BE6C9FB}" type="datetimeFigureOut">
              <a:rPr lang="en-US" smtClean="0"/>
              <a:pPr/>
              <a:t>9/4/2008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1238436-3097-407D-8302-A0AB0F34D1F9}" type="slidenum">
              <a:rPr lang="en-US" smtClean="0"/>
              <a:pPr/>
              <a:t>‹#›</a:t>
            </a:fld>
            <a:endParaRPr lang="en-US" dirty="0"/>
          </a:p>
        </p:txBody>
      </p:sp>
    </p:spTree>
  </p:cSld>
  <p:clrMapOvr>
    <a:masterClrMapping/>
  </p:clrMapOvr>
  <p:transition spd="slow">
    <p:cover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66B2A84D-1ACE-4E41-8BBF-FEEC5BE6C9FB}" type="datetimeFigureOut">
              <a:rPr lang="en-US" smtClean="0"/>
              <a:pPr/>
              <a:t>9/4/2008</a:t>
            </a:fld>
            <a:endParaRPr lang="en-US" dirty="0"/>
          </a:p>
        </p:txBody>
      </p:sp>
      <p:sp>
        <p:nvSpPr>
          <p:cNvPr id="8" name="Slide Number Placeholder 7"/>
          <p:cNvSpPr>
            <a:spLocks noGrp="1"/>
          </p:cNvSpPr>
          <p:nvPr>
            <p:ph type="sldNum" sz="quarter" idx="11"/>
          </p:nvPr>
        </p:nvSpPr>
        <p:spPr/>
        <p:txBody>
          <a:bodyPr/>
          <a:lstStyle/>
          <a:p>
            <a:fld id="{81238436-3097-407D-8302-A0AB0F34D1F9}"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transition spd="slow">
    <p:cover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B2A84D-1ACE-4E41-8BBF-FEEC5BE6C9FB}" type="datetimeFigureOut">
              <a:rPr lang="en-US" smtClean="0"/>
              <a:pPr/>
              <a:t>9/4/2008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1238436-3097-407D-8302-A0AB0F34D1F9}" type="slidenum">
              <a:rPr lang="en-US" smtClean="0"/>
              <a:pPr/>
              <a:t>‹#›</a:t>
            </a:fld>
            <a:endParaRPr lang="en-US" dirty="0"/>
          </a:p>
        </p:txBody>
      </p:sp>
    </p:spTree>
  </p:cSld>
  <p:clrMapOvr>
    <a:masterClrMapping/>
  </p:clrMapOvr>
  <p:transition spd="slow">
    <p:cover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dt" sz="half" idx="10"/>
          </p:nvPr>
        </p:nvSpPr>
        <p:spPr>
          <a:ln/>
        </p:spPr>
        <p:txBody>
          <a:bodyPr/>
          <a:lstStyle>
            <a:lvl1pPr>
              <a:defRPr/>
            </a:lvl1pPr>
          </a:lstStyle>
          <a:p>
            <a:pPr>
              <a:defRPr/>
            </a:pPr>
            <a:endParaRPr lang="en-US" dirty="0"/>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vl1pPr>
          </a:lstStyle>
          <a:p>
            <a:pPr>
              <a:defRPr/>
            </a:pPr>
            <a:fld id="{D9FF9D87-F94E-4865-B813-83B91873B9F8}" type="slidenum">
              <a:rPr lang="en-US"/>
              <a:pPr>
                <a:defRPr/>
              </a:pPr>
              <a:t>‹#›</a:t>
            </a:fld>
            <a:endParaRPr lang="en-US" dirty="0"/>
          </a:p>
        </p:txBody>
      </p:sp>
    </p:spTree>
  </p:cSld>
  <p:clrMapOvr>
    <a:masterClrMapping/>
  </p:clrMapOvr>
  <p:transition spd="slow">
    <p:cover dir="d"/>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6B2A84D-1ACE-4E41-8BBF-FEEC5BE6C9FB}" type="datetimeFigureOut">
              <a:rPr lang="en-US" smtClean="0"/>
              <a:pPr/>
              <a:t>9/4/2008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156448" y="6422064"/>
            <a:ext cx="762000" cy="365125"/>
          </a:xfrm>
        </p:spPr>
        <p:txBody>
          <a:bodyPr/>
          <a:lstStyle/>
          <a:p>
            <a:fld id="{81238436-3097-407D-8302-A0AB0F34D1F9}" type="slidenum">
              <a:rPr lang="en-US" smtClean="0"/>
              <a:pPr/>
              <a:t>‹#›</a:t>
            </a:fld>
            <a:endParaRPr lang="en-US" dirty="0"/>
          </a:p>
        </p:txBody>
      </p:sp>
    </p:spTree>
  </p:cSld>
  <p:clrMapOvr>
    <a:masterClrMapping/>
  </p:clrMapOvr>
  <p:transition spd="slow">
    <p:cover dir="d"/>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66B2A84D-1ACE-4E41-8BBF-FEEC5BE6C9FB}" type="datetimeFigureOut">
              <a:rPr lang="en-US" smtClean="0"/>
              <a:pPr/>
              <a:t>9/4/2008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1238436-3097-407D-8302-A0AB0F34D1F9}" type="slidenum">
              <a:rPr lang="en-US" smtClean="0"/>
              <a:pPr/>
              <a:t>‹#›</a:t>
            </a:fld>
            <a:endParaRPr lang="en-US" dirty="0"/>
          </a:p>
        </p:txBody>
      </p:sp>
    </p:spTree>
  </p:cSld>
  <p:clrMapOvr>
    <a:masterClrMapping/>
  </p:clrMapOvr>
  <p:transition spd="slow">
    <p:cover dir="d"/>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6B2A84D-1ACE-4E41-8BBF-FEEC5BE6C9FB}" type="datetimeFigureOut">
              <a:rPr lang="en-US" smtClean="0"/>
              <a:pPr/>
              <a:t>9/4/2008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238436-3097-407D-8302-A0AB0F34D1F9}" type="slidenum">
              <a:rPr lang="en-US" smtClean="0"/>
              <a:pPr/>
              <a:t>‹#›</a:t>
            </a:fld>
            <a:endParaRPr lang="en-US" dirty="0"/>
          </a:p>
        </p:txBody>
      </p:sp>
    </p:spTree>
  </p:cSld>
  <p:clrMapOvr>
    <a:masterClrMapping/>
  </p:clrMapOvr>
  <p:transition spd="slow">
    <p:cover dir="d"/>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6B2A84D-1ACE-4E41-8BBF-FEEC5BE6C9FB}" type="datetimeFigureOut">
              <a:rPr lang="en-US" smtClean="0"/>
              <a:pPr/>
              <a:t>9/4/2008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1238436-3097-407D-8302-A0AB0F34D1F9}" type="slidenum">
              <a:rPr lang="en-US" smtClean="0"/>
              <a:pPr/>
              <a:t>‹#›</a:t>
            </a:fld>
            <a:endParaRPr lang="en-US" dirty="0"/>
          </a:p>
        </p:txBody>
      </p:sp>
    </p:spTree>
  </p:cSld>
  <p:clrMapOvr>
    <a:masterClrMapping/>
  </p:clrMapOvr>
  <p:transition spd="slow">
    <p:cover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dt" sz="half" idx="10"/>
          </p:nvPr>
        </p:nvSpPr>
        <p:spPr>
          <a:ln/>
        </p:spPr>
        <p:txBody>
          <a:bodyPr/>
          <a:lstStyle>
            <a:lvl1pPr>
              <a:defRPr/>
            </a:lvl1pPr>
          </a:lstStyle>
          <a:p>
            <a:pPr>
              <a:defRPr/>
            </a:pPr>
            <a:endParaRPr lang="en-US" dirty="0"/>
          </a:p>
        </p:txBody>
      </p:sp>
      <p:sp>
        <p:nvSpPr>
          <p:cNvPr id="5"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7"/>
          <p:cNvSpPr>
            <a:spLocks noGrp="1" noChangeArrowheads="1"/>
          </p:cNvSpPr>
          <p:nvPr>
            <p:ph type="sldNum" sz="quarter" idx="12"/>
          </p:nvPr>
        </p:nvSpPr>
        <p:spPr>
          <a:ln/>
        </p:spPr>
        <p:txBody>
          <a:bodyPr/>
          <a:lstStyle>
            <a:lvl1pPr>
              <a:defRPr/>
            </a:lvl1pPr>
          </a:lstStyle>
          <a:p>
            <a:pPr>
              <a:defRPr/>
            </a:pPr>
            <a:fld id="{CFF4BD35-6583-49BB-BB4B-D6554457FD0E}" type="slidenum">
              <a:rPr lang="en-US"/>
              <a:pPr>
                <a:defRPr/>
              </a:pPr>
              <a:t>‹#›</a:t>
            </a:fld>
            <a:endParaRPr lang="en-US" dirty="0"/>
          </a:p>
        </p:txBody>
      </p:sp>
    </p:spTree>
  </p:cSld>
  <p:clrMapOvr>
    <a:masterClrMapping/>
  </p:clrMapOvr>
  <p:transition spd="slow">
    <p:cover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954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95400"/>
            <a:ext cx="3810000" cy="4800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dt" sz="half" idx="10"/>
          </p:nvPr>
        </p:nvSpPr>
        <p:spPr>
          <a:ln/>
        </p:spPr>
        <p:txBody>
          <a:bodyPr/>
          <a:lstStyle>
            <a:lvl1pPr>
              <a:defRPr/>
            </a:lvl1pPr>
          </a:lstStyle>
          <a:p>
            <a:pPr>
              <a:defRPr/>
            </a:pPr>
            <a:endParaRPr lang="en-US" dirty="0"/>
          </a:p>
        </p:txBody>
      </p:sp>
      <p:sp>
        <p:nvSpPr>
          <p:cNvPr id="6"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7"/>
          <p:cNvSpPr>
            <a:spLocks noGrp="1" noChangeArrowheads="1"/>
          </p:cNvSpPr>
          <p:nvPr>
            <p:ph type="sldNum" sz="quarter" idx="12"/>
          </p:nvPr>
        </p:nvSpPr>
        <p:spPr>
          <a:ln/>
        </p:spPr>
        <p:txBody>
          <a:bodyPr/>
          <a:lstStyle>
            <a:lvl1pPr>
              <a:defRPr/>
            </a:lvl1pPr>
          </a:lstStyle>
          <a:p>
            <a:pPr>
              <a:defRPr/>
            </a:pPr>
            <a:fld id="{FD781C11-14E2-47DE-BD80-FDB213FBA3D6}" type="slidenum">
              <a:rPr lang="en-US"/>
              <a:pPr>
                <a:defRPr/>
              </a:pPr>
              <a:t>‹#›</a:t>
            </a:fld>
            <a:endParaRPr lang="en-US" dirty="0"/>
          </a:p>
        </p:txBody>
      </p:sp>
    </p:spTree>
  </p:cSld>
  <p:clrMapOvr>
    <a:masterClrMapping/>
  </p:clrMapOvr>
  <p:transition spd="slow">
    <p:cover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dt" sz="half" idx="10"/>
          </p:nvPr>
        </p:nvSpPr>
        <p:spPr>
          <a:ln/>
        </p:spPr>
        <p:txBody>
          <a:bodyPr/>
          <a:lstStyle>
            <a:lvl1pPr>
              <a:defRPr/>
            </a:lvl1pPr>
          </a:lstStyle>
          <a:p>
            <a:pPr>
              <a:defRPr/>
            </a:pPr>
            <a:endParaRPr lang="en-US" dirty="0"/>
          </a:p>
        </p:txBody>
      </p:sp>
      <p:sp>
        <p:nvSpPr>
          <p:cNvPr id="8"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7"/>
          <p:cNvSpPr>
            <a:spLocks noGrp="1" noChangeArrowheads="1"/>
          </p:cNvSpPr>
          <p:nvPr>
            <p:ph type="sldNum" sz="quarter" idx="12"/>
          </p:nvPr>
        </p:nvSpPr>
        <p:spPr>
          <a:ln/>
        </p:spPr>
        <p:txBody>
          <a:bodyPr/>
          <a:lstStyle>
            <a:lvl1pPr>
              <a:defRPr/>
            </a:lvl1pPr>
          </a:lstStyle>
          <a:p>
            <a:pPr>
              <a:defRPr/>
            </a:pPr>
            <a:fld id="{907A5E41-3AFB-4BBB-AC93-357773875BA6}" type="slidenum">
              <a:rPr lang="en-US"/>
              <a:pPr>
                <a:defRPr/>
              </a:pPr>
              <a:t>‹#›</a:t>
            </a:fld>
            <a:endParaRPr lang="en-US" dirty="0"/>
          </a:p>
        </p:txBody>
      </p:sp>
    </p:spTree>
  </p:cSld>
  <p:clrMapOvr>
    <a:masterClrMapping/>
  </p:clrMapOvr>
  <p:transition spd="slow">
    <p:cover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dt" sz="half" idx="10"/>
          </p:nvPr>
        </p:nvSpPr>
        <p:spPr>
          <a:ln/>
        </p:spPr>
        <p:txBody>
          <a:bodyPr/>
          <a:lstStyle>
            <a:lvl1pPr>
              <a:defRPr/>
            </a:lvl1pPr>
          </a:lstStyle>
          <a:p>
            <a:pPr>
              <a:defRPr/>
            </a:pPr>
            <a:endParaRPr lang="en-US" dirty="0"/>
          </a:p>
        </p:txBody>
      </p:sp>
      <p:sp>
        <p:nvSpPr>
          <p:cNvPr id="4"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7"/>
          <p:cNvSpPr>
            <a:spLocks noGrp="1" noChangeArrowheads="1"/>
          </p:cNvSpPr>
          <p:nvPr>
            <p:ph type="sldNum" sz="quarter" idx="12"/>
          </p:nvPr>
        </p:nvSpPr>
        <p:spPr>
          <a:ln/>
        </p:spPr>
        <p:txBody>
          <a:bodyPr/>
          <a:lstStyle>
            <a:lvl1pPr>
              <a:defRPr/>
            </a:lvl1pPr>
          </a:lstStyle>
          <a:p>
            <a:pPr>
              <a:defRPr/>
            </a:pPr>
            <a:fld id="{27FF29B1-57E4-4796-934E-B5C8020C819E}" type="slidenum">
              <a:rPr lang="en-US"/>
              <a:pPr>
                <a:defRPr/>
              </a:pPr>
              <a:t>‹#›</a:t>
            </a:fld>
            <a:endParaRPr lang="en-US" dirty="0"/>
          </a:p>
        </p:txBody>
      </p:sp>
    </p:spTree>
  </p:cSld>
  <p:clrMapOvr>
    <a:masterClrMapping/>
  </p:clrMapOvr>
  <p:transition spd="slow">
    <p:cover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endParaRPr lang="en-US" dirty="0"/>
          </a:p>
        </p:txBody>
      </p:sp>
      <p:sp>
        <p:nvSpPr>
          <p:cNvPr id="3"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7"/>
          <p:cNvSpPr>
            <a:spLocks noGrp="1" noChangeArrowheads="1"/>
          </p:cNvSpPr>
          <p:nvPr>
            <p:ph type="sldNum" sz="quarter" idx="12"/>
          </p:nvPr>
        </p:nvSpPr>
        <p:spPr>
          <a:ln/>
        </p:spPr>
        <p:txBody>
          <a:bodyPr/>
          <a:lstStyle>
            <a:lvl1pPr>
              <a:defRPr/>
            </a:lvl1pPr>
          </a:lstStyle>
          <a:p>
            <a:pPr>
              <a:defRPr/>
            </a:pPr>
            <a:fld id="{B7C99740-35E7-4CA2-9173-CF5167C13A42}" type="slidenum">
              <a:rPr lang="en-US"/>
              <a:pPr>
                <a:defRPr/>
              </a:pPr>
              <a:t>‹#›</a:t>
            </a:fld>
            <a:endParaRPr lang="en-US" dirty="0"/>
          </a:p>
        </p:txBody>
      </p:sp>
    </p:spTree>
  </p:cSld>
  <p:clrMapOvr>
    <a:masterClrMapping/>
  </p:clrMapOvr>
  <p:transition spd="slow">
    <p:cover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dirty="0"/>
          </a:p>
        </p:txBody>
      </p:sp>
      <p:sp>
        <p:nvSpPr>
          <p:cNvPr id="6"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7"/>
          <p:cNvSpPr>
            <a:spLocks noGrp="1" noChangeArrowheads="1"/>
          </p:cNvSpPr>
          <p:nvPr>
            <p:ph type="sldNum" sz="quarter" idx="12"/>
          </p:nvPr>
        </p:nvSpPr>
        <p:spPr>
          <a:ln/>
        </p:spPr>
        <p:txBody>
          <a:bodyPr/>
          <a:lstStyle>
            <a:lvl1pPr>
              <a:defRPr/>
            </a:lvl1pPr>
          </a:lstStyle>
          <a:p>
            <a:pPr>
              <a:defRPr/>
            </a:pPr>
            <a:fld id="{145FC1B1-85CA-4D30-961E-6AA85CC3FB74}" type="slidenum">
              <a:rPr lang="en-US"/>
              <a:pPr>
                <a:defRPr/>
              </a:pPr>
              <a:t>‹#›</a:t>
            </a:fld>
            <a:endParaRPr lang="en-US" dirty="0"/>
          </a:p>
        </p:txBody>
      </p:sp>
    </p:spTree>
  </p:cSld>
  <p:clrMapOvr>
    <a:masterClrMapping/>
  </p:clrMapOvr>
  <p:transition spd="slow">
    <p:cover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dt" sz="half" idx="10"/>
          </p:nvPr>
        </p:nvSpPr>
        <p:spPr>
          <a:ln/>
        </p:spPr>
        <p:txBody>
          <a:bodyPr/>
          <a:lstStyle>
            <a:lvl1pPr>
              <a:defRPr/>
            </a:lvl1pPr>
          </a:lstStyle>
          <a:p>
            <a:pPr>
              <a:defRPr/>
            </a:pPr>
            <a:endParaRPr lang="en-US" dirty="0"/>
          </a:p>
        </p:txBody>
      </p:sp>
      <p:sp>
        <p:nvSpPr>
          <p:cNvPr id="6" name="Rectangle 6"/>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7"/>
          <p:cNvSpPr>
            <a:spLocks noGrp="1" noChangeArrowheads="1"/>
          </p:cNvSpPr>
          <p:nvPr>
            <p:ph type="sldNum" sz="quarter" idx="12"/>
          </p:nvPr>
        </p:nvSpPr>
        <p:spPr>
          <a:ln/>
        </p:spPr>
        <p:txBody>
          <a:bodyPr/>
          <a:lstStyle>
            <a:lvl1pPr>
              <a:defRPr/>
            </a:lvl1pPr>
          </a:lstStyle>
          <a:p>
            <a:pPr>
              <a:defRPr/>
            </a:pPr>
            <a:fld id="{8D366838-4101-4B90-BD2E-C3AA3BB34E3B}" type="slidenum">
              <a:rPr lang="en-US"/>
              <a:pPr>
                <a:defRPr/>
              </a:pPr>
              <a:t>‹#›</a:t>
            </a:fld>
            <a:endParaRPr lang="en-US" dirty="0"/>
          </a:p>
        </p:txBody>
      </p:sp>
    </p:spTree>
  </p:cSld>
  <p:clrMapOvr>
    <a:masterClrMapping/>
  </p:clrMapOvr>
  <p:transition spd="slow">
    <p:cover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ideo" Target="file:///E:\STORAGE\Templates\Free%20Samples\PPP_AFREE_TXT_Worldmap.avi"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Global05_Text"/>
          <p:cNvPicPr>
            <a:picLocks noChangeAspect="1" noChangeArrowheads="1"/>
          </p:cNvPicPr>
          <p:nvPr/>
        </p:nvPicPr>
        <p:blipFill>
          <a:blip r:embed="rId15"/>
          <a:srcRect/>
          <a:stretch>
            <a:fillRect/>
          </a:stretch>
        </p:blipFill>
        <p:spPr bwMode="auto">
          <a:xfrm>
            <a:off x="0" y="0"/>
            <a:ext cx="9156700" cy="6888163"/>
          </a:xfrm>
          <a:prstGeom prst="rect">
            <a:avLst/>
          </a:prstGeom>
          <a:noFill/>
          <a:ln w="9525">
            <a:noFill/>
            <a:miter lim="800000"/>
            <a:headEnd/>
            <a:tailEnd/>
          </a:ln>
        </p:spPr>
      </p:pic>
      <p:sp>
        <p:nvSpPr>
          <p:cNvPr id="1027" name="Rectangle 3"/>
          <p:cNvSpPr>
            <a:spLocks noGrp="1" noChangeArrowheads="1"/>
          </p:cNvSpPr>
          <p:nvPr>
            <p:ph type="title"/>
          </p:nvPr>
        </p:nvSpPr>
        <p:spPr bwMode="auto">
          <a:xfrm>
            <a:off x="685800" y="152400"/>
            <a:ext cx="77724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4"/>
          <p:cNvSpPr>
            <a:spLocks noGrp="1" noChangeArrowheads="1"/>
          </p:cNvSpPr>
          <p:nvPr>
            <p:ph type="body" idx="1"/>
          </p:nvPr>
        </p:nvSpPr>
        <p:spPr bwMode="auto">
          <a:xfrm>
            <a:off x="685800" y="1295400"/>
            <a:ext cx="7772400" cy="4800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3317" name="Rectangle 5"/>
          <p:cNvSpPr>
            <a:spLocks noGrp="1" noChangeArrowheads="1"/>
          </p:cNvSpPr>
          <p:nvPr>
            <p:ph type="dt" sz="half" idx="2"/>
          </p:nvPr>
        </p:nvSpPr>
        <p:spPr bwMode="auto">
          <a:xfrm>
            <a:off x="1676400" y="6248400"/>
            <a:ext cx="1600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smtClean="0">
                <a:latin typeface="+mn-lt"/>
              </a:defRPr>
            </a:lvl1pPr>
          </a:lstStyle>
          <a:p>
            <a:pPr>
              <a:defRPr/>
            </a:pPr>
            <a:endParaRPr lang="en-US" dirty="0"/>
          </a:p>
        </p:txBody>
      </p:sp>
      <p:sp>
        <p:nvSpPr>
          <p:cNvPr id="13318" name="Rectangle 6"/>
          <p:cNvSpPr>
            <a:spLocks noGrp="1" noChangeArrowheads="1"/>
          </p:cNvSpPr>
          <p:nvPr>
            <p:ph type="ftr" sz="quarter" idx="3"/>
          </p:nvPr>
        </p:nvSpPr>
        <p:spPr bwMode="auto">
          <a:xfrm>
            <a:off x="3429000" y="624840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smtClean="0">
                <a:latin typeface="+mn-lt"/>
              </a:defRPr>
            </a:lvl1pPr>
          </a:lstStyle>
          <a:p>
            <a:pPr>
              <a:defRPr/>
            </a:pPr>
            <a:endParaRPr lang="en-US" dirty="0"/>
          </a:p>
        </p:txBody>
      </p:sp>
      <p:sp>
        <p:nvSpPr>
          <p:cNvPr id="13319" name="Rectangle 7"/>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smtClean="0">
                <a:latin typeface="+mn-lt"/>
              </a:defRPr>
            </a:lvl1pPr>
          </a:lstStyle>
          <a:p>
            <a:pPr>
              <a:defRPr/>
            </a:pPr>
            <a:fld id="{A91E9E7C-5BA2-4292-AFDA-FD3C61ACB74B}" type="slidenum">
              <a:rPr lang="en-US"/>
              <a:pPr>
                <a:defRPr/>
              </a:pPr>
              <a:t>‹#›</a:t>
            </a:fld>
            <a:endParaRPr lang="en-US" dirty="0"/>
          </a:p>
        </p:txBody>
      </p:sp>
      <p:pic>
        <p:nvPicPr>
          <p:cNvPr id="13320" name="PPP_AFREE_TXT_Worldmap.avi">
            <a:hlinkClick r:id="" action="ppaction://media"/>
          </p:cNvPr>
          <p:cNvPicPr>
            <a:picLocks noRot="1" noChangeAspect="1" noChangeArrowheads="1"/>
          </p:cNvPicPr>
          <p:nvPr>
            <a:videoFile r:link="rId14"/>
          </p:nvPr>
        </p:nvPicPr>
        <p:blipFill>
          <a:blip r:embed="rId16"/>
          <a:srcRect/>
          <a:stretch>
            <a:fillRect/>
          </a:stretch>
        </p:blipFill>
        <p:spPr bwMode="auto">
          <a:xfrm>
            <a:off x="0" y="5257800"/>
            <a:ext cx="1600200" cy="1600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32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Prev" delay="0">
                      <p:tgtEl>
                        <p:sldTgt/>
                      </p:tgtEl>
                    </p:cond>
                  </p:endCondLst>
                </p:cTn>
                <p:tgtEl>
                  <p:spTgt spid="13320"/>
                </p:tgtEl>
              </p:cMediaNode>
            </p:video>
            <p:seq concurrent="1" nextAc="seek">
              <p:cTn id="8" restart="whenNotActive" fill="hold" evtFilter="cancelBubble" nodeType="interactiveSeq">
                <p:stCondLst>
                  <p:cond evt="onClick" delay="0">
                    <p:tgtEl>
                      <p:spTgt spid="1332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3320"/>
                                        </p:tgtEl>
                                      </p:cBhvr>
                                    </p:cmd>
                                  </p:childTnLst>
                                </p:cTn>
                              </p:par>
                            </p:childTnLst>
                          </p:cTn>
                        </p:par>
                      </p:childTnLst>
                    </p:cTn>
                  </p:par>
                </p:childTnLst>
              </p:cTn>
              <p:nextCondLst>
                <p:cond evt="onClick" delay="0">
                  <p:tgtEl>
                    <p:spTgt spid="13320"/>
                  </p:tgtEl>
                </p:cond>
              </p:nextCondLst>
            </p:seq>
          </p:childTnLst>
        </p:cTn>
      </p:par>
    </p:tnLst>
  </p:timing>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imes New Roman" pitchFamily="18" charset="0"/>
        </a:defRPr>
      </a:lvl2pPr>
      <a:lvl3pPr algn="l" rtl="0" eaLnBrk="1" fontAlgn="base" hangingPunct="1">
        <a:spcBef>
          <a:spcPct val="0"/>
        </a:spcBef>
        <a:spcAft>
          <a:spcPct val="0"/>
        </a:spcAft>
        <a:defRPr sz="4400">
          <a:solidFill>
            <a:schemeClr val="tx2"/>
          </a:solidFill>
          <a:latin typeface="Times New Roman" pitchFamily="18" charset="0"/>
        </a:defRPr>
      </a:lvl3pPr>
      <a:lvl4pPr algn="l" rtl="0" eaLnBrk="1" fontAlgn="base" hangingPunct="1">
        <a:spcBef>
          <a:spcPct val="0"/>
        </a:spcBef>
        <a:spcAft>
          <a:spcPct val="0"/>
        </a:spcAft>
        <a:defRPr sz="4400">
          <a:solidFill>
            <a:schemeClr val="tx2"/>
          </a:solidFill>
          <a:latin typeface="Times New Roman" pitchFamily="18" charset="0"/>
        </a:defRPr>
      </a:lvl4pPr>
      <a:lvl5pPr algn="l" rtl="0" eaLnBrk="1" fontAlgn="base" hangingPunct="1">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38CBD276-EF75-4BB5-9E23-E64627318695}" type="datetimeFigureOut">
              <a:rPr lang="en-US" smtClean="0"/>
              <a:pPr/>
              <a:t>9/4/2008</a:t>
            </a:fld>
            <a:endParaRPr lang="en-US" dirty="0"/>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dirty="0"/>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00702250-EC96-4792-877A-F2F519072F6E}"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spd="slow">
    <p:cover dir="d"/>
  </p:transition>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carehrd@gmail.com" TargetMode="External"/><Relationship Id="rId4" Type="http://schemas.openxmlformats.org/officeDocument/2006/relationships/hyperlink" Target="http://www.carehr.com/"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www.carehr.com/"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hyperlink" Target="mailto:carehrd@gmail.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www.carehr.com/"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hyperlink" Target="mailto:carehrd@gmail.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carehr.com/"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hyperlink" Target="mailto:carehrd@gmail.com"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mailto:carehrd@gmail.com" TargetMode="External"/><Relationship Id="rId3" Type="http://schemas.openxmlformats.org/officeDocument/2006/relationships/diagramData" Target="../diagrams/data2.xml"/><Relationship Id="rId7" Type="http://schemas.openxmlformats.org/officeDocument/2006/relationships/hyperlink" Target="http://www.carehr.co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hyperlink" Target="http://www.carehr.com/"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mailto:carehrd@gmail.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www.carehr.com/"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mailto:carehrd@gmail.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carehr.co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mailto:carehrd@gmail.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www.carehr.co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mailto:carehrd@gmail.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mailto:carehrd@gmail.com" TargetMode="External"/><Relationship Id="rId2" Type="http://schemas.openxmlformats.org/officeDocument/2006/relationships/hyperlink" Target="http://www.carehr.com/"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hyperlink" Target="mailto:carehrd@gmail.com" TargetMode="External"/><Relationship Id="rId4" Type="http://schemas.openxmlformats.org/officeDocument/2006/relationships/hyperlink" Target="http://www.carehr.com/"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mailto:carehrd@gmail.com" TargetMode="External"/><Relationship Id="rId2" Type="http://schemas.openxmlformats.org/officeDocument/2006/relationships/hyperlink" Target="http://www.carehr.com/"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hyperlink" Target="mailto:carehrd@gmail.com" TargetMode="External"/><Relationship Id="rId2" Type="http://schemas.openxmlformats.org/officeDocument/2006/relationships/hyperlink" Target="http://www.carehr.com/"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hyperlink" Target="mailto:carehrd@gmail.com" TargetMode="External"/><Relationship Id="rId2" Type="http://schemas.openxmlformats.org/officeDocument/2006/relationships/hyperlink" Target="http://www.carehr.com/"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hyperlink" Target="mailto:carehrd@gmail.com" TargetMode="External"/><Relationship Id="rId2" Type="http://schemas.openxmlformats.org/officeDocument/2006/relationships/hyperlink" Target="http://www.carehr.com/"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hyperlink" Target="mailto:carehrd@gmail.com" TargetMode="External"/><Relationship Id="rId2" Type="http://schemas.openxmlformats.org/officeDocument/2006/relationships/hyperlink" Target="http://www.carehr.com/"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hyperlink" Target="mailto:carehrd@gmail.com" TargetMode="External"/><Relationship Id="rId2" Type="http://schemas.openxmlformats.org/officeDocument/2006/relationships/hyperlink" Target="http://www.carehr.com/"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3" Type="http://schemas.openxmlformats.org/officeDocument/2006/relationships/hyperlink" Target="mailto:carehrd@gmail.com" TargetMode="External"/><Relationship Id="rId2" Type="http://schemas.openxmlformats.org/officeDocument/2006/relationships/hyperlink" Target="http://www.carehr.com/"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hyperlink" Target="mailto:carehrd@gmail.com" TargetMode="External"/><Relationship Id="rId2" Type="http://schemas.openxmlformats.org/officeDocument/2006/relationships/hyperlink" Target="http://www.carehr.com/"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3" Type="http://schemas.openxmlformats.org/officeDocument/2006/relationships/hyperlink" Target="mailto:carehrd@gmail.com" TargetMode="External"/><Relationship Id="rId2" Type="http://schemas.openxmlformats.org/officeDocument/2006/relationships/hyperlink" Target="http://www.carehr.com/"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hyperlink" Target="mailto:carehrd@gmail.com" TargetMode="External"/><Relationship Id="rId2" Type="http://schemas.openxmlformats.org/officeDocument/2006/relationships/hyperlink" Target="http://www.carehr.com/"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mailto:carehrd@gmail.com" TargetMode="External"/><Relationship Id="rId4" Type="http://schemas.openxmlformats.org/officeDocument/2006/relationships/hyperlink" Target="http://www.carehr.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mailto:carehrd@gmail.com" TargetMode="External"/><Relationship Id="rId2" Type="http://schemas.openxmlformats.org/officeDocument/2006/relationships/hyperlink" Target="http://www.carehr.com/"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hyperlink" Target="mailto:carehrd@gmail.com" TargetMode="External"/><Relationship Id="rId2" Type="http://schemas.openxmlformats.org/officeDocument/2006/relationships/hyperlink" Target="http://www.carehr.com/"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hyperlink" Target="mailto:carehrd@gmail.com" TargetMode="External"/><Relationship Id="rId2" Type="http://schemas.openxmlformats.org/officeDocument/2006/relationships/hyperlink" Target="http://www.carehr.com/"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3.xml.rels><?xml version="1.0" encoding="UTF-8" standalone="yes"?>
<Relationships xmlns="http://schemas.openxmlformats.org/package/2006/relationships"><Relationship Id="rId3" Type="http://schemas.openxmlformats.org/officeDocument/2006/relationships/hyperlink" Target="mailto:carehrd@gmail.com" TargetMode="External"/><Relationship Id="rId2" Type="http://schemas.openxmlformats.org/officeDocument/2006/relationships/hyperlink" Target="http://www.carehr.com/" TargetMode="Externa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4.xml.rels><?xml version="1.0" encoding="UTF-8" standalone="yes"?>
<Relationships xmlns="http://schemas.openxmlformats.org/package/2006/relationships"><Relationship Id="rId3" Type="http://schemas.openxmlformats.org/officeDocument/2006/relationships/hyperlink" Target="http://www.carehr.com/" TargetMode="External"/><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hyperlink" Target="mailto:carehrd@gmail.com"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www.carehr.com/" TargetMode="External"/><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mailto:carehrd@gmail.com"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www.carehr.com/" TargetMode="External"/><Relationship Id="rId2" Type="http://schemas.openxmlformats.org/officeDocument/2006/relationships/image" Target="../media/image16.jpe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hyperlink" Target="mailto:carehrd@gmail.com"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www.carehr.com/"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7.png"/><Relationship Id="rId4" Type="http://schemas.openxmlformats.org/officeDocument/2006/relationships/hyperlink" Target="mailto:carehrd@gmail.com" TargetMode="External"/></Relationships>
</file>

<file path=ppt/slides/_rels/slide40.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hyperlink" Target="http://www.carehr.com/" TargetMode="External"/><Relationship Id="rId2" Type="http://schemas.openxmlformats.org/officeDocument/2006/relationships/image" Target="../media/image25.jpeg"/><Relationship Id="rId1" Type="http://schemas.openxmlformats.org/officeDocument/2006/relationships/slideLayout" Target="../slideLayouts/slideLayout8.xml"/><Relationship Id="rId5" Type="http://schemas.openxmlformats.org/officeDocument/2006/relationships/image" Target="../media/image7.png"/><Relationship Id="rId4" Type="http://schemas.openxmlformats.org/officeDocument/2006/relationships/hyperlink" Target="mailto:carehrd@gmail.com"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www.carehr.com/" TargetMode="External"/><Relationship Id="rId2" Type="http://schemas.openxmlformats.org/officeDocument/2006/relationships/image" Target="../media/image26.jpeg"/><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hyperlink" Target="mailto:carehrd@gmail.com"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14.xml"/><Relationship Id="rId1" Type="http://schemas.openxmlformats.org/officeDocument/2006/relationships/video" Target="file:///C:\Users\Care\Videos\care%20%20clips\you%20inc.MPG"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8.w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hyperlink" Target="mailto:carehrd@gmail.com" TargetMode="External"/><Relationship Id="rId3" Type="http://schemas.openxmlformats.org/officeDocument/2006/relationships/diagramData" Target="../diagrams/data1.xml"/><Relationship Id="rId7" Type="http://schemas.openxmlformats.org/officeDocument/2006/relationships/hyperlink" Target="http://www.carehr.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hyperlink" Target="mailto:carehrd@gmail.com" TargetMode="External"/><Relationship Id="rId2" Type="http://schemas.openxmlformats.org/officeDocument/2006/relationships/hyperlink" Target="http://www.carehr.com/" TargetMode="Externa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hyperlink" Target="mailto:carehrd@gmail.com" TargetMode="External"/><Relationship Id="rId4" Type="http://schemas.openxmlformats.org/officeDocument/2006/relationships/hyperlink" Target="http://www.carehr.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hyperlink" Target="mailto:carehrd@gmail.com" TargetMode="External"/><Relationship Id="rId4" Type="http://schemas.openxmlformats.org/officeDocument/2006/relationships/hyperlink" Target="http://www.carehr.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mailto:carehrd@gmail.com" TargetMode="External"/><Relationship Id="rId4" Type="http://schemas.openxmlformats.org/officeDocument/2006/relationships/hyperlink" Target="http://www.carehr.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LOGO.png"/>
          <p:cNvPicPr>
            <a:picLocks noChangeAspect="1"/>
          </p:cNvPicPr>
          <p:nvPr/>
        </p:nvPicPr>
        <p:blipFill>
          <a:blip r:embed="rId3">
            <a:duotone>
              <a:schemeClr val="accent5">
                <a:shade val="45000"/>
                <a:satMod val="135000"/>
              </a:schemeClr>
              <a:prstClr val="white"/>
            </a:duotone>
          </a:blip>
          <a:srcRect l="4848" t="9677" r="3044" b="9677"/>
          <a:stretch>
            <a:fillRect/>
          </a:stretch>
        </p:blipFill>
        <p:spPr>
          <a:xfrm>
            <a:off x="4191000" y="609600"/>
            <a:ext cx="4343400" cy="5715000"/>
          </a:xfrm>
          <a:prstGeom prst="rect">
            <a:avLst/>
          </a:prstGeom>
          <a:ln>
            <a:noFill/>
          </a:ln>
          <a:effectLst>
            <a:softEdge rad="112500"/>
          </a:effectLst>
        </p:spPr>
      </p:pic>
      <p:sp>
        <p:nvSpPr>
          <p:cNvPr id="5" name="Subtitle 4"/>
          <p:cNvSpPr>
            <a:spLocks noGrp="1"/>
          </p:cNvSpPr>
          <p:nvPr>
            <p:ph type="subTitle" sz="quarter" idx="1"/>
          </p:nvPr>
        </p:nvSpPr>
        <p:spPr>
          <a:xfrm>
            <a:off x="2667000" y="1905000"/>
            <a:ext cx="6096000" cy="2057400"/>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Franklin Gothic Demi" pitchFamily="34" charset="0"/>
              </a:rPr>
              <a:t>Ways to inspire your Organization, your team, yourself.</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Franklin Gothic Demi" pitchFamily="34" charset="0"/>
            </a:endParaRPr>
          </a:p>
        </p:txBody>
      </p:sp>
      <p:sp>
        <p:nvSpPr>
          <p:cNvPr id="7" name="Rectangle 5"/>
          <p:cNvSpPr>
            <a:spLocks noChangeArrowheads="1"/>
          </p:cNvSpPr>
          <p:nvPr/>
        </p:nvSpPr>
        <p:spPr bwMode="auto">
          <a:xfrm>
            <a:off x="0" y="6532605"/>
            <a:ext cx="9144000" cy="338554"/>
          </a:xfrm>
          <a:prstGeom prst="rect">
            <a:avLst/>
          </a:prstGeom>
          <a:noFill/>
          <a:ln w="9525">
            <a:noFill/>
            <a:miter lim="800000"/>
            <a:headEnd/>
            <a:tailEnd/>
          </a:ln>
          <a:effectLst/>
        </p:spPr>
        <p:txBody>
          <a:bodyPr>
            <a:spAutoFit/>
          </a:bodyPr>
          <a:lstStyle/>
          <a:p>
            <a:pPr algn="ct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hlinkClick r:id="rId4"/>
              </a:rPr>
              <a:t>www.carehr.com</a:t>
            </a: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rPr>
              <a:t>.  email: </a:t>
            </a: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hlinkClick r:id="rId5"/>
              </a:rPr>
              <a:t>carehrd@gmail.com</a:t>
            </a: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rPr>
              <a:t>.  </a:t>
            </a:r>
            <a:endParaRPr lang="en-GB"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endParaRPr>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par>
              <p:cTn id="9"/>
            </p:par>
            <p:par>
              <p:cTn id="10"/>
            </p:par>
          </p:childTnLst>
        </p:cTn>
      </p:par>
    </p:tnLst>
    <p:bldLst>
      <p:bldP spid="7"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457200" y="228600"/>
            <a:ext cx="7772400" cy="8382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Franklin Gothic Demi" pitchFamily="34" charset="0"/>
              </a:rPr>
              <a:t>Type :1</a:t>
            </a:r>
            <a:endParaRPr lang="en-US"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Franklin Gothic Demi" pitchFamily="34" charset="0"/>
            </a:endParaRPr>
          </a:p>
        </p:txBody>
      </p:sp>
      <p:sp>
        <p:nvSpPr>
          <p:cNvPr id="9" name="Text Placeholder 8"/>
          <p:cNvSpPr>
            <a:spLocks noGrp="1"/>
          </p:cNvSpPr>
          <p:nvPr>
            <p:ph type="body" idx="1"/>
          </p:nvPr>
        </p:nvSpPr>
        <p:spPr>
          <a:xfrm>
            <a:off x="1066800" y="1447800"/>
            <a:ext cx="7620000" cy="4800600"/>
          </a:xfrm>
        </p:spPr>
        <p:txBody>
          <a:bodyPr/>
          <a:lstStyle/>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Are the </a:t>
            </a:r>
            <a:r>
              <a:rPr lang="en-US" sz="2800" b="1" i="1" dirty="0" smtClean="0">
                <a:ln w="18415" cmpd="sng">
                  <a:solidFill>
                    <a:srgbClr val="FFFFFF"/>
                  </a:solidFill>
                  <a:prstDash val="solid"/>
                </a:ln>
                <a:solidFill>
                  <a:srgbClr val="FF0000"/>
                </a:solidFill>
                <a:effectLst>
                  <a:outerShdw blurRad="63500" dir="3600000" algn="tl" rotWithShape="0">
                    <a:srgbClr val="000000">
                      <a:alpha val="70000"/>
                    </a:srgbClr>
                  </a:outerShdw>
                </a:effectLst>
              </a:rPr>
              <a:t>POWER PLAYERS. </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They like to have things done  their own way and can have problems with authoritarian figures who may not allow them to do everything they want to do. Type is like to work , and if given a proper motivation are highly productive individuals. They want to knowledgeable in everything  they do and actively seek out respect and recognition. They like to be in the driver’s seat and will aggressively pursue any management position that will allow them to climb the ladder. </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Rectangle 5"/>
          <p:cNvSpPr>
            <a:spLocks noChangeArrowheads="1"/>
          </p:cNvSpPr>
          <p:nvPr/>
        </p:nvSpPr>
        <p:spPr bwMode="auto">
          <a:xfrm>
            <a:off x="0" y="6532605"/>
            <a:ext cx="9144000" cy="338554"/>
          </a:xfrm>
          <a:prstGeom prst="rect">
            <a:avLst/>
          </a:prstGeom>
          <a:noFill/>
          <a:ln w="9525">
            <a:noFill/>
            <a:miter lim="800000"/>
            <a:headEnd/>
            <a:tailEnd/>
          </a:ln>
          <a:effectLst/>
        </p:spPr>
        <p:txBody>
          <a:bodyPr>
            <a:spAutoFit/>
          </a:bodyPr>
          <a:lstStyle/>
          <a:p>
            <a:pPr algn="ct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hlinkClick r:id="rId3"/>
              </a:rPr>
              <a:t>www.carehr.com</a:t>
            </a: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rPr>
              <a:t>.  email: </a:t>
            </a: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hlinkClick r:id="rId4"/>
              </a:rPr>
              <a:t>carehrd@gmail.com</a:t>
            </a: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rPr>
              <a:t>.  </a:t>
            </a:r>
            <a:endParaRPr lang="en-GB"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endParaRPr>
          </a:p>
        </p:txBody>
      </p:sp>
      <p:pic>
        <p:nvPicPr>
          <p:cNvPr id="5" name="Content Placeholder 3" descr="LOGO.png"/>
          <p:cNvPicPr>
            <a:picLocks noChangeAspect="1"/>
          </p:cNvPicPr>
          <p:nvPr/>
        </p:nvPicPr>
        <p:blipFill>
          <a:blip r:embed="rId5" cstate="print"/>
          <a:srcRect l="6320" t="8334" r="6015" b="8333"/>
          <a:stretch>
            <a:fillRect/>
          </a:stretch>
        </p:blipFill>
        <p:spPr bwMode="auto">
          <a:xfrm>
            <a:off x="8321040" y="76200"/>
            <a:ext cx="746760" cy="1066800"/>
          </a:xfrm>
          <a:prstGeom prst="rect">
            <a:avLst/>
          </a:prstGeom>
          <a:noFill/>
          <a:ln w="9525">
            <a:noFill/>
            <a:miter lim="800000"/>
            <a:headEnd/>
            <a:tailEnd/>
          </a:ln>
          <a:effectLst>
            <a:softEdge rad="112500"/>
          </a:effectLst>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19200" y="1219200"/>
            <a:ext cx="7619999" cy="5638800"/>
          </a:xfrm>
        </p:spPr>
        <p:txBody>
          <a:bodyPr/>
          <a:lstStyle/>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Type 2 are the </a:t>
            </a:r>
            <a:r>
              <a:rPr lang="en-US" sz="2800" b="1" i="1" dirty="0" smtClean="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rPr>
              <a:t>TEAM PLAYERS. </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They look for opportunities  to bring happiness to others. They’ll hold doors open for others, offer rides when someone’s car breaks down , and volunteer for company charity functions. More than anything else they want others to like and respect them. Type  2’s are in their best element when people listen to them and appreciate them. They’ll readily admits to any mistakes they make and will seek out corrective advice in their search to be understood. Type 2s need to be constantly thanked for any good work that they do and come equipped with a strong sense of integrity.</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Title 7"/>
          <p:cNvSpPr txBox="1">
            <a:spLocks/>
          </p:cNvSpPr>
          <p:nvPr/>
        </p:nvSpPr>
        <p:spPr bwMode="auto">
          <a:xfrm>
            <a:off x="457200" y="228600"/>
            <a:ext cx="77724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0"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Franklin Gothic Demi" pitchFamily="34" charset="0"/>
                <a:ea typeface="+mj-ea"/>
                <a:cs typeface="+mj-cs"/>
              </a:rPr>
              <a:t>Type :2</a:t>
            </a:r>
            <a:endParaRPr kumimoji="0" lang="en-US" sz="4000" b="1" i="0" u="none" strike="noStrike" kern="0"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Franklin Gothic Demi" pitchFamily="34" charset="0"/>
              <a:ea typeface="+mj-ea"/>
              <a:cs typeface="+mj-cs"/>
            </a:endParaRPr>
          </a:p>
        </p:txBody>
      </p:sp>
      <p:pic>
        <p:nvPicPr>
          <p:cNvPr id="5" name="Content Placeholder 3" descr="LOGO.png"/>
          <p:cNvPicPr>
            <a:picLocks noChangeAspect="1"/>
          </p:cNvPicPr>
          <p:nvPr/>
        </p:nvPicPr>
        <p:blipFill>
          <a:blip r:embed="rId3" cstate="print"/>
          <a:srcRect l="6320" t="8334" r="6015" b="8333"/>
          <a:stretch>
            <a:fillRect/>
          </a:stretch>
        </p:blipFill>
        <p:spPr bwMode="auto">
          <a:xfrm>
            <a:off x="8321040" y="76200"/>
            <a:ext cx="746760" cy="1066800"/>
          </a:xfrm>
          <a:prstGeom prst="rect">
            <a:avLst/>
          </a:prstGeom>
          <a:noFill/>
          <a:ln w="9525">
            <a:noFill/>
            <a:miter lim="800000"/>
            <a:headEnd/>
            <a:tailEnd/>
          </a:ln>
          <a:effectLst>
            <a:softEdge rad="112500"/>
          </a:effectLst>
        </p:spPr>
      </p:pic>
    </p:spTree>
  </p:cSld>
  <p:clrMapOvr>
    <a:masterClrMapping/>
  </p:clrMapOvr>
  <p:transition spd="slow">
    <p:cover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24000" y="1371600"/>
            <a:ext cx="7123113" cy="5105399"/>
          </a:xfrm>
        </p:spPr>
        <p:txBody>
          <a:bodyPr/>
          <a:lstStyle/>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Type 3s are</a:t>
            </a:r>
            <a:r>
              <a:rPr lang="en-US" sz="2800" dirty="0" smtClean="0">
                <a:ln w="18415" cmpd="sng">
                  <a:solidFill>
                    <a:srgbClr val="FFFFFF"/>
                  </a:solidFill>
                  <a:prstDash val="solid"/>
                </a:ln>
                <a:solidFill>
                  <a:schemeClr val="bg1"/>
                </a:solidFill>
                <a:effectLst>
                  <a:outerShdw blurRad="63500" dir="3600000" algn="tl" rotWithShape="0">
                    <a:srgbClr val="000000">
                      <a:alpha val="70000"/>
                    </a:srgbClr>
                  </a:outerShdw>
                </a:effectLst>
              </a:rPr>
              <a:t> the </a:t>
            </a:r>
            <a:r>
              <a:rPr lang="en-US" sz="2800" b="1" i="1" dirty="0" smtClean="0">
                <a:ln w="18415" cmpd="sng">
                  <a:solidFill>
                    <a:srgbClr val="FFFFFF"/>
                  </a:solidFill>
                  <a:prstDash val="solid"/>
                </a:ln>
                <a:solidFill>
                  <a:srgbClr val="FF0000"/>
                </a:solidFill>
                <a:effectLst>
                  <a:outerShdw blurRad="63500" dir="3600000" algn="tl" rotWithShape="0">
                    <a:srgbClr val="000000">
                      <a:alpha val="70000"/>
                    </a:srgbClr>
                  </a:outerShdw>
                </a:effectLst>
              </a:rPr>
              <a:t>DIPLOMATIC PLAYERS </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who will do almost anything to avoid confrontations. They like to work on teams where confrontations are neutralized with  team consensus. Type 3s dominant need to always  feel good about themselves. Although they are amiable people , they exhibit  silent stubbornness  when they are treated unkindly. They will open up instantly to people who are kind and will recoil like snakes to people who are hostile. They will seldom render an opinion unless it is solicited.</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Title 7"/>
          <p:cNvSpPr txBox="1">
            <a:spLocks/>
          </p:cNvSpPr>
          <p:nvPr/>
        </p:nvSpPr>
        <p:spPr bwMode="auto">
          <a:xfrm>
            <a:off x="457200" y="228600"/>
            <a:ext cx="77724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0"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Franklin Gothic Demi" pitchFamily="34" charset="0"/>
                <a:ea typeface="+mj-ea"/>
                <a:cs typeface="+mj-cs"/>
              </a:rPr>
              <a:t>Type :3</a:t>
            </a:r>
            <a:endParaRPr kumimoji="0" lang="en-US" sz="4000" b="1" i="0" u="none" strike="noStrike" kern="0"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Franklin Gothic Demi" pitchFamily="34" charset="0"/>
              <a:ea typeface="+mj-ea"/>
              <a:cs typeface="+mj-cs"/>
            </a:endParaRPr>
          </a:p>
        </p:txBody>
      </p:sp>
      <p:sp>
        <p:nvSpPr>
          <p:cNvPr id="5" name="Rectangle 5"/>
          <p:cNvSpPr>
            <a:spLocks noChangeArrowheads="1"/>
          </p:cNvSpPr>
          <p:nvPr/>
        </p:nvSpPr>
        <p:spPr bwMode="auto">
          <a:xfrm>
            <a:off x="0" y="6532605"/>
            <a:ext cx="9144000" cy="338554"/>
          </a:xfrm>
          <a:prstGeom prst="rect">
            <a:avLst/>
          </a:prstGeom>
          <a:noFill/>
          <a:ln w="9525">
            <a:noFill/>
            <a:miter lim="800000"/>
            <a:headEnd/>
            <a:tailEnd/>
          </a:ln>
          <a:effectLst/>
        </p:spPr>
        <p:txBody>
          <a:bodyPr>
            <a:spAutoFit/>
          </a:bodyPr>
          <a:lstStyle/>
          <a:p>
            <a:pPr algn="ct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hlinkClick r:id="rId3"/>
              </a:rPr>
              <a:t>www.carehr.com</a:t>
            </a: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rPr>
              <a:t>.  email: </a:t>
            </a: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hlinkClick r:id="rId4"/>
              </a:rPr>
              <a:t>carehrd@gmail.com</a:t>
            </a: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rPr>
              <a:t>.  </a:t>
            </a:r>
            <a:endParaRPr lang="en-GB"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endParaRPr>
          </a:p>
        </p:txBody>
      </p:sp>
      <p:pic>
        <p:nvPicPr>
          <p:cNvPr id="6" name="Content Placeholder 3" descr="LOGO.png"/>
          <p:cNvPicPr>
            <a:picLocks noChangeAspect="1"/>
          </p:cNvPicPr>
          <p:nvPr/>
        </p:nvPicPr>
        <p:blipFill>
          <a:blip r:embed="rId5" cstate="print"/>
          <a:srcRect l="6320" t="8334" r="6015" b="8333"/>
          <a:stretch>
            <a:fillRect/>
          </a:stretch>
        </p:blipFill>
        <p:spPr bwMode="auto">
          <a:xfrm>
            <a:off x="8321040" y="76200"/>
            <a:ext cx="746760" cy="1066800"/>
          </a:xfrm>
          <a:prstGeom prst="rect">
            <a:avLst/>
          </a:prstGeom>
          <a:noFill/>
          <a:ln w="9525">
            <a:noFill/>
            <a:miter lim="800000"/>
            <a:headEnd/>
            <a:tailEnd/>
          </a:ln>
          <a:effectLst>
            <a:softEdge rad="112500"/>
          </a:effectLst>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19200" y="1447800"/>
            <a:ext cx="7772400" cy="5029199"/>
          </a:xfrm>
        </p:spPr>
        <p:txBody>
          <a:bodyPr/>
          <a:lstStyle/>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Type 4s are the </a:t>
            </a:r>
            <a:r>
              <a:rPr lang="en-US" sz="2800" b="1" i="1" dirty="0" smtClean="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rPr>
              <a:t>PARTY PLAYERS</a:t>
            </a: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They are the happiest of all the personality types and consider life to be one big party at which they are the hosts. Type 4s need to be noticed and are in constant search for praise. As perpetual optimists, they believe they have the world by a tail and will only confide their fears and frustrations to people they trust.  Looking good socially is very important to type 4’s . Friendships command a high priority in their lives because popularity answers one of their basic needs. Easily bored they actively seek adventure and can never sit still for long periods of time.</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Title 7"/>
          <p:cNvSpPr txBox="1">
            <a:spLocks/>
          </p:cNvSpPr>
          <p:nvPr/>
        </p:nvSpPr>
        <p:spPr bwMode="auto">
          <a:xfrm>
            <a:off x="457200" y="228600"/>
            <a:ext cx="77724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0" spc="50" normalizeH="0" baseline="0" noProof="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Franklin Gothic Demi" pitchFamily="34" charset="0"/>
                <a:ea typeface="+mj-ea"/>
                <a:cs typeface="+mj-cs"/>
              </a:rPr>
              <a:t>Type :4</a:t>
            </a:r>
            <a:endParaRPr kumimoji="0" lang="en-US" sz="4000" b="1" i="0" u="none" strike="noStrike" kern="0" spc="50" normalizeH="0" baseline="0" noProof="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uLnTx/>
              <a:uFillTx/>
              <a:latin typeface="Franklin Gothic Demi" pitchFamily="34" charset="0"/>
              <a:ea typeface="+mj-ea"/>
              <a:cs typeface="+mj-cs"/>
            </a:endParaRPr>
          </a:p>
        </p:txBody>
      </p:sp>
      <p:sp>
        <p:nvSpPr>
          <p:cNvPr id="5" name="Rectangle 5"/>
          <p:cNvSpPr>
            <a:spLocks noChangeArrowheads="1"/>
          </p:cNvSpPr>
          <p:nvPr/>
        </p:nvSpPr>
        <p:spPr bwMode="auto">
          <a:xfrm>
            <a:off x="0" y="6532605"/>
            <a:ext cx="9144000" cy="338554"/>
          </a:xfrm>
          <a:prstGeom prst="rect">
            <a:avLst/>
          </a:prstGeom>
          <a:noFill/>
          <a:ln w="9525">
            <a:noFill/>
            <a:miter lim="800000"/>
            <a:headEnd/>
            <a:tailEnd/>
          </a:ln>
          <a:effectLst/>
        </p:spPr>
        <p:txBody>
          <a:bodyPr>
            <a:spAutoFit/>
          </a:bodyPr>
          <a:lstStyle/>
          <a:p>
            <a:pPr algn="ct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hlinkClick r:id="rId3"/>
              </a:rPr>
              <a:t>www.carehr.com</a:t>
            </a: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rPr>
              <a:t>.  email: </a:t>
            </a: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hlinkClick r:id="rId4"/>
              </a:rPr>
              <a:t>carehrd@gmail.com</a:t>
            </a: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rPr>
              <a:t>.  </a:t>
            </a:r>
            <a:endParaRPr lang="en-GB"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endParaRPr>
          </a:p>
        </p:txBody>
      </p:sp>
      <p:pic>
        <p:nvPicPr>
          <p:cNvPr id="6" name="Content Placeholder 3" descr="LOGO.png"/>
          <p:cNvPicPr>
            <a:picLocks noChangeAspect="1"/>
          </p:cNvPicPr>
          <p:nvPr/>
        </p:nvPicPr>
        <p:blipFill>
          <a:blip r:embed="rId5" cstate="print"/>
          <a:srcRect l="6320" t="8334" r="6015" b="8333"/>
          <a:stretch>
            <a:fillRect/>
          </a:stretch>
        </p:blipFill>
        <p:spPr bwMode="auto">
          <a:xfrm>
            <a:off x="8321040" y="76200"/>
            <a:ext cx="746760" cy="1066800"/>
          </a:xfrm>
          <a:prstGeom prst="rect">
            <a:avLst/>
          </a:prstGeom>
          <a:noFill/>
          <a:ln w="9525">
            <a:noFill/>
            <a:miter lim="800000"/>
            <a:headEnd/>
            <a:tailEnd/>
          </a:ln>
          <a:effectLst>
            <a:softEdge rad="112500"/>
          </a:effectLst>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Franklin Gothic Demi" pitchFamily="34" charset="0"/>
              </a:rPr>
              <a:t>Motivating basics</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Franklin Gothic Demi" pitchFamily="34" charset="0"/>
            </a:endParaRPr>
          </a:p>
        </p:txBody>
      </p:sp>
      <p:graphicFrame>
        <p:nvGraphicFramePr>
          <p:cNvPr id="5" name="Content Placeholder 4"/>
          <p:cNvGraphicFramePr>
            <a:graphicFrameLocks noGrp="1"/>
          </p:cNvGraphicFramePr>
          <p:nvPr>
            <p:ph idx="1"/>
          </p:nvPr>
        </p:nvGraphicFramePr>
        <p:xfrm>
          <a:off x="685800" y="1295400"/>
          <a:ext cx="77724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Rectangle 5"/>
          <p:cNvSpPr>
            <a:spLocks noChangeArrowheads="1"/>
          </p:cNvSpPr>
          <p:nvPr/>
        </p:nvSpPr>
        <p:spPr bwMode="auto">
          <a:xfrm>
            <a:off x="0" y="6532605"/>
            <a:ext cx="9144000" cy="338554"/>
          </a:xfrm>
          <a:prstGeom prst="rect">
            <a:avLst/>
          </a:prstGeom>
          <a:noFill/>
          <a:ln w="9525">
            <a:noFill/>
            <a:miter lim="800000"/>
            <a:headEnd/>
            <a:tailEnd/>
          </a:ln>
          <a:effectLst/>
        </p:spPr>
        <p:txBody>
          <a:bodyPr>
            <a:spAutoFit/>
          </a:bodyPr>
          <a:lstStyle/>
          <a:p>
            <a:pPr algn="ct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hlinkClick r:id="rId7"/>
              </a:rPr>
              <a:t>www.carehr.com</a:t>
            </a: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rPr>
              <a:t>.  email: </a:t>
            </a: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hlinkClick r:id="rId8"/>
              </a:rPr>
              <a:t>carehrd@gmail.com</a:t>
            </a: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rPr>
              <a:t>.  </a:t>
            </a:r>
            <a:endParaRPr lang="en-GB"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endParaRPr>
          </a:p>
        </p:txBody>
      </p:sp>
      <p:pic>
        <p:nvPicPr>
          <p:cNvPr id="6" name="Content Placeholder 3" descr="LOGO.png"/>
          <p:cNvPicPr>
            <a:picLocks noChangeAspect="1"/>
          </p:cNvPicPr>
          <p:nvPr/>
        </p:nvPicPr>
        <p:blipFill>
          <a:blip r:embed="rId9" cstate="print"/>
          <a:srcRect l="6320" t="8334" r="6015" b="8333"/>
          <a:stretch>
            <a:fillRect/>
          </a:stretch>
        </p:blipFill>
        <p:spPr bwMode="auto">
          <a:xfrm>
            <a:off x="8321040" y="76200"/>
            <a:ext cx="746760" cy="1066800"/>
          </a:xfrm>
          <a:prstGeom prst="rect">
            <a:avLst/>
          </a:prstGeom>
          <a:noFill/>
          <a:ln w="9525">
            <a:noFill/>
            <a:miter lim="800000"/>
            <a:headEnd/>
            <a:tailEnd/>
          </a:ln>
          <a:effectLst>
            <a:softEdge rad="112500"/>
          </a:effectLst>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Strengths  of TYPE 1</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Content Placeholder 2"/>
          <p:cNvSpPr>
            <a:spLocks noGrp="1"/>
          </p:cNvSpPr>
          <p:nvPr>
            <p:ph idx="1"/>
          </p:nvPr>
        </p:nvSpPr>
        <p:spPr>
          <a:xfrm>
            <a:off x="304800" y="914400"/>
            <a:ext cx="8839200" cy="5715000"/>
          </a:xfrm>
        </p:spPr>
        <p:txBody>
          <a:bodyPr/>
          <a:lstStyle/>
          <a:p>
            <a:r>
              <a:rPr lang="en-US" sz="2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lbertus Medium" pitchFamily="34" charset="0"/>
              </a:rPr>
              <a:t>Excel with logical and creative thinking.</a:t>
            </a:r>
          </a:p>
          <a:p>
            <a:r>
              <a:rPr lang="en-US" sz="2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lbertus Medium" pitchFamily="34" charset="0"/>
              </a:rPr>
              <a:t>Thrive on independence and in competitive situations.</a:t>
            </a:r>
          </a:p>
          <a:p>
            <a:r>
              <a:rPr lang="en-US" sz="2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lbertus Medium" pitchFamily="34" charset="0"/>
              </a:rPr>
              <a:t>Are natural leaders who are committed to productivity.</a:t>
            </a:r>
          </a:p>
          <a:p>
            <a:r>
              <a:rPr lang="en-US" sz="2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lbertus Medium" pitchFamily="34" charset="0"/>
              </a:rPr>
              <a:t>Verbally communicate their thoughts well.</a:t>
            </a:r>
          </a:p>
          <a:p>
            <a:r>
              <a:rPr lang="en-US" sz="2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lbertus Medium" pitchFamily="34" charset="0"/>
              </a:rPr>
              <a:t>Set goals comfortably and with confidence.</a:t>
            </a:r>
          </a:p>
          <a:p>
            <a:r>
              <a:rPr lang="en-US" sz="2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lbertus Medium" pitchFamily="34" charset="0"/>
              </a:rPr>
              <a:t>Are highly disciplined and make decisions quickly.</a:t>
            </a:r>
          </a:p>
          <a:p>
            <a:r>
              <a:rPr lang="en-US" sz="2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lbertus Medium" pitchFamily="34" charset="0"/>
              </a:rPr>
              <a:t>Thrive in leadership and power situations.</a:t>
            </a:r>
          </a:p>
          <a:p>
            <a:r>
              <a:rPr lang="en-US" sz="2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lbertus Medium" pitchFamily="34" charset="0"/>
              </a:rPr>
              <a:t>Are direct and quick with suggestions.</a:t>
            </a:r>
          </a:p>
          <a:p>
            <a:r>
              <a:rPr lang="en-US" sz="2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lbertus Medium" pitchFamily="34" charset="0"/>
              </a:rPr>
              <a:t>Operate well under extreme pressure.</a:t>
            </a:r>
          </a:p>
          <a:p>
            <a:r>
              <a:rPr lang="en-US" sz="2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lbertus Medium" pitchFamily="34" charset="0"/>
              </a:rPr>
              <a:t>Maintain high self-esteem.</a:t>
            </a:r>
          </a:p>
          <a:p>
            <a:r>
              <a:rPr lang="en-US" sz="2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lbertus Medium" pitchFamily="34" charset="0"/>
              </a:rPr>
              <a:t>Are very dependable.</a:t>
            </a:r>
          </a:p>
          <a:p>
            <a:r>
              <a:rPr lang="en-US" sz="2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lbertus Medium" pitchFamily="34" charset="0"/>
              </a:rPr>
              <a:t>Give work a high priority and take commitments seriously.</a:t>
            </a:r>
          </a:p>
          <a:p>
            <a:endParaRPr lang="en-US" sz="2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lbertus Medium" pitchFamily="34" charset="0"/>
            </a:endParaRPr>
          </a:p>
          <a:p>
            <a:endParaRPr lang="en-US" sz="24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lbertus Medium" pitchFamily="34" charset="0"/>
            </a:endParaRPr>
          </a:p>
        </p:txBody>
      </p:sp>
      <p:sp>
        <p:nvSpPr>
          <p:cNvPr id="4" name="Rectangle 5"/>
          <p:cNvSpPr>
            <a:spLocks noChangeArrowheads="1"/>
          </p:cNvSpPr>
          <p:nvPr/>
        </p:nvSpPr>
        <p:spPr bwMode="auto">
          <a:xfrm>
            <a:off x="0" y="6532605"/>
            <a:ext cx="9144000" cy="338554"/>
          </a:xfrm>
          <a:prstGeom prst="rect">
            <a:avLst/>
          </a:prstGeom>
          <a:noFill/>
          <a:ln w="9525">
            <a:noFill/>
            <a:miter lim="800000"/>
            <a:headEnd/>
            <a:tailEnd/>
          </a:ln>
          <a:effectLst/>
        </p:spPr>
        <p:txBody>
          <a:bodyPr>
            <a:spAutoFit/>
          </a:bodyPr>
          <a:lstStyle/>
          <a:p>
            <a:pPr algn="ct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hlinkClick r:id="rId3"/>
              </a:rPr>
              <a:t>www.carehr.com</a:t>
            </a: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rPr>
              <a:t>.  email: </a:t>
            </a: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hlinkClick r:id="rId4"/>
              </a:rPr>
              <a:t>carehrd@gmail.com</a:t>
            </a: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rPr>
              <a:t>.  </a:t>
            </a:r>
            <a:endParaRPr lang="en-GB"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endParaRPr>
          </a:p>
        </p:txBody>
      </p:sp>
      <p:pic>
        <p:nvPicPr>
          <p:cNvPr id="5" name="Content Placeholder 3" descr="LOGO.png"/>
          <p:cNvPicPr>
            <a:picLocks noChangeAspect="1"/>
          </p:cNvPicPr>
          <p:nvPr/>
        </p:nvPicPr>
        <p:blipFill>
          <a:blip r:embed="rId5" cstate="print"/>
          <a:srcRect l="6320" t="8334" r="6015" b="8333"/>
          <a:stretch>
            <a:fillRect/>
          </a:stretch>
        </p:blipFill>
        <p:spPr bwMode="auto">
          <a:xfrm>
            <a:off x="8321040" y="76200"/>
            <a:ext cx="746760" cy="1066800"/>
          </a:xfrm>
          <a:prstGeom prst="rect">
            <a:avLst/>
          </a:prstGeom>
          <a:noFill/>
          <a:ln w="9525">
            <a:noFill/>
            <a:miter lim="800000"/>
            <a:headEnd/>
            <a:tailEnd/>
          </a:ln>
          <a:effectLst>
            <a:softEdge rad="112500"/>
          </a:effectLst>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7800" y="1295400"/>
            <a:ext cx="7010400" cy="4800600"/>
          </a:xfrm>
        </p:spPr>
        <p:txBody>
          <a:bodyPr/>
          <a:lstStyle/>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lbertus Medium" pitchFamily="34" charset="0"/>
              </a:rPr>
              <a:t>Are self serving and consider themselves always right, even when they are wrong.</a:t>
            </a:r>
          </a:p>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lbertus Medium" pitchFamily="34" charset="0"/>
              </a:rPr>
              <a:t>Are inconsiderate and insensitive to the feelings of others.</a:t>
            </a:r>
          </a:p>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lbertus Medium" pitchFamily="34" charset="0"/>
              </a:rPr>
              <a:t>Promote turmoil and conflict if it suits their needs.</a:t>
            </a:r>
          </a:p>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lbertus Medium" pitchFamily="34" charset="0"/>
              </a:rPr>
              <a:t>Are quick to be adversely judgmental of others rather than themselves.</a:t>
            </a:r>
          </a:p>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lbertus Medium" pitchFamily="34" charset="0"/>
              </a:rPr>
              <a:t>Blame others for their misfortunes rather than taking personal responsibility.</a:t>
            </a:r>
          </a:p>
        </p:txBody>
      </p:sp>
      <p:sp>
        <p:nvSpPr>
          <p:cNvPr id="4" name="Title 1"/>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Weaknesses  of TYPE 1</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Rectangle 5"/>
          <p:cNvSpPr>
            <a:spLocks noChangeArrowheads="1"/>
          </p:cNvSpPr>
          <p:nvPr/>
        </p:nvSpPr>
        <p:spPr bwMode="auto">
          <a:xfrm>
            <a:off x="0" y="6532605"/>
            <a:ext cx="9144000" cy="338554"/>
          </a:xfrm>
          <a:prstGeom prst="rect">
            <a:avLst/>
          </a:prstGeom>
          <a:noFill/>
          <a:ln w="9525">
            <a:noFill/>
            <a:miter lim="800000"/>
            <a:headEnd/>
            <a:tailEnd/>
          </a:ln>
          <a:effectLst/>
        </p:spPr>
        <p:txBody>
          <a:bodyPr>
            <a:spAutoFit/>
          </a:bodyPr>
          <a:lstStyle/>
          <a:p>
            <a:pPr algn="ct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hlinkClick r:id="rId3"/>
              </a:rPr>
              <a:t>www.carehr.com</a:t>
            </a: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rPr>
              <a:t>.  email: </a:t>
            </a: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hlinkClick r:id="rId4"/>
              </a:rPr>
              <a:t>carehrd@gmail.com</a:t>
            </a: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rPr>
              <a:t>.  </a:t>
            </a:r>
            <a:endParaRPr lang="en-GB"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endParaRPr>
          </a:p>
        </p:txBody>
      </p:sp>
      <p:pic>
        <p:nvPicPr>
          <p:cNvPr id="6" name="Content Placeholder 3" descr="LOGO.png"/>
          <p:cNvPicPr>
            <a:picLocks noChangeAspect="1"/>
          </p:cNvPicPr>
          <p:nvPr/>
        </p:nvPicPr>
        <p:blipFill>
          <a:blip r:embed="rId5" cstate="print"/>
          <a:srcRect l="6320" t="8334" r="6015" b="8333"/>
          <a:stretch>
            <a:fillRect/>
          </a:stretch>
        </p:blipFill>
        <p:spPr bwMode="auto">
          <a:xfrm>
            <a:off x="8321040" y="76200"/>
            <a:ext cx="746760" cy="1066800"/>
          </a:xfrm>
          <a:prstGeom prst="rect">
            <a:avLst/>
          </a:prstGeom>
          <a:noFill/>
          <a:ln w="9525">
            <a:noFill/>
            <a:miter lim="800000"/>
            <a:headEnd/>
            <a:tailEnd/>
          </a:ln>
          <a:effectLst>
            <a:softEdge rad="112500"/>
          </a:effectLst>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1371600"/>
            <a:ext cx="7315200" cy="4876800"/>
          </a:xfrm>
        </p:spPr>
        <p:txBody>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lbertus Medium" pitchFamily="34" charset="0"/>
              </a:rPr>
              <a:t>Dislike being told what to do and will challenge upper management.</a:t>
            </a:r>
          </a:p>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lbertus Medium" pitchFamily="34" charset="0"/>
              </a:rPr>
              <a:t>Are highly competitive, sometimes preventing them from seeing the big picture.</a:t>
            </a:r>
          </a:p>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lbertus Medium" pitchFamily="34" charset="0"/>
              </a:rPr>
              <a:t>Consider work more important than personal relationships.</a:t>
            </a:r>
          </a:p>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lbertus Medium" pitchFamily="34" charset="0"/>
              </a:rPr>
              <a:t>Can be very intimidating and arrogant if they are in their self-righteous mode.</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lbertus Medium" pitchFamily="34" charset="0"/>
            </a:endParaRPr>
          </a:p>
        </p:txBody>
      </p:sp>
      <p:sp>
        <p:nvSpPr>
          <p:cNvPr id="4" name="Title 1"/>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Weaknesses  of TYPE 1</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Rectangle 5"/>
          <p:cNvSpPr>
            <a:spLocks noChangeArrowheads="1"/>
          </p:cNvSpPr>
          <p:nvPr/>
        </p:nvSpPr>
        <p:spPr bwMode="auto">
          <a:xfrm>
            <a:off x="0" y="6532605"/>
            <a:ext cx="9144000" cy="338554"/>
          </a:xfrm>
          <a:prstGeom prst="rect">
            <a:avLst/>
          </a:prstGeom>
          <a:noFill/>
          <a:ln w="9525">
            <a:noFill/>
            <a:miter lim="800000"/>
            <a:headEnd/>
            <a:tailEnd/>
          </a:ln>
          <a:effectLst/>
        </p:spPr>
        <p:txBody>
          <a:bodyPr>
            <a:spAutoFit/>
          </a:bodyPr>
          <a:lstStyle/>
          <a:p>
            <a:pPr algn="ct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hlinkClick r:id="rId3"/>
              </a:rPr>
              <a:t>www.carehr.com</a:t>
            </a: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rPr>
              <a:t>.  email: </a:t>
            </a: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hlinkClick r:id="rId4"/>
              </a:rPr>
              <a:t>carehrd@gmail.com</a:t>
            </a: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rPr>
              <a:t>.  </a:t>
            </a:r>
            <a:endParaRPr lang="en-GB"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endParaRPr>
          </a:p>
        </p:txBody>
      </p:sp>
      <p:pic>
        <p:nvPicPr>
          <p:cNvPr id="6" name="Content Placeholder 3" descr="LOGO.png"/>
          <p:cNvPicPr>
            <a:picLocks noChangeAspect="1"/>
          </p:cNvPicPr>
          <p:nvPr/>
        </p:nvPicPr>
        <p:blipFill>
          <a:blip r:embed="rId5" cstate="print"/>
          <a:srcRect l="6320" t="8334" r="6015" b="8333"/>
          <a:stretch>
            <a:fillRect/>
          </a:stretch>
        </p:blipFill>
        <p:spPr bwMode="auto">
          <a:xfrm>
            <a:off x="8321040" y="76200"/>
            <a:ext cx="746760" cy="1066800"/>
          </a:xfrm>
          <a:prstGeom prst="rect">
            <a:avLst/>
          </a:prstGeom>
          <a:noFill/>
          <a:ln w="9525">
            <a:noFill/>
            <a:miter lim="800000"/>
            <a:headEnd/>
            <a:tailEnd/>
          </a:ln>
          <a:effectLst>
            <a:softEdge rad="112500"/>
          </a:effectLst>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7800" y="1600200"/>
            <a:ext cx="7391400" cy="4343400"/>
          </a:xfrm>
        </p:spPr>
        <p:txBody>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lbertus Medium" pitchFamily="34" charset="0"/>
              </a:rPr>
              <a:t>Offer them challenges that includes things they like to do.</a:t>
            </a:r>
          </a:p>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lbertus Medium" pitchFamily="34" charset="0"/>
              </a:rPr>
              <a:t>Type is are basically selfish. Offer them rewards and bonuses for good work.</a:t>
            </a:r>
          </a:p>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lbertus Medium" pitchFamily="34" charset="0"/>
              </a:rPr>
              <a:t>Type is hide their insecurities, so avoid talking about their personal failures.</a:t>
            </a:r>
          </a:p>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lbertus Medium" pitchFamily="34" charset="0"/>
              </a:rPr>
              <a:t>Appeal to their desire to be highly productive at whatever they do.</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lbertus Medium" pitchFamily="34" charset="0"/>
            </a:endParaRPr>
          </a:p>
        </p:txBody>
      </p:sp>
      <p:sp>
        <p:nvSpPr>
          <p:cNvPr id="4" name="Title 1"/>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Corrective measures for TYPE 1</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Rectangle 5"/>
          <p:cNvSpPr>
            <a:spLocks noChangeArrowheads="1"/>
          </p:cNvSpPr>
          <p:nvPr/>
        </p:nvSpPr>
        <p:spPr bwMode="auto">
          <a:xfrm>
            <a:off x="0" y="6532605"/>
            <a:ext cx="9144000" cy="338554"/>
          </a:xfrm>
          <a:prstGeom prst="rect">
            <a:avLst/>
          </a:prstGeom>
          <a:noFill/>
          <a:ln w="9525">
            <a:noFill/>
            <a:miter lim="800000"/>
            <a:headEnd/>
            <a:tailEnd/>
          </a:ln>
          <a:effectLst/>
        </p:spPr>
        <p:txBody>
          <a:bodyPr>
            <a:spAutoFit/>
          </a:bodyPr>
          <a:lstStyle/>
          <a:p>
            <a:pPr algn="ct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hlinkClick r:id="rId3"/>
              </a:rPr>
              <a:t>www.carehr.com</a:t>
            </a: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rPr>
              <a:t>.  email: </a:t>
            </a: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hlinkClick r:id="rId4"/>
              </a:rPr>
              <a:t>carehrd@gmail.com</a:t>
            </a: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rPr>
              <a:t>.  </a:t>
            </a:r>
            <a:endParaRPr lang="en-GB"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endParaRPr>
          </a:p>
        </p:txBody>
      </p:sp>
      <p:pic>
        <p:nvPicPr>
          <p:cNvPr id="6" name="Content Placeholder 3" descr="LOGO.png"/>
          <p:cNvPicPr>
            <a:picLocks noChangeAspect="1"/>
          </p:cNvPicPr>
          <p:nvPr/>
        </p:nvPicPr>
        <p:blipFill>
          <a:blip r:embed="rId5" cstate="print"/>
          <a:srcRect l="6320" t="8334" r="6015" b="8333"/>
          <a:stretch>
            <a:fillRect/>
          </a:stretch>
        </p:blipFill>
        <p:spPr bwMode="auto">
          <a:xfrm>
            <a:off x="8321040" y="76200"/>
            <a:ext cx="746760" cy="1066800"/>
          </a:xfrm>
          <a:prstGeom prst="rect">
            <a:avLst/>
          </a:prstGeom>
          <a:noFill/>
          <a:ln w="9525">
            <a:noFill/>
            <a:miter lim="800000"/>
            <a:headEnd/>
            <a:tailEnd/>
          </a:ln>
          <a:effectLst>
            <a:softEdge rad="112500"/>
          </a:effectLst>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371600"/>
            <a:ext cx="8077200" cy="5105400"/>
          </a:xfrm>
        </p:spPr>
        <p:txBody>
          <a:bodyPr/>
          <a:lstStyle/>
          <a:p>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lbertus Medium" pitchFamily="34" charset="0"/>
              </a:rPr>
              <a:t>Always explain to type 1s, in a logical order, what you want them to do.</a:t>
            </a:r>
          </a:p>
          <a:p>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lbertus Medium" pitchFamily="34" charset="0"/>
              </a:rPr>
              <a:t>If you are trying to motivate type 1 to resolve personal conflicts, remember that they tend to be insensitive people. Appeal them on logical, rather than emotional , terms.</a:t>
            </a:r>
          </a:p>
          <a:p>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lbertus Medium" pitchFamily="34" charset="0"/>
              </a:rPr>
              <a:t>Type 1s are impatient, so always make sure you address the main subject first to capture their attention.</a:t>
            </a:r>
          </a:p>
          <a:p>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lbertus Medium" pitchFamily="34" charset="0"/>
              </a:rPr>
              <a:t>Be careful not to cross type 1s. They can become very forgiving and impossible to motivate.</a:t>
            </a:r>
            <a:endParaRPr lang="en-US" sz="2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Albertus Medium" pitchFamily="34" charset="0"/>
            </a:endParaRPr>
          </a:p>
        </p:txBody>
      </p:sp>
      <p:sp>
        <p:nvSpPr>
          <p:cNvPr id="4" name="Title 1"/>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Corrective measures for TYPE 1</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Rectangle 5"/>
          <p:cNvSpPr>
            <a:spLocks noChangeArrowheads="1"/>
          </p:cNvSpPr>
          <p:nvPr/>
        </p:nvSpPr>
        <p:spPr bwMode="auto">
          <a:xfrm>
            <a:off x="0" y="6532605"/>
            <a:ext cx="9144000" cy="338554"/>
          </a:xfrm>
          <a:prstGeom prst="rect">
            <a:avLst/>
          </a:prstGeom>
          <a:noFill/>
          <a:ln w="9525">
            <a:noFill/>
            <a:miter lim="800000"/>
            <a:headEnd/>
            <a:tailEnd/>
          </a:ln>
          <a:effectLst/>
        </p:spPr>
        <p:txBody>
          <a:bodyPr>
            <a:spAutoFit/>
          </a:bodyPr>
          <a:lstStyle/>
          <a:p>
            <a:pPr algn="ct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hlinkClick r:id="rId2"/>
              </a:rPr>
              <a:t>www.carehr.com</a:t>
            </a: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rPr>
              <a:t>.  email: </a:t>
            </a: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hlinkClick r:id="rId3"/>
              </a:rPr>
              <a:t>carehrd@gmail.com</a:t>
            </a: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rPr>
              <a:t>.  </a:t>
            </a:r>
            <a:endParaRPr lang="en-GB"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endParaRPr>
          </a:p>
        </p:txBody>
      </p:sp>
      <p:pic>
        <p:nvPicPr>
          <p:cNvPr id="6" name="Content Placeholder 3" descr="LOGO.png"/>
          <p:cNvPicPr>
            <a:picLocks noChangeAspect="1"/>
          </p:cNvPicPr>
          <p:nvPr/>
        </p:nvPicPr>
        <p:blipFill>
          <a:blip r:embed="rId4" cstate="print"/>
          <a:srcRect l="6320" t="8334" r="6015" b="8333"/>
          <a:stretch>
            <a:fillRect/>
          </a:stretch>
        </p:blipFill>
        <p:spPr bwMode="auto">
          <a:xfrm>
            <a:off x="8321040" y="76200"/>
            <a:ext cx="746760" cy="1066800"/>
          </a:xfrm>
          <a:prstGeom prst="rect">
            <a:avLst/>
          </a:prstGeom>
          <a:noFill/>
          <a:ln w="9525">
            <a:noFill/>
            <a:miter lim="800000"/>
            <a:headEnd/>
            <a:tailEnd/>
          </a:ln>
          <a:effectLst>
            <a:softEdge rad="112500"/>
          </a:effectLst>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62000" y="228600"/>
            <a:ext cx="7772400" cy="9906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cap="none" dirty="0" smtClean="0">
                <a:ln w="11430"/>
                <a:solidFill>
                  <a:srgbClr val="FF0000"/>
                </a:solidFill>
                <a:effectLst>
                  <a:outerShdw blurRad="50800" dist="39000" dir="5460000" algn="tl">
                    <a:srgbClr val="000000">
                      <a:alpha val="38000"/>
                    </a:srgbClr>
                  </a:outerShdw>
                </a:effectLst>
              </a:rPr>
              <a:t>Personality conflict</a:t>
            </a:r>
            <a:endParaRPr lang="en-US" cap="none" dirty="0">
              <a:ln w="11430"/>
              <a:solidFill>
                <a:srgbClr val="FF0000"/>
              </a:solidFill>
              <a:effectLst>
                <a:outerShdw blurRad="50800" dist="39000" dir="5460000" algn="tl">
                  <a:srgbClr val="000000">
                    <a:alpha val="38000"/>
                  </a:srgbClr>
                </a:outerShdw>
              </a:effectLst>
            </a:endParaRPr>
          </a:p>
        </p:txBody>
      </p:sp>
      <p:sp>
        <p:nvSpPr>
          <p:cNvPr id="6" name="Text Placeholder 5"/>
          <p:cNvSpPr>
            <a:spLocks noGrp="1"/>
          </p:cNvSpPr>
          <p:nvPr>
            <p:ph type="body" idx="1"/>
          </p:nvPr>
        </p:nvSpPr>
        <p:spPr>
          <a:xfrm>
            <a:off x="2667000" y="1219200"/>
            <a:ext cx="6172200" cy="5105400"/>
          </a:xfrm>
        </p:spPr>
        <p:txBody>
          <a:bodyPr/>
          <a:lstStyle/>
          <a:p>
            <a:pPr algn="ctr"/>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It happens to all of us in business, social, and even family encounters. We meet people with common interests and instantly establish a rapport. We may laugh at the same things, or discover perhaps that we’ve had very similar life experience. Then we meet others and it is a challenge just to hold a conversation. We’re on guard, uncomfortable and sometimes, inexplicably hostile. </a:t>
            </a:r>
          </a:p>
          <a:p>
            <a:pPr algn="ctr"/>
            <a:r>
              <a:rPr lang="en-US" sz="36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Why?</a:t>
            </a:r>
            <a:endParaRPr lang="en-US" sz="36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7" name="Picture 6" descr="43281.JPG"/>
          <p:cNvPicPr>
            <a:picLocks noChangeAspect="1"/>
          </p:cNvPicPr>
          <p:nvPr/>
        </p:nvPicPr>
        <p:blipFill>
          <a:blip r:embed="rId3"/>
          <a:stretch>
            <a:fillRect/>
          </a:stretch>
        </p:blipFill>
        <p:spPr>
          <a:xfrm>
            <a:off x="228600" y="1524000"/>
            <a:ext cx="2476500" cy="3762115"/>
          </a:xfrm>
          <a:prstGeom prst="rect">
            <a:avLst/>
          </a:prstGeom>
          <a:ln>
            <a:noFill/>
          </a:ln>
          <a:effectLst>
            <a:softEdge rad="112500"/>
          </a:effectLst>
        </p:spPr>
      </p:pic>
      <p:sp>
        <p:nvSpPr>
          <p:cNvPr id="8" name="Rectangle 5"/>
          <p:cNvSpPr>
            <a:spLocks noChangeArrowheads="1"/>
          </p:cNvSpPr>
          <p:nvPr/>
        </p:nvSpPr>
        <p:spPr bwMode="auto">
          <a:xfrm>
            <a:off x="0" y="6532605"/>
            <a:ext cx="9144000" cy="338554"/>
          </a:xfrm>
          <a:prstGeom prst="rect">
            <a:avLst/>
          </a:prstGeom>
          <a:noFill/>
          <a:ln w="9525">
            <a:noFill/>
            <a:miter lim="800000"/>
            <a:headEnd/>
            <a:tailEnd/>
          </a:ln>
          <a:effectLst/>
        </p:spPr>
        <p:txBody>
          <a:bodyPr>
            <a:spAutoFit/>
          </a:bodyPr>
          <a:lstStyle/>
          <a:p>
            <a:pPr algn="ct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hlinkClick r:id="rId4"/>
              </a:rPr>
              <a:t>www.carehr.com</a:t>
            </a: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rPr>
              <a:t>.  email: </a:t>
            </a: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hlinkClick r:id="rId5"/>
              </a:rPr>
              <a:t>carehrd@gmail.com</a:t>
            </a: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rPr>
              <a:t>.  </a:t>
            </a:r>
            <a:endParaRPr lang="en-GB"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endParaRPr>
          </a:p>
        </p:txBody>
      </p:sp>
      <p:pic>
        <p:nvPicPr>
          <p:cNvPr id="9" name="Content Placeholder 3" descr="LOGO.png"/>
          <p:cNvPicPr>
            <a:picLocks noChangeAspect="1"/>
          </p:cNvPicPr>
          <p:nvPr/>
        </p:nvPicPr>
        <p:blipFill>
          <a:blip r:embed="rId6" cstate="print"/>
          <a:srcRect l="6320" t="8334" r="6015" b="8333"/>
          <a:stretch>
            <a:fillRect/>
          </a:stretch>
        </p:blipFill>
        <p:spPr bwMode="auto">
          <a:xfrm>
            <a:off x="8321040" y="76200"/>
            <a:ext cx="746760" cy="1066800"/>
          </a:xfrm>
          <a:prstGeom prst="rect">
            <a:avLst/>
          </a:prstGeom>
          <a:noFill/>
          <a:ln w="9525">
            <a:noFill/>
            <a:miter lim="800000"/>
            <a:headEnd/>
            <a:tailEnd/>
          </a:ln>
          <a:effectLst>
            <a:softEdge rad="112500"/>
          </a:effectLst>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1371600"/>
            <a:ext cx="7696200" cy="4953000"/>
          </a:xfrm>
        </p:spPr>
        <p:txBody>
          <a:bodyPr/>
          <a:lstStyle/>
          <a:p>
            <a:r>
              <a:rPr lang="en-US" sz="2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High achievers with a deep sense of purpose.</a:t>
            </a:r>
          </a:p>
          <a:p>
            <a:r>
              <a:rPr lang="en-US" sz="2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Highly disciplined with a strong goal orientation backed by superb follow-through.</a:t>
            </a:r>
          </a:p>
          <a:p>
            <a:r>
              <a:rPr lang="en-US" sz="2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Stable , dependable, and emotionally solid.</a:t>
            </a:r>
          </a:p>
          <a:p>
            <a:r>
              <a:rPr lang="en-US" sz="2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Analytically oriented and receptive to others’ ideas and suggestions.</a:t>
            </a:r>
          </a:p>
          <a:p>
            <a:r>
              <a:rPr lang="en-US" sz="2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Respectful of authority, and work well behind the scenes to support their boss.</a:t>
            </a:r>
          </a:p>
          <a:p>
            <a:r>
              <a:rPr lang="en-US" sz="2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Loyal  forever to friends and people they trust.</a:t>
            </a:r>
          </a:p>
          <a:p>
            <a:r>
              <a:rPr lang="en-US" sz="2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Self-sacrificing, impressionable, and sensitive.  </a:t>
            </a:r>
            <a:endParaRPr lang="en-US" sz="2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Title 1"/>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Strengths  of TYPE 2</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Rectangle 5"/>
          <p:cNvSpPr>
            <a:spLocks noChangeArrowheads="1"/>
          </p:cNvSpPr>
          <p:nvPr/>
        </p:nvSpPr>
        <p:spPr bwMode="auto">
          <a:xfrm>
            <a:off x="0" y="6532605"/>
            <a:ext cx="9144000" cy="338554"/>
          </a:xfrm>
          <a:prstGeom prst="rect">
            <a:avLst/>
          </a:prstGeom>
          <a:noFill/>
          <a:ln w="9525">
            <a:noFill/>
            <a:miter lim="800000"/>
            <a:headEnd/>
            <a:tailEnd/>
          </a:ln>
          <a:effectLst/>
        </p:spPr>
        <p:txBody>
          <a:bodyPr>
            <a:spAutoFit/>
          </a:bodyPr>
          <a:lstStyle/>
          <a:p>
            <a:pPr algn="ct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hlinkClick r:id="rId2"/>
              </a:rPr>
              <a:t>www.carehr.com</a:t>
            </a: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rPr>
              <a:t>.  email: </a:t>
            </a: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hlinkClick r:id="rId3"/>
              </a:rPr>
              <a:t>carehrd@gmail.com</a:t>
            </a: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rPr>
              <a:t>.  </a:t>
            </a:r>
            <a:endParaRPr lang="en-GB"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endParaRPr>
          </a:p>
        </p:txBody>
      </p:sp>
      <p:pic>
        <p:nvPicPr>
          <p:cNvPr id="6" name="Content Placeholder 3" descr="LOGO.png"/>
          <p:cNvPicPr>
            <a:picLocks noChangeAspect="1"/>
          </p:cNvPicPr>
          <p:nvPr/>
        </p:nvPicPr>
        <p:blipFill>
          <a:blip r:embed="rId4" cstate="print"/>
          <a:srcRect l="6320" t="8334" r="6015" b="8333"/>
          <a:stretch>
            <a:fillRect/>
          </a:stretch>
        </p:blipFill>
        <p:spPr bwMode="auto">
          <a:xfrm>
            <a:off x="8321040" y="76200"/>
            <a:ext cx="746760" cy="1066800"/>
          </a:xfrm>
          <a:prstGeom prst="rect">
            <a:avLst/>
          </a:prstGeom>
          <a:noFill/>
          <a:ln w="9525">
            <a:noFill/>
            <a:miter lim="800000"/>
            <a:headEnd/>
            <a:tailEnd/>
          </a:ln>
          <a:effectLst>
            <a:softEdge rad="112500"/>
          </a:effectLst>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7800" y="1600200"/>
            <a:ext cx="7086600" cy="4800600"/>
          </a:xfrm>
        </p:spPr>
        <p:txBody>
          <a:bodyPr/>
          <a:lstStyle/>
          <a:p>
            <a:r>
              <a:rPr lang="en-US" b="1" dirty="0" smtClean="0">
                <a:solidFill>
                  <a:schemeClr val="bg1"/>
                </a:solidFill>
                <a:effectLst>
                  <a:outerShdw blurRad="38100" dist="38100" dir="2700000" algn="tl">
                    <a:srgbClr val="000000">
                      <a:alpha val="43137"/>
                    </a:srgbClr>
                  </a:outerShdw>
                </a:effectLst>
              </a:rPr>
              <a:t>Can become highly emotional, smug, and self-righteous in confrontations. </a:t>
            </a:r>
          </a:p>
          <a:p>
            <a:r>
              <a:rPr lang="en-US" b="1" dirty="0" smtClean="0">
                <a:solidFill>
                  <a:schemeClr val="bg1"/>
                </a:solidFill>
                <a:effectLst>
                  <a:outerShdw blurRad="38100" dist="38100" dir="2700000" algn="tl">
                    <a:srgbClr val="000000">
                      <a:alpha val="43137"/>
                    </a:srgbClr>
                  </a:outerShdw>
                </a:effectLst>
              </a:rPr>
              <a:t>Are rigid in their principles and unwilling to negotiate with people they don’t like or don’t respect.</a:t>
            </a:r>
          </a:p>
          <a:p>
            <a:r>
              <a:rPr lang="en-US" b="1" dirty="0" smtClean="0">
                <a:solidFill>
                  <a:schemeClr val="bg1"/>
                </a:solidFill>
                <a:effectLst>
                  <a:outerShdw blurRad="38100" dist="38100" dir="2700000" algn="tl">
                    <a:srgbClr val="000000">
                      <a:alpha val="43137"/>
                    </a:srgbClr>
                  </a:outerShdw>
                </a:effectLst>
              </a:rPr>
              <a:t>Expect others to understand them and to be sensitive toward their feelings.</a:t>
            </a:r>
          </a:p>
        </p:txBody>
      </p:sp>
      <p:sp>
        <p:nvSpPr>
          <p:cNvPr id="4" name="Title 1"/>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Weaknesses of TYPE 2</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Rectangle 5"/>
          <p:cNvSpPr>
            <a:spLocks noChangeArrowheads="1"/>
          </p:cNvSpPr>
          <p:nvPr/>
        </p:nvSpPr>
        <p:spPr bwMode="auto">
          <a:xfrm>
            <a:off x="0" y="6532605"/>
            <a:ext cx="9144000" cy="338554"/>
          </a:xfrm>
          <a:prstGeom prst="rect">
            <a:avLst/>
          </a:prstGeom>
          <a:noFill/>
          <a:ln w="9525">
            <a:noFill/>
            <a:miter lim="800000"/>
            <a:headEnd/>
            <a:tailEnd/>
          </a:ln>
          <a:effectLst/>
        </p:spPr>
        <p:txBody>
          <a:bodyPr>
            <a:spAutoFit/>
          </a:bodyPr>
          <a:lstStyle/>
          <a:p>
            <a:pPr algn="ct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hlinkClick r:id="rId2"/>
              </a:rPr>
              <a:t>www.carehr.com</a:t>
            </a: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rPr>
              <a:t>.  email: </a:t>
            </a: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hlinkClick r:id="rId3"/>
              </a:rPr>
              <a:t>carehrd@gmail.com</a:t>
            </a: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rPr>
              <a:t>.  </a:t>
            </a:r>
            <a:endParaRPr lang="en-GB"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endParaRPr>
          </a:p>
        </p:txBody>
      </p:sp>
      <p:pic>
        <p:nvPicPr>
          <p:cNvPr id="6" name="Content Placeholder 3" descr="LOGO.png"/>
          <p:cNvPicPr>
            <a:picLocks noChangeAspect="1"/>
          </p:cNvPicPr>
          <p:nvPr/>
        </p:nvPicPr>
        <p:blipFill>
          <a:blip r:embed="rId4" cstate="print"/>
          <a:srcRect l="6320" t="8334" r="6015" b="8333"/>
          <a:stretch>
            <a:fillRect/>
          </a:stretch>
        </p:blipFill>
        <p:spPr bwMode="auto">
          <a:xfrm>
            <a:off x="8321040" y="76200"/>
            <a:ext cx="746760" cy="1066800"/>
          </a:xfrm>
          <a:prstGeom prst="rect">
            <a:avLst/>
          </a:prstGeom>
          <a:noFill/>
          <a:ln w="9525">
            <a:noFill/>
            <a:miter lim="800000"/>
            <a:headEnd/>
            <a:tailEnd/>
          </a:ln>
          <a:effectLst>
            <a:softEdge rad="112500"/>
          </a:effectLst>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1219200"/>
            <a:ext cx="7162800" cy="5257800"/>
          </a:xfrm>
        </p:spPr>
        <p:txBody>
          <a:bodyPr/>
          <a:lstStyle/>
          <a:p>
            <a:r>
              <a:rPr lang="en-US" b="1" dirty="0" smtClean="0">
                <a:solidFill>
                  <a:schemeClr val="bg1"/>
                </a:solidFill>
                <a:effectLst>
                  <a:outerShdw blurRad="38100" dist="38100" dir="2700000" algn="tl">
                    <a:srgbClr val="000000">
                      <a:alpha val="43137"/>
                    </a:srgbClr>
                  </a:outerShdw>
                </a:effectLst>
              </a:rPr>
              <a:t>Can become easily discouraged if they fail to meet their goals.</a:t>
            </a:r>
          </a:p>
          <a:p>
            <a:r>
              <a:rPr lang="en-US" b="1" dirty="0" smtClean="0">
                <a:solidFill>
                  <a:schemeClr val="bg1"/>
                </a:solidFill>
                <a:effectLst>
                  <a:outerShdw blurRad="38100" dist="38100" dir="2700000" algn="tl">
                    <a:srgbClr val="000000">
                      <a:alpha val="43137"/>
                    </a:srgbClr>
                  </a:outerShdw>
                </a:effectLst>
              </a:rPr>
              <a:t>Crave job security and become  highly emotional if job insecurity develops.</a:t>
            </a:r>
          </a:p>
          <a:p>
            <a:r>
              <a:rPr lang="en-US" b="1" dirty="0" smtClean="0">
                <a:solidFill>
                  <a:schemeClr val="bg1"/>
                </a:solidFill>
                <a:effectLst>
                  <a:outerShdw blurRad="38100" dist="38100" dir="2700000" algn="tl">
                    <a:srgbClr val="000000">
                      <a:alpha val="43137"/>
                    </a:srgbClr>
                  </a:outerShdw>
                </a:effectLst>
              </a:rPr>
              <a:t>Tend to downplay the capabilities of others relative to their own capabilities.</a:t>
            </a:r>
          </a:p>
          <a:p>
            <a:r>
              <a:rPr lang="en-US" b="1" dirty="0" smtClean="0">
                <a:solidFill>
                  <a:schemeClr val="bg1"/>
                </a:solidFill>
                <a:effectLst>
                  <a:outerShdw blurRad="38100" dist="38100" dir="2700000" algn="tl">
                    <a:srgbClr val="000000">
                      <a:alpha val="43137"/>
                    </a:srgbClr>
                  </a:outerShdw>
                </a:effectLst>
              </a:rPr>
              <a:t>Will avoid public exposure in adverse situations. </a:t>
            </a:r>
          </a:p>
          <a:p>
            <a:endParaRPr lang="en-US" dirty="0"/>
          </a:p>
        </p:txBody>
      </p:sp>
      <p:sp>
        <p:nvSpPr>
          <p:cNvPr id="4" name="Title 1"/>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Weaknesses of TYPE 2</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Rectangle 5"/>
          <p:cNvSpPr>
            <a:spLocks noChangeArrowheads="1"/>
          </p:cNvSpPr>
          <p:nvPr/>
        </p:nvSpPr>
        <p:spPr bwMode="auto">
          <a:xfrm>
            <a:off x="0" y="6532605"/>
            <a:ext cx="9144000" cy="338554"/>
          </a:xfrm>
          <a:prstGeom prst="rect">
            <a:avLst/>
          </a:prstGeom>
          <a:noFill/>
          <a:ln w="9525">
            <a:noFill/>
            <a:miter lim="800000"/>
            <a:headEnd/>
            <a:tailEnd/>
          </a:ln>
          <a:effectLst/>
        </p:spPr>
        <p:txBody>
          <a:bodyPr>
            <a:spAutoFit/>
          </a:bodyPr>
          <a:lstStyle/>
          <a:p>
            <a:pPr algn="ct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hlinkClick r:id="rId2"/>
              </a:rPr>
              <a:t>www.carehr.com</a:t>
            </a: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rPr>
              <a:t>.  email: </a:t>
            </a: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hlinkClick r:id="rId3"/>
              </a:rPr>
              <a:t>carehrd@gmail.com</a:t>
            </a: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rPr>
              <a:t>.  </a:t>
            </a:r>
            <a:endParaRPr lang="en-GB"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endParaRPr>
          </a:p>
        </p:txBody>
      </p:sp>
      <p:pic>
        <p:nvPicPr>
          <p:cNvPr id="6" name="Content Placeholder 3" descr="LOGO.png"/>
          <p:cNvPicPr>
            <a:picLocks noChangeAspect="1"/>
          </p:cNvPicPr>
          <p:nvPr/>
        </p:nvPicPr>
        <p:blipFill>
          <a:blip r:embed="rId4" cstate="print"/>
          <a:srcRect l="6320" t="8334" r="6015" b="8333"/>
          <a:stretch>
            <a:fillRect/>
          </a:stretch>
        </p:blipFill>
        <p:spPr bwMode="auto">
          <a:xfrm>
            <a:off x="8321040" y="76200"/>
            <a:ext cx="746760" cy="1066800"/>
          </a:xfrm>
          <a:prstGeom prst="rect">
            <a:avLst/>
          </a:prstGeom>
          <a:noFill/>
          <a:ln w="9525">
            <a:noFill/>
            <a:miter lim="800000"/>
            <a:headEnd/>
            <a:tailEnd/>
          </a:ln>
          <a:effectLst>
            <a:softEdge rad="112500"/>
          </a:effectLst>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990600"/>
            <a:ext cx="7162800" cy="5029200"/>
          </a:xfrm>
        </p:spPr>
        <p:txBody>
          <a:bodyPr/>
          <a:lstStyle/>
          <a:p>
            <a:r>
              <a:rPr lang="en-US" b="1" dirty="0" smtClean="0">
                <a:latin typeface="Albertus Medium" pitchFamily="34" charset="0"/>
              </a:rPr>
              <a:t>Reward Type 2s. They like to cover their walls with award plaques.</a:t>
            </a:r>
          </a:p>
          <a:p>
            <a:r>
              <a:rPr lang="en-US" b="1" dirty="0" smtClean="0">
                <a:latin typeface="Albertus Medium" pitchFamily="34" charset="0"/>
              </a:rPr>
              <a:t>Reinforce their need for security whenever the opportunity presents itself.</a:t>
            </a:r>
          </a:p>
          <a:p>
            <a:r>
              <a:rPr lang="en-US" b="1" dirty="0" smtClean="0">
                <a:latin typeface="Albertus Medium" pitchFamily="34" charset="0"/>
              </a:rPr>
              <a:t>Limit the risk level of whatever assignments you delegate to them.</a:t>
            </a:r>
          </a:p>
          <a:p>
            <a:r>
              <a:rPr lang="en-US" b="1" dirty="0" smtClean="0">
                <a:latin typeface="Albertus Medium" pitchFamily="34" charset="0"/>
              </a:rPr>
              <a:t>Be sensitive and sincere when conversing with Type 2s.  </a:t>
            </a:r>
            <a:endParaRPr lang="en-US" b="1" dirty="0">
              <a:latin typeface="Albertus Medium" pitchFamily="34" charset="0"/>
            </a:endParaRPr>
          </a:p>
        </p:txBody>
      </p:sp>
      <p:sp>
        <p:nvSpPr>
          <p:cNvPr id="4" name="Title 1"/>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Corrective measures for TYPE 2</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Rectangle 5"/>
          <p:cNvSpPr>
            <a:spLocks noChangeArrowheads="1"/>
          </p:cNvSpPr>
          <p:nvPr/>
        </p:nvSpPr>
        <p:spPr bwMode="auto">
          <a:xfrm>
            <a:off x="0" y="6532605"/>
            <a:ext cx="9144000" cy="338554"/>
          </a:xfrm>
          <a:prstGeom prst="rect">
            <a:avLst/>
          </a:prstGeom>
          <a:noFill/>
          <a:ln w="9525">
            <a:noFill/>
            <a:miter lim="800000"/>
            <a:headEnd/>
            <a:tailEnd/>
          </a:ln>
          <a:effectLst/>
        </p:spPr>
        <p:txBody>
          <a:bodyPr>
            <a:spAutoFit/>
          </a:bodyPr>
          <a:lstStyle/>
          <a:p>
            <a:pPr algn="ct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hlinkClick r:id="rId2"/>
              </a:rPr>
              <a:t>www.carehr.com</a:t>
            </a: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rPr>
              <a:t>.  email: </a:t>
            </a: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hlinkClick r:id="rId3"/>
              </a:rPr>
              <a:t>carehrd@gmail.com</a:t>
            </a: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rPr>
              <a:t>.  </a:t>
            </a:r>
            <a:endParaRPr lang="en-GB"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endParaRPr>
          </a:p>
        </p:txBody>
      </p:sp>
      <p:pic>
        <p:nvPicPr>
          <p:cNvPr id="6" name="Content Placeholder 3" descr="LOGO.png"/>
          <p:cNvPicPr>
            <a:picLocks noChangeAspect="1"/>
          </p:cNvPicPr>
          <p:nvPr/>
        </p:nvPicPr>
        <p:blipFill>
          <a:blip r:embed="rId4" cstate="print"/>
          <a:srcRect l="6320" t="8334" r="6015" b="8333"/>
          <a:stretch>
            <a:fillRect/>
          </a:stretch>
        </p:blipFill>
        <p:spPr bwMode="auto">
          <a:xfrm>
            <a:off x="8321040" y="76200"/>
            <a:ext cx="746760" cy="1066800"/>
          </a:xfrm>
          <a:prstGeom prst="rect">
            <a:avLst/>
          </a:prstGeom>
          <a:noFill/>
          <a:ln w="9525">
            <a:noFill/>
            <a:miter lim="800000"/>
            <a:headEnd/>
            <a:tailEnd/>
          </a:ln>
          <a:effectLst>
            <a:softEdge rad="112500"/>
          </a:effectLst>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1676400"/>
            <a:ext cx="7010400" cy="4343400"/>
          </a:xfrm>
        </p:spPr>
        <p:txBody>
          <a:bodyPr/>
          <a:lstStyle/>
          <a:p>
            <a:r>
              <a:rPr lang="en-US" b="1" dirty="0" smtClean="0">
                <a:latin typeface="Albertus Medium" pitchFamily="34" charset="0"/>
              </a:rPr>
              <a:t>Promote creativity and allow them ample time to collect their thoughts on creative ideas.</a:t>
            </a:r>
          </a:p>
          <a:p>
            <a:r>
              <a:rPr lang="en-US" b="1" dirty="0" smtClean="0">
                <a:latin typeface="Albertus Medium" pitchFamily="34" charset="0"/>
              </a:rPr>
              <a:t>Avoid demanding immediate action unless you have their full co operation.</a:t>
            </a:r>
          </a:p>
          <a:p>
            <a:r>
              <a:rPr lang="en-US" b="1" dirty="0" smtClean="0">
                <a:latin typeface="Albertus Medium" pitchFamily="34" charset="0"/>
              </a:rPr>
              <a:t>Earn their trust and respect before you place demands on them.</a:t>
            </a:r>
            <a:endParaRPr lang="en-US" b="1" dirty="0">
              <a:latin typeface="Albertus Medium" pitchFamily="34" charset="0"/>
            </a:endParaRPr>
          </a:p>
        </p:txBody>
      </p:sp>
      <p:sp>
        <p:nvSpPr>
          <p:cNvPr id="4" name="Title 1"/>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4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Corrective measures for TYPE 2</a:t>
            </a:r>
            <a:endParaRPr lang="en-US"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Rectangle 5"/>
          <p:cNvSpPr>
            <a:spLocks noChangeArrowheads="1"/>
          </p:cNvSpPr>
          <p:nvPr/>
        </p:nvSpPr>
        <p:spPr bwMode="auto">
          <a:xfrm>
            <a:off x="0" y="6532605"/>
            <a:ext cx="9144000" cy="338554"/>
          </a:xfrm>
          <a:prstGeom prst="rect">
            <a:avLst/>
          </a:prstGeom>
          <a:noFill/>
          <a:ln w="9525">
            <a:noFill/>
            <a:miter lim="800000"/>
            <a:headEnd/>
            <a:tailEnd/>
          </a:ln>
          <a:effectLst/>
        </p:spPr>
        <p:txBody>
          <a:bodyPr>
            <a:spAutoFit/>
          </a:bodyPr>
          <a:lstStyle/>
          <a:p>
            <a:pPr algn="ct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hlinkClick r:id="rId2"/>
              </a:rPr>
              <a:t>www.carehr.com</a:t>
            </a: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rPr>
              <a:t>.  email: </a:t>
            </a: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hlinkClick r:id="rId3"/>
              </a:rPr>
              <a:t>carehrd@gmail.com</a:t>
            </a: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rPr>
              <a:t>.  </a:t>
            </a:r>
            <a:endParaRPr lang="en-GB"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endParaRPr>
          </a:p>
        </p:txBody>
      </p:sp>
      <p:pic>
        <p:nvPicPr>
          <p:cNvPr id="6" name="Content Placeholder 3" descr="LOGO.png"/>
          <p:cNvPicPr>
            <a:picLocks noChangeAspect="1"/>
          </p:cNvPicPr>
          <p:nvPr/>
        </p:nvPicPr>
        <p:blipFill>
          <a:blip r:embed="rId4" cstate="print"/>
          <a:srcRect l="6320" t="8334" r="6015" b="8333"/>
          <a:stretch>
            <a:fillRect/>
          </a:stretch>
        </p:blipFill>
        <p:spPr bwMode="auto">
          <a:xfrm>
            <a:off x="8321040" y="76200"/>
            <a:ext cx="746760" cy="1066800"/>
          </a:xfrm>
          <a:prstGeom prst="rect">
            <a:avLst/>
          </a:prstGeom>
          <a:noFill/>
          <a:ln w="9525">
            <a:noFill/>
            <a:miter lim="800000"/>
            <a:headEnd/>
            <a:tailEnd/>
          </a:ln>
          <a:effectLst>
            <a:softEdge rad="112500"/>
          </a:effectLst>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1676400"/>
            <a:ext cx="7467600" cy="4724400"/>
          </a:xfrm>
        </p:spPr>
        <p:txBody>
          <a:bodyPr/>
          <a:lstStyle/>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Are quiet, reflective, peaceful, and </a:t>
            </a:r>
            <a:r>
              <a:rPr lang="en-US"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blendable</a:t>
            </a: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 in all situations</a:t>
            </a:r>
          </a:p>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Accept whatever life dishes out.</a:t>
            </a:r>
          </a:p>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Are comfortable with others and receptive to their ideas because they are superb listeners.</a:t>
            </a:r>
          </a:p>
          <a:p>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pitchFamily="34" charset="0"/>
              </a:rPr>
              <a:t>Recognize the values of setting goals and objectives.</a:t>
            </a:r>
          </a:p>
        </p:txBody>
      </p:sp>
      <p:sp>
        <p:nvSpPr>
          <p:cNvPr id="4" name="Title 1"/>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Strengths  of TYPE 3</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Rectangle 5"/>
          <p:cNvSpPr>
            <a:spLocks noChangeArrowheads="1"/>
          </p:cNvSpPr>
          <p:nvPr/>
        </p:nvSpPr>
        <p:spPr bwMode="auto">
          <a:xfrm>
            <a:off x="0" y="6532605"/>
            <a:ext cx="9144000" cy="338554"/>
          </a:xfrm>
          <a:prstGeom prst="rect">
            <a:avLst/>
          </a:prstGeom>
          <a:noFill/>
          <a:ln w="9525">
            <a:noFill/>
            <a:miter lim="800000"/>
            <a:headEnd/>
            <a:tailEnd/>
          </a:ln>
          <a:effectLst/>
        </p:spPr>
        <p:txBody>
          <a:bodyPr>
            <a:spAutoFit/>
          </a:bodyPr>
          <a:lstStyle/>
          <a:p>
            <a:pPr algn="ct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hlinkClick r:id="rId2"/>
              </a:rPr>
              <a:t>www.carehr.com</a:t>
            </a: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rPr>
              <a:t>.  email: </a:t>
            </a: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hlinkClick r:id="rId3"/>
              </a:rPr>
              <a:t>carehrd@gmail.com</a:t>
            </a: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rPr>
              <a:t>.  </a:t>
            </a:r>
            <a:endParaRPr lang="en-GB"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endParaRPr>
          </a:p>
        </p:txBody>
      </p:sp>
      <p:pic>
        <p:nvPicPr>
          <p:cNvPr id="6" name="Content Placeholder 3" descr="LOGO.png"/>
          <p:cNvPicPr>
            <a:picLocks noChangeAspect="1"/>
          </p:cNvPicPr>
          <p:nvPr/>
        </p:nvPicPr>
        <p:blipFill>
          <a:blip r:embed="rId4" cstate="print"/>
          <a:srcRect l="6320" t="8334" r="6015" b="8333"/>
          <a:stretch>
            <a:fillRect/>
          </a:stretch>
        </p:blipFill>
        <p:spPr bwMode="auto">
          <a:xfrm>
            <a:off x="8321040" y="76200"/>
            <a:ext cx="746760" cy="1066800"/>
          </a:xfrm>
          <a:prstGeom prst="rect">
            <a:avLst/>
          </a:prstGeom>
          <a:noFill/>
          <a:ln w="9525">
            <a:noFill/>
            <a:miter lim="800000"/>
            <a:headEnd/>
            <a:tailEnd/>
          </a:ln>
          <a:effectLst>
            <a:softEdge rad="112500"/>
          </a:effectLst>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1752600"/>
            <a:ext cx="6934200" cy="4343400"/>
          </a:xfrm>
        </p:spPr>
        <p:txBody>
          <a:bodyPr/>
          <a:lstStyle/>
          <a:p>
            <a:r>
              <a:rPr lang="en-US" b="1" dirty="0" smtClean="0">
                <a:solidFill>
                  <a:schemeClr val="bg1"/>
                </a:solidFill>
                <a:latin typeface="Albertus Medium" pitchFamily="34" charset="0"/>
              </a:rPr>
              <a:t>Receptive to suggestions and appreciate exposure to many possibilities.</a:t>
            </a:r>
          </a:p>
          <a:p>
            <a:r>
              <a:rPr lang="en-US" b="1" dirty="0" smtClean="0">
                <a:solidFill>
                  <a:schemeClr val="bg1"/>
                </a:solidFill>
                <a:latin typeface="Albertus Medium" pitchFamily="34" charset="0"/>
              </a:rPr>
              <a:t>Are calm under pressure and can function well in crisis situations.</a:t>
            </a:r>
          </a:p>
          <a:p>
            <a:r>
              <a:rPr lang="en-US" b="1" dirty="0" smtClean="0">
                <a:solidFill>
                  <a:schemeClr val="bg1"/>
                </a:solidFill>
                <a:latin typeface="Albertus Medium" pitchFamily="34" charset="0"/>
              </a:rPr>
              <a:t>Work well in bureaucratic environments and respect leadership qualities in others.</a:t>
            </a:r>
          </a:p>
          <a:p>
            <a:endParaRPr lang="en-US" dirty="0">
              <a:solidFill>
                <a:schemeClr val="bg1"/>
              </a:solidFill>
              <a:latin typeface="Albertus Medium" pitchFamily="34" charset="0"/>
            </a:endParaRPr>
          </a:p>
        </p:txBody>
      </p:sp>
      <p:sp>
        <p:nvSpPr>
          <p:cNvPr id="4" name="Title 1"/>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Strengths  of TYPE 3</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Rectangle 5"/>
          <p:cNvSpPr>
            <a:spLocks noChangeArrowheads="1"/>
          </p:cNvSpPr>
          <p:nvPr/>
        </p:nvSpPr>
        <p:spPr bwMode="auto">
          <a:xfrm>
            <a:off x="0" y="6532605"/>
            <a:ext cx="9144000" cy="338554"/>
          </a:xfrm>
          <a:prstGeom prst="rect">
            <a:avLst/>
          </a:prstGeom>
          <a:noFill/>
          <a:ln w="9525">
            <a:noFill/>
            <a:miter lim="800000"/>
            <a:headEnd/>
            <a:tailEnd/>
          </a:ln>
          <a:effectLst/>
        </p:spPr>
        <p:txBody>
          <a:bodyPr>
            <a:spAutoFit/>
          </a:bodyPr>
          <a:lstStyle/>
          <a:p>
            <a:pPr algn="ct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hlinkClick r:id="rId2"/>
              </a:rPr>
              <a:t>www.carehr.com</a:t>
            </a: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rPr>
              <a:t>.  email: </a:t>
            </a: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hlinkClick r:id="rId3"/>
              </a:rPr>
              <a:t>carehrd@gmail.com</a:t>
            </a: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rPr>
              <a:t>.  </a:t>
            </a:r>
            <a:endParaRPr lang="en-GB"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endParaRPr>
          </a:p>
        </p:txBody>
      </p:sp>
      <p:pic>
        <p:nvPicPr>
          <p:cNvPr id="6" name="Content Placeholder 3" descr="LOGO.png"/>
          <p:cNvPicPr>
            <a:picLocks noChangeAspect="1"/>
          </p:cNvPicPr>
          <p:nvPr/>
        </p:nvPicPr>
        <p:blipFill>
          <a:blip r:embed="rId4" cstate="print"/>
          <a:srcRect l="6320" t="8334" r="6015" b="8333"/>
          <a:stretch>
            <a:fillRect/>
          </a:stretch>
        </p:blipFill>
        <p:spPr bwMode="auto">
          <a:xfrm>
            <a:off x="8321040" y="76200"/>
            <a:ext cx="746760" cy="1066800"/>
          </a:xfrm>
          <a:prstGeom prst="rect">
            <a:avLst/>
          </a:prstGeom>
          <a:noFill/>
          <a:ln w="9525">
            <a:noFill/>
            <a:miter lim="800000"/>
            <a:headEnd/>
            <a:tailEnd/>
          </a:ln>
          <a:effectLst>
            <a:softEdge rad="112500"/>
          </a:effectLst>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1371600"/>
            <a:ext cx="7391400" cy="4800600"/>
          </a:xfrm>
        </p:spPr>
        <p:txBody>
          <a:bodyPr/>
          <a:lstStyle/>
          <a:p>
            <a:r>
              <a:rPr lang="en-US" b="1" dirty="0" smtClean="0">
                <a:latin typeface="Albertus Medium" pitchFamily="34" charset="0"/>
              </a:rPr>
              <a:t>Are bored and often detached from their job.</a:t>
            </a:r>
          </a:p>
          <a:p>
            <a:r>
              <a:rPr lang="en-US" b="1" dirty="0" smtClean="0">
                <a:latin typeface="Albertus Medium" pitchFamily="34" charset="0"/>
              </a:rPr>
              <a:t>Are unsure of themselves, resist making commitments, and take the passive approach to anything they do.</a:t>
            </a:r>
          </a:p>
          <a:p>
            <a:r>
              <a:rPr lang="en-US" b="1" dirty="0" smtClean="0">
                <a:latin typeface="Albertus Medium" pitchFamily="34" charset="0"/>
              </a:rPr>
              <a:t>Are ambivalent about setting goals that require real commitments.</a:t>
            </a:r>
          </a:p>
          <a:p>
            <a:r>
              <a:rPr lang="en-US" b="1" dirty="0" smtClean="0">
                <a:latin typeface="Albertus Medium" pitchFamily="34" charset="0"/>
              </a:rPr>
              <a:t>Fear confrontation and can be easily manipulated.</a:t>
            </a:r>
            <a:endParaRPr lang="en-US" b="1" dirty="0">
              <a:latin typeface="Albertus Medium" pitchFamily="34" charset="0"/>
            </a:endParaRPr>
          </a:p>
        </p:txBody>
      </p:sp>
      <p:sp>
        <p:nvSpPr>
          <p:cNvPr id="4" name="Title 1"/>
          <p:cNvSpPr>
            <a:spLocks noGrp="1"/>
          </p:cNvSpPr>
          <p:nvPr>
            <p:ph type="title"/>
          </p:nvPr>
        </p:nvSpPr>
        <p:spPr/>
        <p:txBody>
          <a:bodyPr/>
          <a:lstStyle/>
          <a:p>
            <a:pPr algn="ctr"/>
            <a:r>
              <a:rPr lang="en-US" b="1" dirty="0" smtClean="0">
                <a:ln w="17780" cmpd="sng">
                  <a:solidFill>
                    <a:schemeClr val="accent1">
                      <a:tint val="3000"/>
                    </a:schemeClr>
                  </a:solidFill>
                  <a:prstDash val="solid"/>
                  <a:miter lim="800000"/>
                </a:ln>
                <a:solidFill>
                  <a:srgbClr val="FFC000"/>
                </a:solidFill>
                <a:effectLst>
                  <a:outerShdw blurRad="55000" dist="50800" dir="5400000" algn="tl">
                    <a:srgbClr val="000000">
                      <a:alpha val="33000"/>
                    </a:srgbClr>
                  </a:outerShdw>
                </a:effectLst>
              </a:rPr>
              <a:t>Weaknesses of TYPE 3</a:t>
            </a:r>
            <a:endParaRPr lang="en-US" b="1" dirty="0">
              <a:ln w="17780" cmpd="sng">
                <a:solidFill>
                  <a:schemeClr val="accent1">
                    <a:tint val="3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5" name="Rectangle 5"/>
          <p:cNvSpPr>
            <a:spLocks noChangeArrowheads="1"/>
          </p:cNvSpPr>
          <p:nvPr/>
        </p:nvSpPr>
        <p:spPr bwMode="auto">
          <a:xfrm>
            <a:off x="0" y="6532605"/>
            <a:ext cx="9144000" cy="338554"/>
          </a:xfrm>
          <a:prstGeom prst="rect">
            <a:avLst/>
          </a:prstGeom>
          <a:noFill/>
          <a:ln w="9525">
            <a:noFill/>
            <a:miter lim="800000"/>
            <a:headEnd/>
            <a:tailEnd/>
          </a:ln>
          <a:effectLst/>
        </p:spPr>
        <p:txBody>
          <a:bodyPr>
            <a:spAutoFit/>
          </a:bodyPr>
          <a:lstStyle/>
          <a:p>
            <a:pPr algn="ct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hlinkClick r:id="rId2"/>
              </a:rPr>
              <a:t>www.carehr.com</a:t>
            </a: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rPr>
              <a:t>.  email: </a:t>
            </a: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hlinkClick r:id="rId3"/>
              </a:rPr>
              <a:t>carehrd@gmail.com</a:t>
            </a: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rPr>
              <a:t>.  </a:t>
            </a:r>
            <a:endParaRPr lang="en-GB"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endParaRPr>
          </a:p>
        </p:txBody>
      </p:sp>
      <p:pic>
        <p:nvPicPr>
          <p:cNvPr id="6" name="Content Placeholder 3" descr="LOGO.png"/>
          <p:cNvPicPr>
            <a:picLocks noChangeAspect="1"/>
          </p:cNvPicPr>
          <p:nvPr/>
        </p:nvPicPr>
        <p:blipFill>
          <a:blip r:embed="rId4" cstate="print"/>
          <a:srcRect l="6320" t="8334" r="6015" b="8333"/>
          <a:stretch>
            <a:fillRect/>
          </a:stretch>
        </p:blipFill>
        <p:spPr bwMode="auto">
          <a:xfrm>
            <a:off x="8321040" y="76200"/>
            <a:ext cx="746760" cy="1066800"/>
          </a:xfrm>
          <a:prstGeom prst="rect">
            <a:avLst/>
          </a:prstGeom>
          <a:noFill/>
          <a:ln w="9525">
            <a:noFill/>
            <a:miter lim="800000"/>
            <a:headEnd/>
            <a:tailEnd/>
          </a:ln>
          <a:effectLst>
            <a:softEdge rad="112500"/>
          </a:effectLst>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686800" cy="5181600"/>
          </a:xfrm>
        </p:spPr>
        <p:txBody>
          <a:bodyPr/>
          <a:lstStyle/>
          <a:p>
            <a:r>
              <a:rPr lang="en-US" sz="2800" b="1" dirty="0" smtClean="0">
                <a:latin typeface="Albertus Medium" pitchFamily="34" charset="0"/>
              </a:rPr>
              <a:t>Are dishonest with their feelings, which can be misleading.</a:t>
            </a:r>
          </a:p>
          <a:p>
            <a:r>
              <a:rPr lang="en-US" sz="2800" b="1" dirty="0" smtClean="0">
                <a:latin typeface="Albertus Medium" pitchFamily="34" charset="0"/>
              </a:rPr>
              <a:t>Will not openly contribute to a conversation unless coaxed.</a:t>
            </a:r>
          </a:p>
          <a:p>
            <a:r>
              <a:rPr lang="en-US" sz="2800" b="1" dirty="0" smtClean="0">
                <a:latin typeface="Albertus Medium" pitchFamily="34" charset="0"/>
              </a:rPr>
              <a:t>Take a wait-and-see attitude rather than making a decision now.</a:t>
            </a:r>
          </a:p>
          <a:p>
            <a:r>
              <a:rPr lang="en-US" sz="2800" b="1" dirty="0" smtClean="0">
                <a:latin typeface="Albertus Medium" pitchFamily="34" charset="0"/>
              </a:rPr>
              <a:t>Lack consistency in setting goals and measuring accomplishments.</a:t>
            </a:r>
          </a:p>
          <a:p>
            <a:r>
              <a:rPr lang="en-US" sz="2800" b="1" dirty="0" smtClean="0">
                <a:latin typeface="Albertus Medium" pitchFamily="34" charset="0"/>
              </a:rPr>
              <a:t>Respect leadership but resent harsh leaders.</a:t>
            </a:r>
          </a:p>
          <a:p>
            <a:r>
              <a:rPr lang="en-US" sz="2800" b="1" dirty="0" smtClean="0">
                <a:latin typeface="Albertus Medium" pitchFamily="34" charset="0"/>
              </a:rPr>
              <a:t>Are not high producers, fear change, and are difficult to motivate.</a:t>
            </a:r>
            <a:endParaRPr lang="en-US" sz="2800" b="1" dirty="0">
              <a:latin typeface="Albertus Medium" pitchFamily="34" charset="0"/>
            </a:endParaRPr>
          </a:p>
        </p:txBody>
      </p:sp>
      <p:sp>
        <p:nvSpPr>
          <p:cNvPr id="4" name="Title 1"/>
          <p:cNvSpPr>
            <a:spLocks noGrp="1"/>
          </p:cNvSpPr>
          <p:nvPr>
            <p:ph type="title"/>
          </p:nvPr>
        </p:nvSpPr>
        <p:spPr/>
        <p:txBody>
          <a:bodyPr/>
          <a:lstStyle/>
          <a:p>
            <a:pPr algn="ctr"/>
            <a:r>
              <a:rPr lang="en-US" b="1" dirty="0" smtClean="0">
                <a:ln w="17780" cmpd="sng">
                  <a:solidFill>
                    <a:schemeClr val="accent1">
                      <a:tint val="3000"/>
                    </a:schemeClr>
                  </a:solidFill>
                  <a:prstDash val="solid"/>
                  <a:miter lim="800000"/>
                </a:ln>
                <a:solidFill>
                  <a:srgbClr val="FFC000"/>
                </a:solidFill>
                <a:effectLst>
                  <a:outerShdw blurRad="55000" dist="50800" dir="5400000" algn="tl">
                    <a:srgbClr val="000000">
                      <a:alpha val="33000"/>
                    </a:srgbClr>
                  </a:outerShdw>
                </a:effectLst>
              </a:rPr>
              <a:t>Weaknesses of TYPE 3</a:t>
            </a:r>
            <a:endParaRPr lang="en-US" b="1" dirty="0">
              <a:ln w="17780" cmpd="sng">
                <a:solidFill>
                  <a:schemeClr val="accent1">
                    <a:tint val="3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5" name="Rectangle 5"/>
          <p:cNvSpPr>
            <a:spLocks noChangeArrowheads="1"/>
          </p:cNvSpPr>
          <p:nvPr/>
        </p:nvSpPr>
        <p:spPr bwMode="auto">
          <a:xfrm>
            <a:off x="0" y="6532605"/>
            <a:ext cx="9144000" cy="338554"/>
          </a:xfrm>
          <a:prstGeom prst="rect">
            <a:avLst/>
          </a:prstGeom>
          <a:noFill/>
          <a:ln w="9525">
            <a:noFill/>
            <a:miter lim="800000"/>
            <a:headEnd/>
            <a:tailEnd/>
          </a:ln>
          <a:effectLst/>
        </p:spPr>
        <p:txBody>
          <a:bodyPr>
            <a:spAutoFit/>
          </a:bodyPr>
          <a:lstStyle/>
          <a:p>
            <a:pPr algn="ct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hlinkClick r:id="rId2"/>
              </a:rPr>
              <a:t>www.carehr.com</a:t>
            </a: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rPr>
              <a:t>.  email: </a:t>
            </a: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hlinkClick r:id="rId3"/>
              </a:rPr>
              <a:t>carehrd@gmail.com</a:t>
            </a: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rPr>
              <a:t>.  </a:t>
            </a:r>
            <a:endParaRPr lang="en-GB"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endParaRPr>
          </a:p>
        </p:txBody>
      </p:sp>
      <p:pic>
        <p:nvPicPr>
          <p:cNvPr id="6" name="Content Placeholder 3" descr="LOGO.png"/>
          <p:cNvPicPr>
            <a:picLocks noChangeAspect="1"/>
          </p:cNvPicPr>
          <p:nvPr/>
        </p:nvPicPr>
        <p:blipFill>
          <a:blip r:embed="rId4" cstate="print"/>
          <a:srcRect l="6320" t="8334" r="6015" b="8333"/>
          <a:stretch>
            <a:fillRect/>
          </a:stretch>
        </p:blipFill>
        <p:spPr bwMode="auto">
          <a:xfrm>
            <a:off x="8321040" y="76200"/>
            <a:ext cx="746760" cy="1066800"/>
          </a:xfrm>
          <a:prstGeom prst="rect">
            <a:avLst/>
          </a:prstGeom>
          <a:noFill/>
          <a:ln w="9525">
            <a:noFill/>
            <a:miter lim="800000"/>
            <a:headEnd/>
            <a:tailEnd/>
          </a:ln>
          <a:effectLst>
            <a:softEdge rad="112500"/>
          </a:effectLst>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990600"/>
            <a:ext cx="7391400" cy="5257800"/>
          </a:xfrm>
        </p:spPr>
        <p:txBody>
          <a:bodyPr/>
          <a:lstStyle/>
          <a:p>
            <a:r>
              <a:rPr lang="en-US" sz="2400" b="1" dirty="0" smtClean="0">
                <a:latin typeface="Albertus Medium" pitchFamily="34" charset="0"/>
              </a:rPr>
              <a:t>Be sensitive but firm when communicating with type 3s.</a:t>
            </a:r>
          </a:p>
          <a:p>
            <a:r>
              <a:rPr lang="en-US" sz="2400" b="1" dirty="0" smtClean="0">
                <a:latin typeface="Albertus Medium" pitchFamily="34" charset="0"/>
              </a:rPr>
              <a:t>Listen carefully to what they have to say and look for nonverbal clues of expression.</a:t>
            </a:r>
          </a:p>
          <a:p>
            <a:r>
              <a:rPr lang="en-US" sz="2400" b="1" dirty="0" smtClean="0">
                <a:latin typeface="Albertus Medium" pitchFamily="34" charset="0"/>
              </a:rPr>
              <a:t>Accept their individuality and provide a work structure that’s comfortable for them.</a:t>
            </a:r>
          </a:p>
          <a:p>
            <a:r>
              <a:rPr lang="en-US" sz="2400" b="1" dirty="0" smtClean="0">
                <a:latin typeface="Albertus Medium" pitchFamily="34" charset="0"/>
              </a:rPr>
              <a:t>Constantly offer them ideas for goals and present them with opportunities for involvement.</a:t>
            </a:r>
          </a:p>
          <a:p>
            <a:r>
              <a:rPr lang="en-US" sz="2400" b="1" dirty="0" smtClean="0">
                <a:latin typeface="Albertus Medium" pitchFamily="34" charset="0"/>
              </a:rPr>
              <a:t>Constantly monitor their progress toward complimenting assigned goals, and be prepared to initiative corrective action whenever appropriate.</a:t>
            </a:r>
          </a:p>
          <a:p>
            <a:endParaRPr lang="en-US" sz="2400" b="1" dirty="0" smtClean="0">
              <a:latin typeface="Albertus Medium" pitchFamily="34" charset="0"/>
            </a:endParaRPr>
          </a:p>
        </p:txBody>
      </p:sp>
      <p:sp>
        <p:nvSpPr>
          <p:cNvPr id="4" name="Title 1"/>
          <p:cNvSpPr>
            <a:spLocks noGrp="1"/>
          </p:cNvSpPr>
          <p:nvPr>
            <p:ph type="title"/>
          </p:nvPr>
        </p:nvSpPr>
        <p:spPr/>
        <p:txBody>
          <a:bodyPr/>
          <a:lstStyle/>
          <a:p>
            <a:pPr algn="ctr"/>
            <a:r>
              <a:rPr lang="en-US" sz="4000" b="1" dirty="0" smtClean="0">
                <a:ln w="17780" cmpd="sng">
                  <a:solidFill>
                    <a:schemeClr val="accent1">
                      <a:tint val="3000"/>
                    </a:schemeClr>
                  </a:solidFill>
                  <a:prstDash val="solid"/>
                  <a:miter lim="800000"/>
                </a:ln>
                <a:solidFill>
                  <a:srgbClr val="FFC000"/>
                </a:solidFill>
                <a:effectLst>
                  <a:outerShdw blurRad="55000" dist="50800" dir="5400000" algn="tl">
                    <a:srgbClr val="000000">
                      <a:alpha val="33000"/>
                    </a:srgbClr>
                  </a:outerShdw>
                </a:effectLst>
              </a:rPr>
              <a:t>Corrective measures for TYPE 3 </a:t>
            </a:r>
            <a:endParaRPr lang="en-US" sz="4000" b="1" dirty="0">
              <a:ln w="17780" cmpd="sng">
                <a:solidFill>
                  <a:schemeClr val="accent1">
                    <a:tint val="3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5" name="Rectangle 5"/>
          <p:cNvSpPr>
            <a:spLocks noChangeArrowheads="1"/>
          </p:cNvSpPr>
          <p:nvPr/>
        </p:nvSpPr>
        <p:spPr bwMode="auto">
          <a:xfrm>
            <a:off x="0" y="6532605"/>
            <a:ext cx="9144000" cy="338554"/>
          </a:xfrm>
          <a:prstGeom prst="rect">
            <a:avLst/>
          </a:prstGeom>
          <a:noFill/>
          <a:ln w="9525">
            <a:noFill/>
            <a:miter lim="800000"/>
            <a:headEnd/>
            <a:tailEnd/>
          </a:ln>
          <a:effectLst/>
        </p:spPr>
        <p:txBody>
          <a:bodyPr>
            <a:spAutoFit/>
          </a:bodyPr>
          <a:lstStyle/>
          <a:p>
            <a:pPr algn="ct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hlinkClick r:id="rId2"/>
              </a:rPr>
              <a:t>www.carehr.com</a:t>
            </a: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rPr>
              <a:t>.  email: </a:t>
            </a: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hlinkClick r:id="rId3"/>
              </a:rPr>
              <a:t>carehrd@gmail.com</a:t>
            </a: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rPr>
              <a:t>.  </a:t>
            </a:r>
            <a:endParaRPr lang="en-GB"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endParaRPr>
          </a:p>
        </p:txBody>
      </p:sp>
      <p:pic>
        <p:nvPicPr>
          <p:cNvPr id="6" name="Content Placeholder 3" descr="LOGO.png"/>
          <p:cNvPicPr>
            <a:picLocks noChangeAspect="1"/>
          </p:cNvPicPr>
          <p:nvPr/>
        </p:nvPicPr>
        <p:blipFill>
          <a:blip r:embed="rId4" cstate="print"/>
          <a:srcRect l="6320" t="8334" r="6015" b="8333"/>
          <a:stretch>
            <a:fillRect/>
          </a:stretch>
        </p:blipFill>
        <p:spPr bwMode="auto">
          <a:xfrm>
            <a:off x="8321040" y="76200"/>
            <a:ext cx="746760" cy="1066800"/>
          </a:xfrm>
          <a:prstGeom prst="rect">
            <a:avLst/>
          </a:prstGeom>
          <a:noFill/>
          <a:ln w="9525">
            <a:noFill/>
            <a:miter lim="800000"/>
            <a:headEnd/>
            <a:tailEnd/>
          </a:ln>
          <a:effectLst>
            <a:softEdge rad="112500"/>
          </a:effectLst>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Franklin Gothic Demi" pitchFamily="34" charset="0"/>
              </a:rPr>
              <a:t>Personality traits</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Franklin Gothic Demi" pitchFamily="34" charset="0"/>
            </a:endParaRPr>
          </a:p>
        </p:txBody>
      </p:sp>
      <p:sp>
        <p:nvSpPr>
          <p:cNvPr id="3" name="Content Placeholder 2"/>
          <p:cNvSpPr>
            <a:spLocks noGrp="1"/>
          </p:cNvSpPr>
          <p:nvPr>
            <p:ph idx="1"/>
          </p:nvPr>
        </p:nvSpPr>
        <p:spPr>
          <a:xfrm>
            <a:off x="457200" y="3657600"/>
            <a:ext cx="8077200" cy="1828800"/>
          </a:xfrm>
        </p:spPr>
        <p:txBody>
          <a:bodyPr/>
          <a:lstStyle/>
          <a:p>
            <a:pPr algn="ctr">
              <a:buNone/>
            </a:pPr>
            <a:r>
              <a:rPr lang="en-US" sz="3600" b="1" dirty="0" smtClean="0">
                <a:ln w="17780" cmpd="sng">
                  <a:solidFill>
                    <a:schemeClr val="accent1">
                      <a:tint val="3000"/>
                    </a:schemeClr>
                  </a:solidFill>
                  <a:prstDash val="solid"/>
                  <a:miter lim="800000"/>
                </a:ln>
                <a:solidFill>
                  <a:srgbClr val="FFC000"/>
                </a:solidFill>
                <a:effectLst>
                  <a:outerShdw blurRad="55000" dist="50800" dir="5400000" algn="tl">
                    <a:srgbClr val="000000">
                      <a:alpha val="33000"/>
                    </a:srgbClr>
                  </a:outerShdw>
                </a:effectLst>
              </a:rPr>
              <a:t>   Personality is not black or white, but rather like a kaleidoscope, composed of many twists and preferences.</a:t>
            </a:r>
            <a:endParaRPr lang="en-US" sz="3600" b="1" dirty="0">
              <a:ln w="17780" cmpd="sng">
                <a:solidFill>
                  <a:schemeClr val="accent1">
                    <a:tint val="3000"/>
                  </a:schemeClr>
                </a:solidFill>
                <a:prstDash val="solid"/>
                <a:miter lim="800000"/>
              </a:ln>
              <a:solidFill>
                <a:srgbClr val="FFC000"/>
              </a:solidFill>
              <a:effectLst>
                <a:outerShdw blurRad="55000" dist="50800" dir="5400000" algn="tl">
                  <a:srgbClr val="000000">
                    <a:alpha val="33000"/>
                  </a:srgbClr>
                </a:outerShdw>
              </a:effectLst>
            </a:endParaRPr>
          </a:p>
        </p:txBody>
      </p:sp>
      <p:pic>
        <p:nvPicPr>
          <p:cNvPr id="4" name="Picture 3" descr="ec2488-001.jpg"/>
          <p:cNvPicPr>
            <a:picLocks noChangeAspect="1"/>
          </p:cNvPicPr>
          <p:nvPr/>
        </p:nvPicPr>
        <p:blipFill>
          <a:blip r:embed="rId3"/>
          <a:stretch>
            <a:fillRect/>
          </a:stretch>
        </p:blipFill>
        <p:spPr>
          <a:xfrm>
            <a:off x="533400" y="1409700"/>
            <a:ext cx="8128000" cy="2247900"/>
          </a:xfrm>
          <a:prstGeom prst="rect">
            <a:avLst/>
          </a:prstGeom>
          <a:ln>
            <a:noFill/>
          </a:ln>
          <a:effectLst>
            <a:softEdge rad="112500"/>
          </a:effectLst>
        </p:spPr>
      </p:pic>
      <p:sp>
        <p:nvSpPr>
          <p:cNvPr id="5" name="Rectangle 5"/>
          <p:cNvSpPr>
            <a:spLocks noChangeArrowheads="1"/>
          </p:cNvSpPr>
          <p:nvPr/>
        </p:nvSpPr>
        <p:spPr bwMode="auto">
          <a:xfrm>
            <a:off x="0" y="6532605"/>
            <a:ext cx="9144000" cy="338554"/>
          </a:xfrm>
          <a:prstGeom prst="rect">
            <a:avLst/>
          </a:prstGeom>
          <a:noFill/>
          <a:ln w="9525">
            <a:noFill/>
            <a:miter lim="800000"/>
            <a:headEnd/>
            <a:tailEnd/>
          </a:ln>
          <a:effectLst/>
        </p:spPr>
        <p:txBody>
          <a:bodyPr>
            <a:spAutoFit/>
          </a:bodyPr>
          <a:lstStyle/>
          <a:p>
            <a:pPr algn="ct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hlinkClick r:id="rId4"/>
              </a:rPr>
              <a:t>www.carehr.com</a:t>
            </a: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rPr>
              <a:t>.  email: </a:t>
            </a: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hlinkClick r:id="rId5"/>
              </a:rPr>
              <a:t>carehrd@gmail.com</a:t>
            </a: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rPr>
              <a:t>.  </a:t>
            </a:r>
            <a:endParaRPr lang="en-GB"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endParaRPr>
          </a:p>
        </p:txBody>
      </p:sp>
      <p:pic>
        <p:nvPicPr>
          <p:cNvPr id="6" name="Content Placeholder 3" descr="LOGO.png"/>
          <p:cNvPicPr>
            <a:picLocks noChangeAspect="1"/>
          </p:cNvPicPr>
          <p:nvPr/>
        </p:nvPicPr>
        <p:blipFill>
          <a:blip r:embed="rId6" cstate="print"/>
          <a:srcRect l="6320" t="8334" r="6015" b="8333"/>
          <a:stretch>
            <a:fillRect/>
          </a:stretch>
        </p:blipFill>
        <p:spPr bwMode="auto">
          <a:xfrm>
            <a:off x="8321040" y="76200"/>
            <a:ext cx="746760" cy="1066800"/>
          </a:xfrm>
          <a:prstGeom prst="rect">
            <a:avLst/>
          </a:prstGeom>
          <a:noFill/>
          <a:ln w="9525">
            <a:noFill/>
            <a:miter lim="800000"/>
            <a:headEnd/>
            <a:tailEnd/>
          </a:ln>
          <a:effectLst>
            <a:softEdge rad="112500"/>
          </a:effectLst>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95400" y="1219200"/>
            <a:ext cx="7467600" cy="4953000"/>
          </a:xfrm>
        </p:spPr>
        <p:txBody>
          <a:bodyPr/>
          <a:lstStyle/>
          <a:p>
            <a:r>
              <a:rPr lang="en-US" b="1" dirty="0" smtClean="0">
                <a:latin typeface="Albertus Medium" pitchFamily="34" charset="0"/>
              </a:rPr>
              <a:t>Are not afraid to make tough management decisions.</a:t>
            </a:r>
          </a:p>
          <a:p>
            <a:r>
              <a:rPr lang="en-US" b="1" dirty="0" smtClean="0">
                <a:latin typeface="Albertus Medium" pitchFamily="34" charset="0"/>
              </a:rPr>
              <a:t>Are highly optimistic, very self-confident, and accept others easily.</a:t>
            </a:r>
          </a:p>
          <a:p>
            <a:r>
              <a:rPr lang="en-US" b="1" dirty="0" smtClean="0">
                <a:latin typeface="Albertus Medium" pitchFamily="34" charset="0"/>
              </a:rPr>
              <a:t>See life as an experience to be enjoyed, and readily volunteer for challenging assignments.</a:t>
            </a:r>
          </a:p>
          <a:p>
            <a:r>
              <a:rPr lang="en-US" b="1" dirty="0" smtClean="0">
                <a:latin typeface="Albertus Medium" pitchFamily="34" charset="0"/>
              </a:rPr>
              <a:t>Are highly energy individuals who inspire others to co operate and excel.</a:t>
            </a:r>
          </a:p>
          <a:p>
            <a:endParaRPr lang="en-US" b="1" dirty="0" smtClean="0">
              <a:latin typeface="Albertus Medium" pitchFamily="34" charset="0"/>
            </a:endParaRPr>
          </a:p>
          <a:p>
            <a:endParaRPr lang="en-US" b="1" dirty="0">
              <a:latin typeface="Albertus Medium" pitchFamily="34" charset="0"/>
            </a:endParaRPr>
          </a:p>
        </p:txBody>
      </p:sp>
      <p:sp>
        <p:nvSpPr>
          <p:cNvPr id="4" name="Title 1"/>
          <p:cNvSpPr>
            <a:spLocks noGrp="1"/>
          </p:cNvSpPr>
          <p:nvPr>
            <p:ph type="title"/>
          </p:nvPr>
        </p:nvSpPr>
        <p:spPr/>
        <p:txBody>
          <a:bodyPr/>
          <a:lstStyle/>
          <a:p>
            <a:pPr algn="ctr"/>
            <a:r>
              <a:rPr lang="en-US" b="1" dirty="0" smtClean="0">
                <a:ln w="17780" cmpd="sng">
                  <a:solidFill>
                    <a:schemeClr val="accent1">
                      <a:tint val="3000"/>
                    </a:schemeClr>
                  </a:solidFill>
                  <a:prstDash val="solid"/>
                  <a:miter lim="800000"/>
                </a:ln>
                <a:solidFill>
                  <a:srgbClr val="FFC000"/>
                </a:solidFill>
                <a:effectLst>
                  <a:outerShdw blurRad="55000" dist="50800" dir="5400000" algn="tl">
                    <a:srgbClr val="000000">
                      <a:alpha val="33000"/>
                    </a:srgbClr>
                  </a:outerShdw>
                </a:effectLst>
              </a:rPr>
              <a:t>Strengths  of TYPE 4</a:t>
            </a:r>
            <a:endParaRPr lang="en-US" b="1" dirty="0">
              <a:ln w="17780" cmpd="sng">
                <a:solidFill>
                  <a:schemeClr val="accent1">
                    <a:tint val="3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5" name="Rectangle 5"/>
          <p:cNvSpPr>
            <a:spLocks noChangeArrowheads="1"/>
          </p:cNvSpPr>
          <p:nvPr/>
        </p:nvSpPr>
        <p:spPr bwMode="auto">
          <a:xfrm>
            <a:off x="0" y="6532605"/>
            <a:ext cx="9144000" cy="338554"/>
          </a:xfrm>
          <a:prstGeom prst="rect">
            <a:avLst/>
          </a:prstGeom>
          <a:noFill/>
          <a:ln w="9525">
            <a:noFill/>
            <a:miter lim="800000"/>
            <a:headEnd/>
            <a:tailEnd/>
          </a:ln>
          <a:effectLst/>
        </p:spPr>
        <p:txBody>
          <a:bodyPr>
            <a:spAutoFit/>
          </a:bodyPr>
          <a:lstStyle/>
          <a:p>
            <a:pPr algn="ct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hlinkClick r:id="rId2"/>
              </a:rPr>
              <a:t>www.carehr.com</a:t>
            </a: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rPr>
              <a:t>.  email: </a:t>
            </a: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hlinkClick r:id="rId3"/>
              </a:rPr>
              <a:t>carehrd@gmail.com</a:t>
            </a: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rPr>
              <a:t>.  </a:t>
            </a:r>
            <a:endParaRPr lang="en-GB"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endParaRPr>
          </a:p>
        </p:txBody>
      </p:sp>
      <p:pic>
        <p:nvPicPr>
          <p:cNvPr id="6" name="Content Placeholder 3" descr="LOGO.png"/>
          <p:cNvPicPr>
            <a:picLocks noChangeAspect="1"/>
          </p:cNvPicPr>
          <p:nvPr/>
        </p:nvPicPr>
        <p:blipFill>
          <a:blip r:embed="rId4" cstate="print"/>
          <a:srcRect l="6320" t="8334" r="6015" b="8333"/>
          <a:stretch>
            <a:fillRect/>
          </a:stretch>
        </p:blipFill>
        <p:spPr bwMode="auto">
          <a:xfrm>
            <a:off x="8321040" y="76200"/>
            <a:ext cx="746760" cy="1066800"/>
          </a:xfrm>
          <a:prstGeom prst="rect">
            <a:avLst/>
          </a:prstGeom>
          <a:noFill/>
          <a:ln w="9525">
            <a:noFill/>
            <a:miter lim="800000"/>
            <a:headEnd/>
            <a:tailEnd/>
          </a:ln>
          <a:effectLst>
            <a:softEdge rad="112500"/>
          </a:effectLst>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7800" y="1219200"/>
            <a:ext cx="7086600" cy="5105400"/>
          </a:xfrm>
        </p:spPr>
        <p:txBody>
          <a:bodyPr/>
          <a:lstStyle/>
          <a:p>
            <a:r>
              <a:rPr lang="en-US" sz="2800" b="1" dirty="0" smtClean="0">
                <a:latin typeface="Albertus Medium" pitchFamily="34" charset="0"/>
              </a:rPr>
              <a:t>Are spontaneous thinkers with excellent communication skills.</a:t>
            </a:r>
          </a:p>
          <a:p>
            <a:r>
              <a:rPr lang="en-US" sz="2800" b="1" dirty="0" smtClean="0">
                <a:latin typeface="Albertus Medium" pitchFamily="34" charset="0"/>
              </a:rPr>
              <a:t>Are energized by large groups, such as work teams, and are willing to accept guidance from others.</a:t>
            </a:r>
          </a:p>
          <a:p>
            <a:r>
              <a:rPr lang="en-US" sz="2800" b="1" dirty="0" smtClean="0">
                <a:latin typeface="Albertus Medium" pitchFamily="34" charset="0"/>
              </a:rPr>
              <a:t>Demand action and productivity from others on key projects.</a:t>
            </a:r>
          </a:p>
          <a:p>
            <a:r>
              <a:rPr lang="en-US" sz="2800" b="1" dirty="0" smtClean="0">
                <a:latin typeface="Albertus Medium" pitchFamily="34" charset="0"/>
              </a:rPr>
              <a:t>Are strong visual learners who are willing to compromise in order to get things done.</a:t>
            </a:r>
            <a:endParaRPr lang="en-US" sz="2800" b="1" dirty="0">
              <a:latin typeface="Albertus Medium" pitchFamily="34" charset="0"/>
            </a:endParaRPr>
          </a:p>
        </p:txBody>
      </p:sp>
      <p:sp>
        <p:nvSpPr>
          <p:cNvPr id="4" name="Title 1"/>
          <p:cNvSpPr>
            <a:spLocks noGrp="1"/>
          </p:cNvSpPr>
          <p:nvPr>
            <p:ph type="title"/>
          </p:nvPr>
        </p:nvSpPr>
        <p:spPr/>
        <p:txBody>
          <a:bodyPr/>
          <a:lstStyle/>
          <a:p>
            <a:pPr algn="ctr"/>
            <a:r>
              <a:rPr lang="en-US" b="1" dirty="0" smtClean="0">
                <a:ln w="17780" cmpd="sng">
                  <a:solidFill>
                    <a:schemeClr val="accent1">
                      <a:tint val="3000"/>
                    </a:schemeClr>
                  </a:solidFill>
                  <a:prstDash val="solid"/>
                  <a:miter lim="800000"/>
                </a:ln>
                <a:solidFill>
                  <a:srgbClr val="FFC000"/>
                </a:solidFill>
                <a:effectLst>
                  <a:outerShdw blurRad="55000" dist="50800" dir="5400000" algn="tl">
                    <a:srgbClr val="000000">
                      <a:alpha val="33000"/>
                    </a:srgbClr>
                  </a:outerShdw>
                </a:effectLst>
              </a:rPr>
              <a:t>Strengths  of TYPE 4</a:t>
            </a:r>
            <a:endParaRPr lang="en-US" b="1" dirty="0">
              <a:ln w="17780" cmpd="sng">
                <a:solidFill>
                  <a:schemeClr val="accent1">
                    <a:tint val="3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5" name="Rectangle 5"/>
          <p:cNvSpPr>
            <a:spLocks noChangeArrowheads="1"/>
          </p:cNvSpPr>
          <p:nvPr/>
        </p:nvSpPr>
        <p:spPr bwMode="auto">
          <a:xfrm>
            <a:off x="0" y="6532605"/>
            <a:ext cx="9144000" cy="338554"/>
          </a:xfrm>
          <a:prstGeom prst="rect">
            <a:avLst/>
          </a:prstGeom>
          <a:noFill/>
          <a:ln w="9525">
            <a:noFill/>
            <a:miter lim="800000"/>
            <a:headEnd/>
            <a:tailEnd/>
          </a:ln>
          <a:effectLst/>
        </p:spPr>
        <p:txBody>
          <a:bodyPr>
            <a:spAutoFit/>
          </a:bodyPr>
          <a:lstStyle/>
          <a:p>
            <a:pPr algn="ct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hlinkClick r:id="rId2"/>
              </a:rPr>
              <a:t>www.carehr.com</a:t>
            </a: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rPr>
              <a:t>.  email: </a:t>
            </a: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hlinkClick r:id="rId3"/>
              </a:rPr>
              <a:t>carehrd@gmail.com</a:t>
            </a: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rPr>
              <a:t>.  </a:t>
            </a:r>
            <a:endParaRPr lang="en-GB"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endParaRPr>
          </a:p>
        </p:txBody>
      </p:sp>
      <p:pic>
        <p:nvPicPr>
          <p:cNvPr id="6" name="Content Placeholder 3" descr="LOGO.png"/>
          <p:cNvPicPr>
            <a:picLocks noChangeAspect="1"/>
          </p:cNvPicPr>
          <p:nvPr/>
        </p:nvPicPr>
        <p:blipFill>
          <a:blip r:embed="rId4" cstate="print"/>
          <a:srcRect l="6320" t="8334" r="6015" b="8333"/>
          <a:stretch>
            <a:fillRect/>
          </a:stretch>
        </p:blipFill>
        <p:spPr bwMode="auto">
          <a:xfrm>
            <a:off x="8321040" y="76200"/>
            <a:ext cx="746760" cy="1066800"/>
          </a:xfrm>
          <a:prstGeom prst="rect">
            <a:avLst/>
          </a:prstGeom>
          <a:noFill/>
          <a:ln w="9525">
            <a:noFill/>
            <a:miter lim="800000"/>
            <a:headEnd/>
            <a:tailEnd/>
          </a:ln>
          <a:effectLst>
            <a:softEdge rad="112500"/>
          </a:effectLst>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1143000"/>
            <a:ext cx="7391400" cy="5486400"/>
          </a:xfrm>
        </p:spPr>
        <p:txBody>
          <a:bodyPr/>
          <a:lstStyle/>
          <a:p>
            <a:r>
              <a:rPr lang="en-US" sz="2400" b="1" dirty="0" smtClean="0">
                <a:solidFill>
                  <a:schemeClr val="tx2">
                    <a:lumMod val="95000"/>
                    <a:lumOff val="5000"/>
                  </a:schemeClr>
                </a:solidFill>
                <a:latin typeface="Albertus Medium" pitchFamily="34" charset="0"/>
              </a:rPr>
              <a:t>Are self-centered, irresponsible, and unreliable.</a:t>
            </a:r>
          </a:p>
          <a:p>
            <a:r>
              <a:rPr lang="en-US" sz="2400" b="1" dirty="0" smtClean="0">
                <a:solidFill>
                  <a:schemeClr val="tx2">
                    <a:lumMod val="95000"/>
                    <a:lumOff val="5000"/>
                  </a:schemeClr>
                </a:solidFill>
                <a:latin typeface="Albertus Medium" pitchFamily="34" charset="0"/>
              </a:rPr>
              <a:t>Talk a lot about what they are going to do yet provide little action to get it done.</a:t>
            </a:r>
          </a:p>
          <a:p>
            <a:r>
              <a:rPr lang="en-US" sz="2400" b="1" dirty="0" smtClean="0">
                <a:solidFill>
                  <a:schemeClr val="tx2">
                    <a:lumMod val="95000"/>
                    <a:lumOff val="5000"/>
                  </a:schemeClr>
                </a:solidFill>
                <a:latin typeface="Albertus Medium" pitchFamily="34" charset="0"/>
              </a:rPr>
              <a:t>Can handle stress for only short periods of time.</a:t>
            </a:r>
          </a:p>
          <a:p>
            <a:r>
              <a:rPr lang="en-US" sz="2400" b="1" dirty="0" smtClean="0">
                <a:solidFill>
                  <a:schemeClr val="tx2">
                    <a:lumMod val="95000"/>
                    <a:lumOff val="5000"/>
                  </a:schemeClr>
                </a:solidFill>
                <a:latin typeface="Albertus Medium" pitchFamily="34" charset="0"/>
              </a:rPr>
              <a:t>Do not like to commit to long-term goals.</a:t>
            </a:r>
          </a:p>
          <a:p>
            <a:r>
              <a:rPr lang="en-US" sz="2400" b="1" dirty="0" smtClean="0">
                <a:solidFill>
                  <a:schemeClr val="tx2">
                    <a:lumMod val="95000"/>
                    <a:lumOff val="5000"/>
                  </a:schemeClr>
                </a:solidFill>
                <a:latin typeface="Albertus Medium" pitchFamily="34" charset="0"/>
              </a:rPr>
              <a:t>Often speak before thinking and freely interrupt others.</a:t>
            </a:r>
          </a:p>
          <a:p>
            <a:r>
              <a:rPr lang="en-US" sz="2400" b="1" dirty="0" smtClean="0">
                <a:solidFill>
                  <a:schemeClr val="tx2">
                    <a:lumMod val="95000"/>
                    <a:lumOff val="5000"/>
                  </a:schemeClr>
                </a:solidFill>
                <a:latin typeface="Albertus Medium" pitchFamily="34" charset="0"/>
              </a:rPr>
              <a:t>Are unwilling to dedicate themselves to cause unless they are fun.</a:t>
            </a:r>
          </a:p>
          <a:p>
            <a:r>
              <a:rPr lang="en-US" sz="2400" b="1" dirty="0" smtClean="0">
                <a:solidFill>
                  <a:schemeClr val="tx2">
                    <a:lumMod val="95000"/>
                    <a:lumOff val="5000"/>
                  </a:schemeClr>
                </a:solidFill>
                <a:latin typeface="Albertus Medium" pitchFamily="34" charset="0"/>
              </a:rPr>
              <a:t>Make insensitive jokes about serious and sensitive issues.</a:t>
            </a:r>
            <a:endParaRPr lang="en-US" sz="2400" b="1" dirty="0">
              <a:solidFill>
                <a:schemeClr val="tx2">
                  <a:lumMod val="95000"/>
                  <a:lumOff val="5000"/>
                </a:schemeClr>
              </a:solidFill>
              <a:latin typeface="Albertus Medium" pitchFamily="34" charset="0"/>
            </a:endParaRPr>
          </a:p>
        </p:txBody>
      </p:sp>
      <p:sp>
        <p:nvSpPr>
          <p:cNvPr id="4" name="Title 1"/>
          <p:cNvSpPr>
            <a:spLocks noGrp="1"/>
          </p:cNvSpPr>
          <p:nvPr>
            <p:ph type="title"/>
          </p:nvPr>
        </p:nvSpPr>
        <p:spPr/>
        <p:txBody>
          <a:bodyPr/>
          <a:lstStyle/>
          <a:p>
            <a:pPr algn="ctr"/>
            <a:r>
              <a:rPr lang="en-US" b="1" dirty="0" smtClean="0">
                <a:ln w="17780" cmpd="sng">
                  <a:solidFill>
                    <a:schemeClr val="accent1">
                      <a:tint val="3000"/>
                    </a:schemeClr>
                  </a:solidFill>
                  <a:prstDash val="solid"/>
                  <a:miter lim="800000"/>
                </a:ln>
                <a:solidFill>
                  <a:srgbClr val="FFC000"/>
                </a:solidFill>
                <a:effectLst>
                  <a:outerShdw blurRad="55000" dist="50800" dir="5400000" algn="tl">
                    <a:srgbClr val="000000">
                      <a:alpha val="33000"/>
                    </a:srgbClr>
                  </a:outerShdw>
                </a:effectLst>
              </a:rPr>
              <a:t>Weaknesses of TYPE 4</a:t>
            </a:r>
            <a:endParaRPr lang="en-US" b="1" dirty="0">
              <a:ln w="17780" cmpd="sng">
                <a:solidFill>
                  <a:schemeClr val="accent1">
                    <a:tint val="3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5" name="Rectangle 5"/>
          <p:cNvSpPr>
            <a:spLocks noChangeArrowheads="1"/>
          </p:cNvSpPr>
          <p:nvPr/>
        </p:nvSpPr>
        <p:spPr bwMode="auto">
          <a:xfrm>
            <a:off x="0" y="6532605"/>
            <a:ext cx="9144000" cy="338554"/>
          </a:xfrm>
          <a:prstGeom prst="rect">
            <a:avLst/>
          </a:prstGeom>
          <a:noFill/>
          <a:ln w="9525">
            <a:noFill/>
            <a:miter lim="800000"/>
            <a:headEnd/>
            <a:tailEnd/>
          </a:ln>
          <a:effectLst/>
        </p:spPr>
        <p:txBody>
          <a:bodyPr>
            <a:spAutoFit/>
          </a:bodyPr>
          <a:lstStyle/>
          <a:p>
            <a:pPr algn="ct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hlinkClick r:id="rId2"/>
              </a:rPr>
              <a:t>www.carehr.com</a:t>
            </a: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rPr>
              <a:t>.  email: </a:t>
            </a: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hlinkClick r:id="rId3"/>
              </a:rPr>
              <a:t>carehrd@gmail.com</a:t>
            </a: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rPr>
              <a:t>.  </a:t>
            </a:r>
            <a:endParaRPr lang="en-GB"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endParaRPr>
          </a:p>
        </p:txBody>
      </p:sp>
      <p:pic>
        <p:nvPicPr>
          <p:cNvPr id="6" name="Content Placeholder 3" descr="LOGO.png"/>
          <p:cNvPicPr>
            <a:picLocks noChangeAspect="1"/>
          </p:cNvPicPr>
          <p:nvPr/>
        </p:nvPicPr>
        <p:blipFill>
          <a:blip r:embed="rId4" cstate="print"/>
          <a:srcRect l="6320" t="8334" r="6015" b="8333"/>
          <a:stretch>
            <a:fillRect/>
          </a:stretch>
        </p:blipFill>
        <p:spPr bwMode="auto">
          <a:xfrm>
            <a:off x="8321040" y="76200"/>
            <a:ext cx="746760" cy="1066800"/>
          </a:xfrm>
          <a:prstGeom prst="rect">
            <a:avLst/>
          </a:prstGeom>
          <a:noFill/>
          <a:ln w="9525">
            <a:noFill/>
            <a:miter lim="800000"/>
            <a:headEnd/>
            <a:tailEnd/>
          </a:ln>
          <a:effectLst>
            <a:softEdge rad="112500"/>
          </a:effectLst>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1295400"/>
            <a:ext cx="7772400" cy="5181600"/>
          </a:xfrm>
        </p:spPr>
        <p:txBody>
          <a:bodyPr/>
          <a:lstStyle/>
          <a:p>
            <a:r>
              <a:rPr lang="en-US" sz="2800" b="1" dirty="0" smtClean="0">
                <a:latin typeface="Albertus Medium" pitchFamily="34" charset="0"/>
              </a:rPr>
              <a:t>Always be positive with them.</a:t>
            </a:r>
          </a:p>
          <a:p>
            <a:r>
              <a:rPr lang="en-US" sz="2800" b="1" dirty="0" smtClean="0">
                <a:latin typeface="Albertus Medium" pitchFamily="34" charset="0"/>
              </a:rPr>
              <a:t>Promoted reward and recognition events for completing well- defined goals.</a:t>
            </a:r>
          </a:p>
          <a:p>
            <a:r>
              <a:rPr lang="en-US" sz="2800" b="1" dirty="0" smtClean="0">
                <a:latin typeface="Albertus Medium" pitchFamily="34" charset="0"/>
              </a:rPr>
              <a:t>Allow them to verbally express themselves, listening carefully to what they say.</a:t>
            </a:r>
          </a:p>
          <a:p>
            <a:r>
              <a:rPr lang="en-US" sz="2800" b="1" dirty="0" smtClean="0">
                <a:latin typeface="Albertus Medium" pitchFamily="34" charset="0"/>
              </a:rPr>
              <a:t>Don’t be too serious or intense when criticizing.</a:t>
            </a:r>
          </a:p>
          <a:p>
            <a:r>
              <a:rPr lang="en-US" sz="2800" b="1" dirty="0" smtClean="0">
                <a:latin typeface="Albertus Medium" pitchFamily="34" charset="0"/>
              </a:rPr>
              <a:t>Totally control their schedules with regular follow-up sessions to make sure they’re meeting their commitments.</a:t>
            </a:r>
            <a:endParaRPr lang="en-US" sz="2800" b="1" dirty="0">
              <a:latin typeface="Albertus Medium" pitchFamily="34" charset="0"/>
            </a:endParaRPr>
          </a:p>
        </p:txBody>
      </p:sp>
      <p:sp>
        <p:nvSpPr>
          <p:cNvPr id="4" name="Title 1"/>
          <p:cNvSpPr>
            <a:spLocks noGrp="1"/>
          </p:cNvSpPr>
          <p:nvPr>
            <p:ph type="title"/>
          </p:nvPr>
        </p:nvSpPr>
        <p:spPr/>
        <p:txBody>
          <a:bodyPr/>
          <a:lstStyle/>
          <a:p>
            <a:pPr algn="ctr"/>
            <a:r>
              <a:rPr lang="en-US" sz="4000" b="1" dirty="0" smtClean="0">
                <a:ln w="17780" cmpd="sng">
                  <a:solidFill>
                    <a:schemeClr val="accent1">
                      <a:tint val="3000"/>
                    </a:schemeClr>
                  </a:solidFill>
                  <a:prstDash val="solid"/>
                  <a:miter lim="800000"/>
                </a:ln>
                <a:solidFill>
                  <a:srgbClr val="FFC000"/>
                </a:solidFill>
                <a:effectLst>
                  <a:outerShdw blurRad="55000" dist="50800" dir="5400000" algn="tl">
                    <a:srgbClr val="000000">
                      <a:alpha val="33000"/>
                    </a:srgbClr>
                  </a:outerShdw>
                </a:effectLst>
              </a:rPr>
              <a:t>Corrective measures for TYPE 4 </a:t>
            </a:r>
            <a:endParaRPr lang="en-US" sz="4000" b="1" dirty="0">
              <a:ln w="17780" cmpd="sng">
                <a:solidFill>
                  <a:schemeClr val="accent1">
                    <a:tint val="3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5" name="Rectangle 5"/>
          <p:cNvSpPr>
            <a:spLocks noChangeArrowheads="1"/>
          </p:cNvSpPr>
          <p:nvPr/>
        </p:nvSpPr>
        <p:spPr bwMode="auto">
          <a:xfrm>
            <a:off x="0" y="6532605"/>
            <a:ext cx="9144000" cy="338554"/>
          </a:xfrm>
          <a:prstGeom prst="rect">
            <a:avLst/>
          </a:prstGeom>
          <a:noFill/>
          <a:ln w="9525">
            <a:noFill/>
            <a:miter lim="800000"/>
            <a:headEnd/>
            <a:tailEnd/>
          </a:ln>
          <a:effectLst/>
        </p:spPr>
        <p:txBody>
          <a:bodyPr>
            <a:spAutoFit/>
          </a:bodyPr>
          <a:lstStyle/>
          <a:p>
            <a:pPr algn="ct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hlinkClick r:id="rId2"/>
              </a:rPr>
              <a:t>www.carehr.com</a:t>
            </a: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rPr>
              <a:t>.  email: </a:t>
            </a: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hlinkClick r:id="rId3"/>
              </a:rPr>
              <a:t>carehrd@gmail.com</a:t>
            </a: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rPr>
              <a:t>.  </a:t>
            </a:r>
            <a:endParaRPr lang="en-GB"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endParaRPr>
          </a:p>
        </p:txBody>
      </p:sp>
      <p:pic>
        <p:nvPicPr>
          <p:cNvPr id="6" name="Content Placeholder 3" descr="LOGO.png"/>
          <p:cNvPicPr>
            <a:picLocks noChangeAspect="1"/>
          </p:cNvPicPr>
          <p:nvPr/>
        </p:nvPicPr>
        <p:blipFill>
          <a:blip r:embed="rId4" cstate="print"/>
          <a:srcRect l="6320" t="8334" r="6015" b="8333"/>
          <a:stretch>
            <a:fillRect/>
          </a:stretch>
        </p:blipFill>
        <p:spPr bwMode="auto">
          <a:xfrm>
            <a:off x="8321040" y="76200"/>
            <a:ext cx="746760" cy="1066800"/>
          </a:xfrm>
          <a:prstGeom prst="rect">
            <a:avLst/>
          </a:prstGeom>
          <a:noFill/>
          <a:ln w="9525">
            <a:noFill/>
            <a:miter lim="800000"/>
            <a:headEnd/>
            <a:tailEnd/>
          </a:ln>
          <a:effectLst>
            <a:softEdge rad="112500"/>
          </a:effectLst>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descr="LOGO.png"/>
          <p:cNvPicPr>
            <a:picLocks noChangeAspect="1"/>
          </p:cNvPicPr>
          <p:nvPr/>
        </p:nvPicPr>
        <p:blipFill>
          <a:blip r:embed="rId2" cstate="print"/>
          <a:srcRect l="6320" t="8334" r="6015" b="8333"/>
          <a:stretch>
            <a:fillRect/>
          </a:stretch>
        </p:blipFill>
        <p:spPr bwMode="auto">
          <a:xfrm>
            <a:off x="8397240" y="0"/>
            <a:ext cx="746760" cy="1066800"/>
          </a:xfrm>
          <a:prstGeom prst="rect">
            <a:avLst/>
          </a:prstGeom>
          <a:noFill/>
          <a:ln w="9525">
            <a:noFill/>
            <a:miter lim="800000"/>
            <a:headEnd/>
            <a:tailEnd/>
          </a:ln>
          <a:effectLst>
            <a:softEdge rad="112500"/>
          </a:effectLst>
        </p:spPr>
      </p:pic>
      <p:sp>
        <p:nvSpPr>
          <p:cNvPr id="9" name="Rectangle 5"/>
          <p:cNvSpPr>
            <a:spLocks noChangeArrowheads="1"/>
          </p:cNvSpPr>
          <p:nvPr/>
        </p:nvSpPr>
        <p:spPr bwMode="auto">
          <a:xfrm>
            <a:off x="0" y="6532605"/>
            <a:ext cx="9144000" cy="338554"/>
          </a:xfrm>
          <a:prstGeom prst="rect">
            <a:avLst/>
          </a:prstGeom>
          <a:noFill/>
          <a:ln w="9525">
            <a:noFill/>
            <a:miter lim="800000"/>
            <a:headEnd/>
            <a:tailEnd/>
          </a:ln>
          <a:effectLst/>
        </p:spPr>
        <p:txBody>
          <a:bodyPr>
            <a:spAutoFit/>
          </a:bodyPr>
          <a:lstStyle/>
          <a:p>
            <a:pPr algn="ct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hlinkClick r:id="rId3"/>
              </a:rPr>
              <a:t>www.carehr.com</a:t>
            </a: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rPr>
              <a:t>.  email: </a:t>
            </a: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hlinkClick r:id="rId4"/>
              </a:rPr>
              <a:t>carehrd@gmail.com</a:t>
            </a: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rPr>
              <a:t>.  </a:t>
            </a:r>
            <a:endParaRPr lang="en-GB"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endParaRPr>
          </a:p>
        </p:txBody>
      </p:sp>
      <p:pic>
        <p:nvPicPr>
          <p:cNvPr id="6" name="Content Placeholder 5" descr="0008.JPG"/>
          <p:cNvPicPr>
            <a:picLocks noGrp="1" noChangeAspect="1"/>
          </p:cNvPicPr>
          <p:nvPr>
            <p:ph idx="1"/>
          </p:nvPr>
        </p:nvPicPr>
        <p:blipFill>
          <a:blip r:embed="rId5"/>
          <a:stretch>
            <a:fillRect/>
          </a:stretch>
        </p:blipFill>
        <p:spPr>
          <a:xfrm>
            <a:off x="1371600" y="990600"/>
            <a:ext cx="6400800" cy="5486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smtClean="0">
                <a:ln w="11430"/>
                <a:solidFill>
                  <a:srgbClr val="FFC000"/>
                </a:solidFill>
                <a:effectLst>
                  <a:outerShdw blurRad="50800" dist="39000" dir="5460000" algn="tl">
                    <a:srgbClr val="000000">
                      <a:alpha val="38000"/>
                    </a:srgbClr>
                  </a:outerShdw>
                </a:effectLst>
                <a:latin typeface="Advance" pitchFamily="34" charset="0"/>
              </a:rPr>
              <a:t>IMPROVING YOUR</a:t>
            </a:r>
            <a:br>
              <a:rPr lang="en-US" sz="3200" b="1" dirty="0" smtClean="0">
                <a:ln w="11430"/>
                <a:solidFill>
                  <a:srgbClr val="FFC000"/>
                </a:solidFill>
                <a:effectLst>
                  <a:outerShdw blurRad="50800" dist="39000" dir="5460000" algn="tl">
                    <a:srgbClr val="000000">
                      <a:alpha val="38000"/>
                    </a:srgbClr>
                  </a:outerShdw>
                </a:effectLst>
                <a:latin typeface="Advance" pitchFamily="34" charset="0"/>
              </a:rPr>
            </a:br>
            <a:r>
              <a:rPr lang="en-US" sz="3200" b="1" dirty="0" smtClean="0">
                <a:ln w="11430"/>
                <a:solidFill>
                  <a:srgbClr val="FFC000"/>
                </a:solidFill>
                <a:effectLst>
                  <a:outerShdw blurRad="50800" dist="39000" dir="5460000" algn="tl">
                    <a:srgbClr val="000000">
                      <a:alpha val="38000"/>
                    </a:srgbClr>
                  </a:outerShdw>
                </a:effectLst>
                <a:latin typeface="Advance" pitchFamily="34" charset="0"/>
              </a:rPr>
              <a:t> PERSONALITY’S CHARACTOR</a:t>
            </a:r>
            <a:endParaRPr lang="en-US" sz="3200" b="1" dirty="0">
              <a:ln w="11430"/>
              <a:solidFill>
                <a:srgbClr val="FFC000"/>
              </a:solidFill>
              <a:effectLst>
                <a:outerShdw blurRad="50800" dist="39000" dir="5460000" algn="tl">
                  <a:srgbClr val="000000">
                    <a:alpha val="38000"/>
                  </a:srgbClr>
                </a:outerShdw>
              </a:effectLst>
              <a:latin typeface="Advance" pitchFamily="34" charset="0"/>
            </a:endParaRPr>
          </a:p>
        </p:txBody>
      </p:sp>
      <p:sp>
        <p:nvSpPr>
          <p:cNvPr id="3" name="Content Placeholder 2"/>
          <p:cNvSpPr>
            <a:spLocks noGrp="1"/>
          </p:cNvSpPr>
          <p:nvPr>
            <p:ph idx="1"/>
          </p:nvPr>
        </p:nvSpPr>
        <p:spPr>
          <a:xfrm>
            <a:off x="2667000" y="1295400"/>
            <a:ext cx="6096000" cy="5257800"/>
          </a:xfrm>
        </p:spPr>
        <p:txBody>
          <a:bodyPr/>
          <a:lstStyle/>
          <a:p>
            <a:pPr>
              <a:buNone/>
            </a:pP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dvance" pitchFamily="34" charset="0"/>
              </a:rPr>
              <a:t>        Your character is developed over the years by personal design and the level of commitment you have toward life principles. Once character is established, it cannot be easily altered, and over time, becomes as solid as your personality.</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dvance" pitchFamily="34" charset="0"/>
            </a:endParaRPr>
          </a:p>
        </p:txBody>
      </p:sp>
      <p:pic>
        <p:nvPicPr>
          <p:cNvPr id="4" name="Picture 3" descr="2095.JPG"/>
          <p:cNvPicPr>
            <a:picLocks noChangeAspect="1"/>
          </p:cNvPicPr>
          <p:nvPr/>
        </p:nvPicPr>
        <p:blipFill>
          <a:blip r:embed="rId2" cstate="print"/>
          <a:stretch>
            <a:fillRect/>
          </a:stretch>
        </p:blipFill>
        <p:spPr>
          <a:xfrm>
            <a:off x="228600" y="1371600"/>
            <a:ext cx="2651959" cy="3962400"/>
          </a:xfrm>
          <a:prstGeom prst="rect">
            <a:avLst/>
          </a:prstGeom>
          <a:ln>
            <a:noFill/>
          </a:ln>
          <a:effectLst>
            <a:softEdge rad="112500"/>
          </a:effectLst>
        </p:spPr>
      </p:pic>
      <p:sp>
        <p:nvSpPr>
          <p:cNvPr id="5" name="Rectangle 5"/>
          <p:cNvSpPr>
            <a:spLocks noChangeArrowheads="1"/>
          </p:cNvSpPr>
          <p:nvPr/>
        </p:nvSpPr>
        <p:spPr bwMode="auto">
          <a:xfrm>
            <a:off x="0" y="6532605"/>
            <a:ext cx="9144000" cy="338554"/>
          </a:xfrm>
          <a:prstGeom prst="rect">
            <a:avLst/>
          </a:prstGeom>
          <a:noFill/>
          <a:ln w="9525">
            <a:noFill/>
            <a:miter lim="800000"/>
            <a:headEnd/>
            <a:tailEnd/>
          </a:ln>
          <a:effectLst/>
        </p:spPr>
        <p:txBody>
          <a:bodyPr>
            <a:spAutoFit/>
          </a:bodyPr>
          <a:lstStyle/>
          <a:p>
            <a:pPr algn="ct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hlinkClick r:id="rId3"/>
              </a:rPr>
              <a:t>www.carehr.com</a:t>
            </a: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rPr>
              <a:t>.  email: </a:t>
            </a: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hlinkClick r:id="rId4"/>
              </a:rPr>
              <a:t>carehrd@gmail.com</a:t>
            </a: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rPr>
              <a:t>.  </a:t>
            </a:r>
            <a:endParaRPr lang="en-GB"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endParaRPr>
          </a:p>
        </p:txBody>
      </p:sp>
      <p:pic>
        <p:nvPicPr>
          <p:cNvPr id="6" name="Content Placeholder 3" descr="LOGO.png"/>
          <p:cNvPicPr>
            <a:picLocks noChangeAspect="1"/>
          </p:cNvPicPr>
          <p:nvPr/>
        </p:nvPicPr>
        <p:blipFill>
          <a:blip r:embed="rId5" cstate="print"/>
          <a:srcRect l="6320" t="8334" r="6015" b="8333"/>
          <a:stretch>
            <a:fillRect/>
          </a:stretch>
        </p:blipFill>
        <p:spPr bwMode="auto">
          <a:xfrm>
            <a:off x="8397240" y="0"/>
            <a:ext cx="746760" cy="1066800"/>
          </a:xfrm>
          <a:prstGeom prst="rect">
            <a:avLst/>
          </a:prstGeom>
          <a:noFill/>
          <a:ln w="9525">
            <a:noFill/>
            <a:miter lim="800000"/>
            <a:headEnd/>
            <a:tailEnd/>
          </a:ln>
          <a:effectLst>
            <a:softEdge rad="112500"/>
          </a:effectLst>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sz="quarter" idx="1"/>
          </p:nvPr>
        </p:nvSpPr>
        <p:spPr>
          <a:xfrm>
            <a:off x="4191000" y="685800"/>
            <a:ext cx="4724400" cy="5562600"/>
          </a:xfr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r>
              <a:rPr lang="en-US" dirty="0" smtClean="0">
                <a:ln w="18415" cmpd="sng">
                  <a:solidFill>
                    <a:srgbClr val="FFFFFF"/>
                  </a:solidFill>
                  <a:prstDash val="solid"/>
                </a:ln>
                <a:solidFill>
                  <a:srgbClr val="FFFFFF"/>
                </a:solidFill>
                <a:latin typeface="Advance" pitchFamily="34" charset="0"/>
              </a:rPr>
              <a:t>We know that the development of character is a learned process. As a result, we should constantly be seeking ways to eliminated or neutralize personality weaknesses by applying positive character strengths .</a:t>
            </a:r>
            <a:endParaRPr lang="en-US" dirty="0">
              <a:ln w="18415" cmpd="sng">
                <a:solidFill>
                  <a:srgbClr val="FFFFFF"/>
                </a:solidFill>
                <a:prstDash val="solid"/>
              </a:ln>
              <a:solidFill>
                <a:srgbClr val="FFFFFF"/>
              </a:solidFill>
              <a:latin typeface="Advance" pitchFamily="34" charset="0"/>
            </a:endParaRPr>
          </a:p>
        </p:txBody>
      </p:sp>
      <p:pic>
        <p:nvPicPr>
          <p:cNvPr id="6" name="Picture 5" descr="104a.jpg"/>
          <p:cNvPicPr>
            <a:picLocks noChangeAspect="1"/>
          </p:cNvPicPr>
          <p:nvPr/>
        </p:nvPicPr>
        <p:blipFill>
          <a:blip r:embed="rId2"/>
          <a:srcRect r="-47058"/>
          <a:stretch>
            <a:fillRect/>
          </a:stretch>
        </p:blipFill>
        <p:spPr>
          <a:xfrm>
            <a:off x="152400" y="1676400"/>
            <a:ext cx="6172200" cy="3886200"/>
          </a:xfrm>
          <a:prstGeom prst="ellipse">
            <a:avLst/>
          </a:prstGeom>
          <a:ln>
            <a:noFill/>
          </a:ln>
          <a:effectLst>
            <a:softEdge rad="112500"/>
          </a:effectLst>
        </p:spPr>
      </p:pic>
      <p:sp>
        <p:nvSpPr>
          <p:cNvPr id="4" name="Rectangle 5"/>
          <p:cNvSpPr>
            <a:spLocks noChangeArrowheads="1"/>
          </p:cNvSpPr>
          <p:nvPr/>
        </p:nvSpPr>
        <p:spPr bwMode="auto">
          <a:xfrm>
            <a:off x="0" y="6532605"/>
            <a:ext cx="9144000" cy="338554"/>
          </a:xfrm>
          <a:prstGeom prst="rect">
            <a:avLst/>
          </a:prstGeom>
          <a:noFill/>
          <a:ln w="9525">
            <a:noFill/>
            <a:miter lim="800000"/>
            <a:headEnd/>
            <a:tailEnd/>
          </a:ln>
          <a:effectLst/>
        </p:spPr>
        <p:txBody>
          <a:bodyPr>
            <a:spAutoFit/>
          </a:bodyPr>
          <a:lstStyle/>
          <a:p>
            <a:pPr algn="ct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hlinkClick r:id="rId3"/>
              </a:rPr>
              <a:t>www.carehr.com</a:t>
            </a: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rPr>
              <a:t>.  email: </a:t>
            </a: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hlinkClick r:id="rId4"/>
              </a:rPr>
              <a:t>carehrd@gmail.com</a:t>
            </a: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rPr>
              <a:t>.  </a:t>
            </a:r>
            <a:endParaRPr lang="en-GB"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endParaRPr>
          </a:p>
        </p:txBody>
      </p:sp>
      <p:pic>
        <p:nvPicPr>
          <p:cNvPr id="7" name="Content Placeholder 3" descr="LOGO.png"/>
          <p:cNvPicPr>
            <a:picLocks noChangeAspect="1"/>
          </p:cNvPicPr>
          <p:nvPr/>
        </p:nvPicPr>
        <p:blipFill>
          <a:blip r:embed="rId5" cstate="print"/>
          <a:srcRect l="6320" t="8334" r="6015" b="8333"/>
          <a:stretch>
            <a:fillRect/>
          </a:stretch>
        </p:blipFill>
        <p:spPr bwMode="auto">
          <a:xfrm>
            <a:off x="8397240" y="0"/>
            <a:ext cx="746760" cy="1066800"/>
          </a:xfrm>
          <a:prstGeom prst="rect">
            <a:avLst/>
          </a:prstGeom>
          <a:noFill/>
          <a:ln w="9525">
            <a:noFill/>
            <a:miter lim="800000"/>
            <a:headEnd/>
            <a:tailEnd/>
          </a:ln>
          <a:effectLst>
            <a:softEdge rad="112500"/>
          </a:effectLst>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66868" y="533400"/>
            <a:ext cx="5105400" cy="220980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Celebrate your own diversity</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4" name="Subtitle 3"/>
          <p:cNvSpPr>
            <a:spLocks noGrp="1"/>
          </p:cNvSpPr>
          <p:nvPr>
            <p:ph type="subTitle" idx="1"/>
          </p:nvPr>
        </p:nvSpPr>
        <p:spPr>
          <a:xfrm>
            <a:off x="2819400" y="3505200"/>
            <a:ext cx="6019800" cy="2362200"/>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Our tendency is to ask, which fruit is best? The answer is, that’s a dump question.</a:t>
            </a:r>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spd="slow">
    <p:cover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7242048" cy="91440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pPr algn="ctr"/>
            <a:r>
              <a:rPr lang="en-US" sz="40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Grapes</a:t>
            </a:r>
            <a:endPar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Text Placeholder 6"/>
          <p:cNvSpPr>
            <a:spLocks noGrp="1"/>
          </p:cNvSpPr>
          <p:nvPr>
            <p:ph type="body" idx="1"/>
          </p:nvPr>
        </p:nvSpPr>
        <p:spPr>
          <a:xfrm>
            <a:off x="304800" y="533400"/>
            <a:ext cx="4511040" cy="10668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8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Natural abilities include</a:t>
            </a:r>
            <a:endParaRPr lang="en-US" sz="28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Text Placeholder 8"/>
          <p:cNvSpPr>
            <a:spLocks noGrp="1"/>
          </p:cNvSpPr>
          <p:nvPr>
            <p:ph type="body" sz="half" idx="3"/>
          </p:nvPr>
        </p:nvSpPr>
        <p:spPr>
          <a:xfrm>
            <a:off x="5181600" y="1219200"/>
            <a:ext cx="3581400" cy="8382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8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Grapes may have troubles</a:t>
            </a:r>
            <a:endParaRPr lang="en-US" sz="28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Content Placeholder 7"/>
          <p:cNvSpPr>
            <a:spLocks noGrp="1"/>
          </p:cNvSpPr>
          <p:nvPr>
            <p:ph sz="quarter" idx="2"/>
          </p:nvPr>
        </p:nvSpPr>
        <p:spPr>
          <a:xfrm>
            <a:off x="457200" y="2133600"/>
            <a:ext cx="3520440" cy="4114800"/>
          </a:xfrm>
        </p:spPr>
        <p:txBody>
          <a:bodyPr/>
          <a:lstStyle/>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Being reflective</a:t>
            </a:r>
          </a:p>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Being sensitive</a:t>
            </a:r>
          </a:p>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Being flexible</a:t>
            </a:r>
          </a:p>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Being creative</a:t>
            </a:r>
          </a:p>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Preference for working in groups</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0" name="Content Placeholder 9"/>
          <p:cNvSpPr>
            <a:spLocks noGrp="1"/>
          </p:cNvSpPr>
          <p:nvPr>
            <p:ph sz="quarter" idx="4"/>
          </p:nvPr>
        </p:nvSpPr>
        <p:spPr>
          <a:xfrm>
            <a:off x="4114800" y="2133600"/>
            <a:ext cx="3520440" cy="4114800"/>
          </a:xfrm>
        </p:spPr>
        <p:txBody>
          <a:bodyPr/>
          <a:lstStyle/>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Giving exact answer </a:t>
            </a:r>
          </a:p>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Focusing on one thing at a time</a:t>
            </a:r>
          </a:p>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Organizing </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1" name="Picture 10" descr="CLP00009.WMF"/>
          <p:cNvPicPr>
            <a:picLocks noChangeAspect="1"/>
          </p:cNvPicPr>
          <p:nvPr/>
        </p:nvPicPr>
        <p:blipFill>
          <a:blip r:embed="rId3"/>
          <a:stretch>
            <a:fillRect/>
          </a:stretch>
        </p:blipFill>
        <p:spPr>
          <a:xfrm>
            <a:off x="5578754" y="3097987"/>
            <a:ext cx="3565246" cy="376001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cover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0" y="381000"/>
            <a:ext cx="3810000" cy="9144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Grapes learn best when they:</a:t>
            </a:r>
            <a:endParaRPr lang="en-US" sz="28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Text Placeholder 3"/>
          <p:cNvSpPr>
            <a:spLocks noGrp="1"/>
          </p:cNvSpPr>
          <p:nvPr>
            <p:ph type="body" sz="half" idx="3"/>
          </p:nvPr>
        </p:nvSpPr>
        <p:spPr>
          <a:xfrm>
            <a:off x="4419600" y="381000"/>
            <a:ext cx="4114800" cy="9144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To expand their style, grapes need to:</a:t>
            </a:r>
            <a:endParaRPr lang="en-US" sz="28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Content Placeholder 4"/>
          <p:cNvSpPr>
            <a:spLocks noGrp="1"/>
          </p:cNvSpPr>
          <p:nvPr>
            <p:ph sz="quarter" idx="2"/>
          </p:nvPr>
        </p:nvSpPr>
        <p:spPr>
          <a:xfrm>
            <a:off x="533400" y="1600200"/>
            <a:ext cx="3520440" cy="4114800"/>
          </a:xfrm>
        </p:spPr>
        <p:txBody>
          <a:bodyPr/>
          <a:lstStyle/>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Can work and share with others</a:t>
            </a:r>
          </a:p>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Balance work with play </a:t>
            </a:r>
          </a:p>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Can communicate</a:t>
            </a:r>
          </a:p>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Are noncompetitive</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Content Placeholder 5"/>
          <p:cNvSpPr>
            <a:spLocks noGrp="1"/>
          </p:cNvSpPr>
          <p:nvPr>
            <p:ph sz="quarter" idx="4"/>
          </p:nvPr>
        </p:nvSpPr>
        <p:spPr>
          <a:xfrm>
            <a:off x="4953000" y="1524000"/>
            <a:ext cx="3520440" cy="4114800"/>
          </a:xfrm>
        </p:spPr>
        <p:txBody>
          <a:bodyPr/>
          <a:lstStyle/>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Pay more attention to details</a:t>
            </a:r>
          </a:p>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Not rush into things</a:t>
            </a:r>
          </a:p>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Be less emotional when making some </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7" name="Picture 6" descr="AG000306.WMF"/>
          <p:cNvPicPr>
            <a:picLocks noChangeAspect="1"/>
          </p:cNvPicPr>
          <p:nvPr/>
        </p:nvPicPr>
        <p:blipFill>
          <a:blip r:embed="rId3"/>
          <a:stretch>
            <a:fillRect/>
          </a:stretch>
        </p:blipFill>
        <p:spPr>
          <a:xfrm>
            <a:off x="3961560" y="4038600"/>
            <a:ext cx="2667840" cy="25908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cover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3886200" y="1600200"/>
            <a:ext cx="4953000" cy="4343400"/>
          </a:xfrm>
        </p:spPr>
        <p:txBody>
          <a:bodyPr/>
          <a:lstStyle/>
          <a:p>
            <a:pPr algn="r"/>
            <a:r>
              <a:rPr lang="en-US" sz="2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dvance" pitchFamily="34" charset="0"/>
              </a:rPr>
              <a:t>We can only understand our own personality by opening our eyes to a whole new kind of understanding of ourselves and others. Personality is a solid core of  traits reflecting the unique essence of a particular human being.  </a:t>
            </a:r>
            <a:endParaRPr lang="en-US" sz="28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dvance" pitchFamily="34" charset="0"/>
            </a:endParaRPr>
          </a:p>
        </p:txBody>
      </p:sp>
      <p:sp>
        <p:nvSpPr>
          <p:cNvPr id="4" name="Rectangle 5"/>
          <p:cNvSpPr>
            <a:spLocks noChangeArrowheads="1"/>
          </p:cNvSpPr>
          <p:nvPr/>
        </p:nvSpPr>
        <p:spPr bwMode="auto">
          <a:xfrm>
            <a:off x="0" y="6532605"/>
            <a:ext cx="9144000" cy="338554"/>
          </a:xfrm>
          <a:prstGeom prst="rect">
            <a:avLst/>
          </a:prstGeom>
          <a:noFill/>
          <a:ln w="9525">
            <a:noFill/>
            <a:miter lim="800000"/>
            <a:headEnd/>
            <a:tailEnd/>
          </a:ln>
          <a:effectLst/>
        </p:spPr>
        <p:txBody>
          <a:bodyPr>
            <a:spAutoFit/>
          </a:bodyPr>
          <a:lstStyle/>
          <a:p>
            <a:pPr algn="ct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hlinkClick r:id="rId3"/>
              </a:rPr>
              <a:t>www.carehr.com</a:t>
            </a: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rPr>
              <a:t>.  email: </a:t>
            </a: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hlinkClick r:id="rId4"/>
              </a:rPr>
              <a:t>carehrd@gmail.com</a:t>
            </a: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rPr>
              <a:t>.  </a:t>
            </a:r>
            <a:endParaRPr lang="en-GB"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endParaRPr>
          </a:p>
        </p:txBody>
      </p:sp>
      <p:pic>
        <p:nvPicPr>
          <p:cNvPr id="6" name="Content Placeholder 3" descr="LOGO.png"/>
          <p:cNvPicPr>
            <a:picLocks noChangeAspect="1"/>
          </p:cNvPicPr>
          <p:nvPr/>
        </p:nvPicPr>
        <p:blipFill>
          <a:blip r:embed="rId5" cstate="print"/>
          <a:srcRect l="6320" t="8334" r="6015" b="8333"/>
          <a:stretch>
            <a:fillRect/>
          </a:stretch>
        </p:blipFill>
        <p:spPr bwMode="auto">
          <a:xfrm>
            <a:off x="8321040" y="76200"/>
            <a:ext cx="746760" cy="1066800"/>
          </a:xfrm>
          <a:prstGeom prst="rect">
            <a:avLst/>
          </a:prstGeom>
          <a:noFill/>
          <a:ln w="9525">
            <a:noFill/>
            <a:miter lim="800000"/>
            <a:headEnd/>
            <a:tailEnd/>
          </a:ln>
          <a:effectLst>
            <a:softEdge rad="112500"/>
          </a:effectLst>
        </p:spPr>
      </p:pic>
      <p:pic>
        <p:nvPicPr>
          <p:cNvPr id="7" name="Picture 6" descr="000656.JPG"/>
          <p:cNvPicPr>
            <a:picLocks noChangeAspect="1"/>
          </p:cNvPicPr>
          <p:nvPr/>
        </p:nvPicPr>
        <p:blipFill>
          <a:blip r:embed="rId6"/>
          <a:stretch>
            <a:fillRect/>
          </a:stretch>
        </p:blipFill>
        <p:spPr>
          <a:xfrm>
            <a:off x="152400" y="1219200"/>
            <a:ext cx="3962400" cy="4495800"/>
          </a:xfrm>
          <a:prstGeom prst="ellipse">
            <a:avLst/>
          </a:prstGeom>
          <a:ln>
            <a:noFill/>
          </a:ln>
          <a:effectLst>
            <a:softEdge rad="112500"/>
          </a:effectLst>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242048" cy="59436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Oranges</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 name="Text Placeholder 2"/>
          <p:cNvSpPr>
            <a:spLocks noGrp="1"/>
          </p:cNvSpPr>
          <p:nvPr>
            <p:ph type="body" idx="1"/>
          </p:nvPr>
        </p:nvSpPr>
        <p:spPr>
          <a:xfrm>
            <a:off x="0" y="990600"/>
            <a:ext cx="3352800" cy="83820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Natural </a:t>
            </a:r>
            <a:r>
              <a:rPr lang="en-US" sz="28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abilities</a:t>
            </a:r>
            <a:r>
              <a:rPr lang="en-US" sz="32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n-US" sz="32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Text Placeholder 3"/>
          <p:cNvSpPr>
            <a:spLocks noGrp="1"/>
          </p:cNvSpPr>
          <p:nvPr>
            <p:ph type="body" sz="half" idx="3"/>
          </p:nvPr>
        </p:nvSpPr>
        <p:spPr>
          <a:xfrm>
            <a:off x="4800600" y="1066800"/>
            <a:ext cx="4038600" cy="91440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8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Oranges may have trouble:</a:t>
            </a:r>
            <a:endParaRPr lang="en-US" sz="28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Content Placeholder 4"/>
          <p:cNvSpPr>
            <a:spLocks noGrp="1"/>
          </p:cNvSpPr>
          <p:nvPr>
            <p:ph sz="quarter" idx="2"/>
          </p:nvPr>
        </p:nvSpPr>
        <p:spPr>
          <a:xfrm>
            <a:off x="533400" y="2362200"/>
            <a:ext cx="4038600" cy="411480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bodyPr>
          <a:lstStyle/>
          <a:p>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Experimenting</a:t>
            </a:r>
          </a:p>
          <a:p>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Being independent</a:t>
            </a:r>
          </a:p>
          <a:p>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Being curious</a:t>
            </a:r>
          </a:p>
          <a:p>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Creating different approaches</a:t>
            </a:r>
          </a:p>
          <a:p>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Creating change</a:t>
            </a:r>
          </a:p>
          <a:p>
            <a:pPr>
              <a:buNone/>
            </a:pP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Content Placeholder 5"/>
          <p:cNvSpPr>
            <a:spLocks noGrp="1"/>
          </p:cNvSpPr>
          <p:nvPr>
            <p:ph sz="quarter" idx="4"/>
          </p:nvPr>
        </p:nvSpPr>
        <p:spPr>
          <a:xfrm>
            <a:off x="4572000" y="2438400"/>
            <a:ext cx="3822192" cy="369304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Meeting time limits</a:t>
            </a:r>
          </a:p>
          <a:p>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Following a lecture</a:t>
            </a:r>
          </a:p>
          <a:p>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Having few options or choices</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8" name="Picture 7" descr="AD004240.WMF"/>
          <p:cNvPicPr>
            <a:picLocks noChangeAspect="1"/>
          </p:cNvPicPr>
          <p:nvPr/>
        </p:nvPicPr>
        <p:blipFill>
          <a:blip r:embed="rId3"/>
          <a:stretch>
            <a:fillRect/>
          </a:stretch>
        </p:blipFill>
        <p:spPr>
          <a:xfrm>
            <a:off x="7573649" y="4800600"/>
            <a:ext cx="1570351" cy="16764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cover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ITRUS.WMF"/>
          <p:cNvPicPr>
            <a:picLocks noChangeAspect="1"/>
          </p:cNvPicPr>
          <p:nvPr/>
        </p:nvPicPr>
        <p:blipFill>
          <a:blip r:embed="rId3"/>
          <a:stretch>
            <a:fillRect/>
          </a:stretch>
        </p:blipFill>
        <p:spPr>
          <a:xfrm rot="10260467">
            <a:off x="6379779" y="4048996"/>
            <a:ext cx="3287359" cy="2914664"/>
          </a:xfrm>
          <a:prstGeom prst="rect">
            <a:avLst/>
          </a:prstGeom>
        </p:spPr>
      </p:pic>
      <p:sp>
        <p:nvSpPr>
          <p:cNvPr id="3" name="Text Placeholder 2"/>
          <p:cNvSpPr>
            <a:spLocks noGrp="1"/>
          </p:cNvSpPr>
          <p:nvPr>
            <p:ph type="body" idx="1"/>
          </p:nvPr>
        </p:nvSpPr>
        <p:spPr>
          <a:xfrm>
            <a:off x="685800" y="1219200"/>
            <a:ext cx="3520440" cy="914400"/>
          </a:xfrm>
        </p:spPr>
        <p:txBody>
          <a:bodyPr>
            <a:normAutofit fontScale="92500" lnSpcReduction="1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Oranges learn best when they:</a:t>
            </a:r>
            <a:endParaRPr lang="en-US" sz="32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Text Placeholder 3"/>
          <p:cNvSpPr>
            <a:spLocks noGrp="1"/>
          </p:cNvSpPr>
          <p:nvPr>
            <p:ph type="body" sz="half" idx="3"/>
          </p:nvPr>
        </p:nvSpPr>
        <p:spPr>
          <a:xfrm>
            <a:off x="4343400" y="1143000"/>
            <a:ext cx="4800600" cy="1143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32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To expand their style, oranges need to</a:t>
            </a:r>
            <a:endParaRPr lang="en-US" sz="32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Content Placeholder 4"/>
          <p:cNvSpPr>
            <a:spLocks noGrp="1"/>
          </p:cNvSpPr>
          <p:nvPr>
            <p:ph sz="quarter" idx="2"/>
          </p:nvPr>
        </p:nvSpPr>
        <p:spPr>
          <a:xfrm>
            <a:off x="457200" y="2362200"/>
            <a:ext cx="4040188" cy="3951288"/>
          </a:xfrm>
        </p:spPr>
        <p:txBody>
          <a:bodyPr>
            <a:normAutofit/>
          </a:bodyPr>
          <a:lstStyle/>
          <a:p>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Can use trial and error</a:t>
            </a:r>
          </a:p>
          <a:p>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Produce real products</a:t>
            </a:r>
          </a:p>
          <a:p>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Can complete are self-directed</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Content Placeholder 5"/>
          <p:cNvSpPr>
            <a:spLocks noGrp="1"/>
          </p:cNvSpPr>
          <p:nvPr>
            <p:ph sz="quarter" idx="4"/>
          </p:nvPr>
        </p:nvSpPr>
        <p:spPr>
          <a:xfrm>
            <a:off x="4495800" y="2362200"/>
            <a:ext cx="3520440" cy="4114800"/>
          </a:xfrm>
        </p:spPr>
        <p:txBody>
          <a:bodyPr>
            <a:normAutofit/>
          </a:bodyPr>
          <a:lstStyle/>
          <a:p>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Delegate responsibility</a:t>
            </a:r>
          </a:p>
          <a:p>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Be more accepting of others’ ideas</a:t>
            </a:r>
          </a:p>
          <a:p>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Learn to prioritize.</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ransition spd="slow">
    <p:cover dir="d"/>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242048" cy="67056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pPr algn="ctr"/>
            <a:r>
              <a:rPr lang="en-US" sz="48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erlin Sans FB Demi" pitchFamily="34" charset="0"/>
              </a:rPr>
              <a:t>Bananas</a:t>
            </a:r>
            <a:endParaRPr lang="en-US" sz="4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latin typeface="Berlin Sans FB Demi" pitchFamily="34" charset="0"/>
            </a:endParaRPr>
          </a:p>
        </p:txBody>
      </p:sp>
      <p:sp>
        <p:nvSpPr>
          <p:cNvPr id="3" name="Text Placeholder 2"/>
          <p:cNvSpPr>
            <a:spLocks noGrp="1"/>
          </p:cNvSpPr>
          <p:nvPr>
            <p:ph type="body" idx="1"/>
          </p:nvPr>
        </p:nvSpPr>
        <p:spPr>
          <a:xfrm>
            <a:off x="381000" y="1219200"/>
            <a:ext cx="3124200" cy="60960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Natural abilities</a:t>
            </a:r>
            <a:endParaRPr lang="en-US" sz="32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Text Placeholder 3"/>
          <p:cNvSpPr>
            <a:spLocks noGrp="1"/>
          </p:cNvSpPr>
          <p:nvPr>
            <p:ph type="body" sz="half" idx="3"/>
          </p:nvPr>
        </p:nvSpPr>
        <p:spPr>
          <a:xfrm>
            <a:off x="4343400" y="914400"/>
            <a:ext cx="3520440" cy="106680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Bananas may have trouble</a:t>
            </a:r>
            <a:endParaRPr lang="en-US" sz="32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Content Placeholder 4"/>
          <p:cNvSpPr>
            <a:spLocks noGrp="1"/>
          </p:cNvSpPr>
          <p:nvPr>
            <p:ph sz="quarter" idx="2"/>
          </p:nvPr>
        </p:nvSpPr>
        <p:spPr>
          <a:xfrm>
            <a:off x="457200" y="2438400"/>
            <a:ext cx="3520440" cy="411480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Planning </a:t>
            </a:r>
          </a:p>
          <a:p>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Fact finding</a:t>
            </a:r>
          </a:p>
          <a:p>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Organizing</a:t>
            </a:r>
          </a:p>
          <a:p>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Following directions</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Content Placeholder 5"/>
          <p:cNvSpPr>
            <a:spLocks noGrp="1"/>
          </p:cNvSpPr>
          <p:nvPr>
            <p:ph sz="quarter" idx="4"/>
          </p:nvPr>
        </p:nvSpPr>
        <p:spPr>
          <a:xfrm>
            <a:off x="4038600" y="2209800"/>
            <a:ext cx="3520440" cy="411480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Understanding feelings</a:t>
            </a:r>
          </a:p>
          <a:p>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Dealing with opposition</a:t>
            </a:r>
          </a:p>
          <a:p>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Answering “what if” question.</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7" name="Picture 6" descr="5t_banq1.wmf"/>
          <p:cNvPicPr>
            <a:picLocks noChangeAspect="1"/>
          </p:cNvPicPr>
          <p:nvPr/>
        </p:nvPicPr>
        <p:blipFill>
          <a:blip r:embed="rId3"/>
          <a:stretch>
            <a:fillRect/>
          </a:stretch>
        </p:blipFill>
        <p:spPr>
          <a:xfrm>
            <a:off x="6372765" y="4343400"/>
            <a:ext cx="2771235" cy="2333531"/>
          </a:xfrm>
          <a:prstGeom prst="rect">
            <a:avLst/>
          </a:prstGeom>
        </p:spPr>
      </p:pic>
    </p:spTree>
  </p:cSld>
  <p:clrMapOvr>
    <a:masterClrMapping/>
  </p:clrMapOvr>
  <p:transition spd="slow">
    <p:cover di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533400"/>
            <a:ext cx="3810000" cy="114300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6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Demi" pitchFamily="34" charset="0"/>
              </a:rPr>
              <a:t>Learn best when they:</a:t>
            </a:r>
            <a:endParaRPr lang="en-US" sz="36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Demi" pitchFamily="34" charset="0"/>
            </a:endParaRPr>
          </a:p>
        </p:txBody>
      </p:sp>
      <p:sp>
        <p:nvSpPr>
          <p:cNvPr id="4" name="Text Placeholder 3"/>
          <p:cNvSpPr>
            <a:spLocks noGrp="1"/>
          </p:cNvSpPr>
          <p:nvPr>
            <p:ph type="body" sz="half" idx="3"/>
          </p:nvPr>
        </p:nvSpPr>
        <p:spPr>
          <a:xfrm>
            <a:off x="4419600" y="533400"/>
            <a:ext cx="4114800" cy="114300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6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Demi" pitchFamily="34" charset="0"/>
              </a:rPr>
              <a:t>To expand styles,  bananas need to:</a:t>
            </a:r>
            <a:endParaRPr lang="en-US" sz="36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Berlin Sans FB Demi" pitchFamily="34" charset="0"/>
            </a:endParaRPr>
          </a:p>
        </p:txBody>
      </p:sp>
      <p:sp>
        <p:nvSpPr>
          <p:cNvPr id="5" name="Content Placeholder 4"/>
          <p:cNvSpPr>
            <a:spLocks noGrp="1"/>
          </p:cNvSpPr>
          <p:nvPr>
            <p:ph sz="quarter" idx="2"/>
          </p:nvPr>
        </p:nvSpPr>
        <p:spPr>
          <a:xfrm>
            <a:off x="609600" y="2209800"/>
            <a:ext cx="3520440" cy="4114800"/>
          </a:xfrm>
        </p:spPr>
        <p:txBody>
          <a:bodyPr/>
          <a:lstStyle/>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Have an orderly environment</a:t>
            </a:r>
          </a:p>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Have specific outcomes </a:t>
            </a:r>
          </a:p>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Can trust others to do their part</a:t>
            </a:r>
          </a:p>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Have predictable situations.</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Content Placeholder 5"/>
          <p:cNvSpPr>
            <a:spLocks noGrp="1"/>
          </p:cNvSpPr>
          <p:nvPr>
            <p:ph sz="quarter" idx="4"/>
          </p:nvPr>
        </p:nvSpPr>
        <p:spPr>
          <a:xfrm>
            <a:off x="4876800" y="2133600"/>
            <a:ext cx="3520440" cy="4114800"/>
          </a:xfrm>
        </p:spPr>
        <p:txBody>
          <a:bodyPr/>
          <a:lstStyle/>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Express their own feelings more</a:t>
            </a:r>
          </a:p>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Get explanations of others’ views</a:t>
            </a:r>
          </a:p>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Be les rigid</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7" name="Picture 6" descr="AD001350.WMF"/>
          <p:cNvPicPr>
            <a:picLocks noChangeAspect="1"/>
          </p:cNvPicPr>
          <p:nvPr/>
        </p:nvPicPr>
        <p:blipFill>
          <a:blip r:embed="rId3"/>
          <a:stretch>
            <a:fillRect/>
          </a:stretch>
        </p:blipFill>
        <p:spPr>
          <a:xfrm>
            <a:off x="7086600" y="3379050"/>
            <a:ext cx="1981200" cy="3253988"/>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cover di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242048" cy="914400"/>
          </a:xfrm>
        </p:spPr>
        <p:txBody>
          <a:bodyPr>
            <a:normAutofit/>
          </a:bodyPr>
          <a:lstStyle/>
          <a:p>
            <a:pPr algn="ctr"/>
            <a:r>
              <a:rPr lang="en-US"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rPr>
              <a:t>Melons</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Rounded MT Bold" pitchFamily="34" charset="0"/>
            </a:endParaRPr>
          </a:p>
        </p:txBody>
      </p:sp>
      <p:sp>
        <p:nvSpPr>
          <p:cNvPr id="3" name="Text Placeholder 2"/>
          <p:cNvSpPr>
            <a:spLocks noGrp="1"/>
          </p:cNvSpPr>
          <p:nvPr>
            <p:ph type="body" idx="1"/>
          </p:nvPr>
        </p:nvSpPr>
        <p:spPr>
          <a:xfrm>
            <a:off x="457200" y="1066800"/>
            <a:ext cx="3520440" cy="990600"/>
          </a:xfrm>
        </p:spPr>
        <p:txBody>
          <a:bodyPr>
            <a:noAutofit/>
          </a:bodyPr>
          <a:lstStyle/>
          <a:p>
            <a:r>
              <a:rPr lang="en-US" sz="3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pitchFamily="34" charset="0"/>
              </a:rPr>
              <a:t>Natural abilities include:</a:t>
            </a:r>
            <a:endParaRPr lang="en-US" sz="3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pitchFamily="34" charset="0"/>
            </a:endParaRPr>
          </a:p>
        </p:txBody>
      </p:sp>
      <p:sp>
        <p:nvSpPr>
          <p:cNvPr id="4" name="Text Placeholder 3"/>
          <p:cNvSpPr>
            <a:spLocks noGrp="1"/>
          </p:cNvSpPr>
          <p:nvPr>
            <p:ph type="body" sz="half" idx="3"/>
          </p:nvPr>
        </p:nvSpPr>
        <p:spPr>
          <a:xfrm>
            <a:off x="4267200" y="1066800"/>
            <a:ext cx="3520440" cy="990600"/>
          </a:xfrm>
        </p:spPr>
        <p:txBody>
          <a:bodyPr>
            <a:noAutofit/>
          </a:bodyPr>
          <a:lstStyle/>
          <a:p>
            <a:r>
              <a:rPr lang="en-US" sz="32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pitchFamily="34" charset="0"/>
              </a:rPr>
              <a:t>Melons may have trouble:</a:t>
            </a:r>
            <a:endParaRPr lang="en-US" sz="32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Rounded MT Bold" pitchFamily="34" charset="0"/>
            </a:endParaRPr>
          </a:p>
        </p:txBody>
      </p:sp>
      <p:sp>
        <p:nvSpPr>
          <p:cNvPr id="5" name="Content Placeholder 4"/>
          <p:cNvSpPr>
            <a:spLocks noGrp="1"/>
          </p:cNvSpPr>
          <p:nvPr>
            <p:ph sz="quarter" idx="2"/>
          </p:nvPr>
        </p:nvSpPr>
        <p:spPr>
          <a:xfrm>
            <a:off x="457200" y="2250560"/>
            <a:ext cx="3520440" cy="369304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Debating point of view</a:t>
            </a:r>
          </a:p>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Finding solutions</a:t>
            </a:r>
          </a:p>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Analyzing ideas</a:t>
            </a:r>
          </a:p>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Determining value or importance</a:t>
            </a:r>
          </a:p>
          <a:p>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Content Placeholder 5"/>
          <p:cNvSpPr>
            <a:spLocks noGrp="1"/>
          </p:cNvSpPr>
          <p:nvPr>
            <p:ph sz="quarter" idx="4"/>
          </p:nvPr>
        </p:nvSpPr>
        <p:spPr>
          <a:xfrm>
            <a:off x="4178808" y="2174360"/>
            <a:ext cx="3520440" cy="3769240"/>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lstStyle/>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Working in groups</a:t>
            </a:r>
          </a:p>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Being criticized</a:t>
            </a:r>
          </a:p>
          <a:p>
            <a:r>
              <a:rPr lang="en-US"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Convincing others diplomatically</a:t>
            </a:r>
          </a:p>
        </p:txBody>
      </p:sp>
      <p:pic>
        <p:nvPicPr>
          <p:cNvPr id="9" name="Picture 8" descr="CCM00948.WMF"/>
          <p:cNvPicPr>
            <a:picLocks noChangeAspect="1"/>
          </p:cNvPicPr>
          <p:nvPr/>
        </p:nvPicPr>
        <p:blipFill>
          <a:blip r:embed="rId3"/>
          <a:stretch>
            <a:fillRect/>
          </a:stretch>
        </p:blipFill>
        <p:spPr>
          <a:xfrm>
            <a:off x="5092278" y="3456024"/>
            <a:ext cx="3975522" cy="3325776"/>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cover di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381000"/>
            <a:ext cx="3962400" cy="1143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Learn best when they :</a:t>
            </a:r>
            <a:endParaRPr lang="en-US" sz="32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Text Placeholder 3"/>
          <p:cNvSpPr>
            <a:spLocks noGrp="1"/>
          </p:cNvSpPr>
          <p:nvPr>
            <p:ph type="body" sz="half" idx="3"/>
          </p:nvPr>
        </p:nvSpPr>
        <p:spPr>
          <a:xfrm>
            <a:off x="4648200" y="381000"/>
            <a:ext cx="3520440" cy="1143000"/>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600"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To expand style, melons need to:</a:t>
            </a:r>
            <a:endParaRPr lang="en-US" sz="3600"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Content Placeholder 4"/>
          <p:cNvSpPr>
            <a:spLocks noGrp="1"/>
          </p:cNvSpPr>
          <p:nvPr>
            <p:ph sz="quarter" idx="2"/>
          </p:nvPr>
        </p:nvSpPr>
        <p:spPr>
          <a:xfrm>
            <a:off x="457200" y="1711840"/>
            <a:ext cx="3962400" cy="4114800"/>
          </a:xfrm>
        </p:spPr>
        <p:txBody>
          <a:bodyPr>
            <a:noAutofit/>
          </a:bodyPr>
          <a:lstStyle/>
          <a:p>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Have access to resources</a:t>
            </a:r>
          </a:p>
          <a:p>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Can work independently</a:t>
            </a:r>
          </a:p>
          <a:p>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Are respected for intellectual ability</a:t>
            </a:r>
          </a:p>
          <a:p>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Follow traditional methods</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6" name="Content Placeholder 5"/>
          <p:cNvSpPr>
            <a:spLocks noGrp="1"/>
          </p:cNvSpPr>
          <p:nvPr>
            <p:ph sz="quarter" idx="4"/>
          </p:nvPr>
        </p:nvSpPr>
        <p:spPr>
          <a:xfrm>
            <a:off x="4572000" y="1752600"/>
            <a:ext cx="3962400" cy="4114800"/>
          </a:xfrm>
        </p:spPr>
        <p:txBody>
          <a:bodyPr>
            <a:normAutofit/>
          </a:bodyPr>
          <a:lstStyle/>
          <a:p>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Accept imperfection</a:t>
            </a:r>
          </a:p>
          <a:p>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Consider all alternatives</a:t>
            </a:r>
          </a:p>
          <a:p>
            <a:r>
              <a:rPr lang="en-US" sz="32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Consider others’ feelings</a:t>
            </a:r>
            <a:endParaRPr lang="en-US" sz="32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8" name="Picture 7" descr="Z1794.WMF"/>
          <p:cNvPicPr>
            <a:picLocks noChangeAspect="1"/>
          </p:cNvPicPr>
          <p:nvPr/>
        </p:nvPicPr>
        <p:blipFill>
          <a:blip r:embed="rId3"/>
          <a:stretch>
            <a:fillRect/>
          </a:stretch>
        </p:blipFill>
        <p:spPr>
          <a:xfrm>
            <a:off x="6400800" y="4560581"/>
            <a:ext cx="2438399" cy="2297419"/>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spd="slow">
    <p:cover di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85800" y="304800"/>
            <a:ext cx="7696200" cy="1295400"/>
          </a:xfrm>
        </p:spPr>
        <p:txBody>
          <a:bodyPr/>
          <a:lstStyle/>
          <a:p>
            <a:r>
              <a:rPr lang="en-US" sz="3600" dirty="0" smtClean="0">
                <a:latin typeface="Advance" pitchFamily="34" charset="0"/>
              </a:rPr>
              <a:t>Five basic character traits to improve your own personality.</a:t>
            </a:r>
            <a:endParaRPr lang="en-US" sz="3600" dirty="0">
              <a:latin typeface="Advance" pitchFamily="34" charset="0"/>
            </a:endParaRPr>
          </a:p>
        </p:txBody>
      </p:sp>
      <p:sp>
        <p:nvSpPr>
          <p:cNvPr id="5" name="Content Placeholder 4"/>
          <p:cNvSpPr>
            <a:spLocks noGrp="1"/>
          </p:cNvSpPr>
          <p:nvPr>
            <p:ph idx="1"/>
          </p:nvPr>
        </p:nvSpPr>
        <p:spPr>
          <a:xfrm>
            <a:off x="457200" y="2057400"/>
            <a:ext cx="3962400" cy="29718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Franklin Gothic Demi" pitchFamily="34" charset="0"/>
              </a:rPr>
              <a:t>Intimacy</a:t>
            </a:r>
          </a:p>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Franklin Gothic Demi" pitchFamily="34" charset="0"/>
              </a:rPr>
              <a:t>Power</a:t>
            </a:r>
          </a:p>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Franklin Gothic Demi" pitchFamily="34" charset="0"/>
              </a:rPr>
              <a:t>Communications</a:t>
            </a:r>
          </a:p>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Franklin Gothic Demi" pitchFamily="34" charset="0"/>
              </a:rPr>
              <a:t>Self-esteem</a:t>
            </a:r>
          </a:p>
          <a:p>
            <a:r>
              <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Franklin Gothic Demi" pitchFamily="34" charset="0"/>
              </a:rPr>
              <a:t>Commitment </a:t>
            </a: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Franklin Gothic Demi" pitchFamily="34" charset="0"/>
            </a:endParaRPr>
          </a:p>
        </p:txBody>
      </p:sp>
      <p:pic>
        <p:nvPicPr>
          <p:cNvPr id="7" name="Picture 6" descr="2.JPG"/>
          <p:cNvPicPr>
            <a:picLocks noChangeAspect="1"/>
          </p:cNvPicPr>
          <p:nvPr/>
        </p:nvPicPr>
        <p:blipFill>
          <a:blip r:embed="rId2"/>
          <a:stretch>
            <a:fillRect/>
          </a:stretch>
        </p:blipFill>
        <p:spPr>
          <a:xfrm>
            <a:off x="4191000" y="2590800"/>
            <a:ext cx="4724400" cy="3543300"/>
          </a:xfrm>
          <a:prstGeom prst="rect">
            <a:avLst/>
          </a:prstGeom>
          <a:ln>
            <a:noFill/>
          </a:ln>
          <a:effectLst>
            <a:softEdge rad="112500"/>
          </a:effectLst>
        </p:spPr>
      </p:pic>
      <p:sp>
        <p:nvSpPr>
          <p:cNvPr id="6" name="Rectangle 5"/>
          <p:cNvSpPr>
            <a:spLocks noChangeArrowheads="1"/>
          </p:cNvSpPr>
          <p:nvPr/>
        </p:nvSpPr>
        <p:spPr bwMode="auto">
          <a:xfrm>
            <a:off x="0" y="6532605"/>
            <a:ext cx="9144000" cy="338554"/>
          </a:xfrm>
          <a:prstGeom prst="rect">
            <a:avLst/>
          </a:prstGeom>
          <a:noFill/>
          <a:ln w="9525">
            <a:noFill/>
            <a:miter lim="800000"/>
            <a:headEnd/>
            <a:tailEnd/>
          </a:ln>
          <a:effectLst/>
        </p:spPr>
        <p:txBody>
          <a:bodyPr>
            <a:spAutoFit/>
          </a:bodyPr>
          <a:lstStyle/>
          <a:p>
            <a:pPr algn="ct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hlinkClick r:id="rId3"/>
              </a:rPr>
              <a:t>www.carehr.com</a:t>
            </a: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rPr>
              <a:t>.  email: </a:t>
            </a: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hlinkClick r:id="rId4"/>
              </a:rPr>
              <a:t>carehrd@gmail.com</a:t>
            </a: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rPr>
              <a:t>.  </a:t>
            </a:r>
            <a:endParaRPr lang="en-GB"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endParaRPr>
          </a:p>
        </p:txBody>
      </p:sp>
      <p:pic>
        <p:nvPicPr>
          <p:cNvPr id="8" name="Content Placeholder 3" descr="LOGO.png"/>
          <p:cNvPicPr>
            <a:picLocks noChangeAspect="1"/>
          </p:cNvPicPr>
          <p:nvPr/>
        </p:nvPicPr>
        <p:blipFill>
          <a:blip r:embed="rId5" cstate="print"/>
          <a:srcRect l="6320" t="8334" r="6015" b="8333"/>
          <a:stretch>
            <a:fillRect/>
          </a:stretch>
        </p:blipFill>
        <p:spPr bwMode="auto">
          <a:xfrm>
            <a:off x="8397240" y="0"/>
            <a:ext cx="746760" cy="1066800"/>
          </a:xfrm>
          <a:prstGeom prst="rect">
            <a:avLst/>
          </a:prstGeom>
          <a:noFill/>
          <a:ln w="9525">
            <a:noFill/>
            <a:miter lim="800000"/>
            <a:headEnd/>
            <a:tailEnd/>
          </a:ln>
          <a:effectLst>
            <a:softEdge rad="112500"/>
          </a:effectLst>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utoUpdateAnimBg="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43255.JPG"/>
          <p:cNvPicPr>
            <a:picLocks noChangeAspect="1"/>
          </p:cNvPicPr>
          <p:nvPr/>
        </p:nvPicPr>
        <p:blipFill>
          <a:blip r:embed="rId2"/>
          <a:stretch>
            <a:fillRect/>
          </a:stretch>
        </p:blipFill>
        <p:spPr>
          <a:xfrm>
            <a:off x="1371600" y="685800"/>
            <a:ext cx="7293484" cy="5331980"/>
          </a:xfrm>
          <a:prstGeom prst="rect">
            <a:avLst/>
          </a:prstGeom>
          <a:ln>
            <a:noFill/>
          </a:ln>
          <a:effectLst>
            <a:softEdge rad="112500"/>
          </a:effectLst>
        </p:spPr>
      </p:pic>
      <p:sp>
        <p:nvSpPr>
          <p:cNvPr id="6" name="Text Placeholder 5"/>
          <p:cNvSpPr>
            <a:spLocks noGrp="1"/>
          </p:cNvSpPr>
          <p:nvPr>
            <p:ph type="body" idx="1"/>
          </p:nvPr>
        </p:nvSpPr>
        <p:spPr>
          <a:xfrm>
            <a:off x="3886200" y="1295400"/>
            <a:ext cx="4532312" cy="4267199"/>
          </a:xfrm>
        </p:spPr>
        <p:txBody>
          <a:bodyPr/>
          <a:lstStyle/>
          <a:p>
            <a:pPr algn="r"/>
            <a:r>
              <a:rPr lang="en-US" sz="3200" b="1" dirty="0" smtClean="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Albertus Medium" pitchFamily="34" charset="0"/>
              </a:rPr>
              <a:t>Learn to appreciate the unique strengths and limitations of each personality. Then study them so you can strengthen the inherent weaknesses of your own personality type.</a:t>
            </a:r>
            <a:endParaRPr lang="en-US" sz="3200" b="1" dirty="0">
              <a:ln w="17780" cmpd="sng">
                <a:solidFill>
                  <a:schemeClr val="accent1">
                    <a:tint val="3000"/>
                  </a:schemeClr>
                </a:solidFill>
                <a:prstDash val="solid"/>
                <a:miter lim="800000"/>
              </a:ln>
              <a:solidFill>
                <a:srgbClr val="FF0000"/>
              </a:solidFill>
              <a:effectLst>
                <a:outerShdw blurRad="55000" dist="50800" dir="5400000" algn="tl">
                  <a:srgbClr val="000000">
                    <a:alpha val="33000"/>
                  </a:srgbClr>
                </a:outerShdw>
              </a:effectLst>
              <a:latin typeface="Albertus Medium" pitchFamily="34" charset="0"/>
            </a:endParaRPr>
          </a:p>
        </p:txBody>
      </p:sp>
      <p:sp>
        <p:nvSpPr>
          <p:cNvPr id="4" name="Rectangle 5"/>
          <p:cNvSpPr>
            <a:spLocks noChangeArrowheads="1"/>
          </p:cNvSpPr>
          <p:nvPr/>
        </p:nvSpPr>
        <p:spPr bwMode="auto">
          <a:xfrm>
            <a:off x="0" y="6532605"/>
            <a:ext cx="9144000" cy="338554"/>
          </a:xfrm>
          <a:prstGeom prst="rect">
            <a:avLst/>
          </a:prstGeom>
          <a:noFill/>
          <a:ln w="9525">
            <a:noFill/>
            <a:miter lim="800000"/>
            <a:headEnd/>
            <a:tailEnd/>
          </a:ln>
          <a:effectLst/>
        </p:spPr>
        <p:txBody>
          <a:bodyPr>
            <a:spAutoFit/>
          </a:bodyPr>
          <a:lstStyle/>
          <a:p>
            <a:pPr algn="ct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hlinkClick r:id="rId3"/>
              </a:rPr>
              <a:t>www.carehr.com</a:t>
            </a: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rPr>
              <a:t>.  email: </a:t>
            </a: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hlinkClick r:id="rId4"/>
              </a:rPr>
              <a:t>carehrd@gmail.com</a:t>
            </a: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rPr>
              <a:t>.  </a:t>
            </a:r>
            <a:endParaRPr lang="en-GB"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endParaRPr>
          </a:p>
        </p:txBody>
      </p:sp>
      <p:pic>
        <p:nvPicPr>
          <p:cNvPr id="5" name="Content Placeholder 3" descr="LOGO.png"/>
          <p:cNvPicPr>
            <a:picLocks noChangeAspect="1"/>
          </p:cNvPicPr>
          <p:nvPr/>
        </p:nvPicPr>
        <p:blipFill>
          <a:blip r:embed="rId5" cstate="print"/>
          <a:srcRect l="6320" t="8334" r="6015" b="8333"/>
          <a:stretch>
            <a:fillRect/>
          </a:stretch>
        </p:blipFill>
        <p:spPr bwMode="auto">
          <a:xfrm>
            <a:off x="8397240" y="0"/>
            <a:ext cx="746760" cy="1066800"/>
          </a:xfrm>
          <a:prstGeom prst="rect">
            <a:avLst/>
          </a:prstGeom>
          <a:noFill/>
          <a:ln w="9525">
            <a:noFill/>
            <a:miter lim="800000"/>
            <a:headEnd/>
            <a:tailEnd/>
          </a:ln>
          <a:effectLst>
            <a:softEdge rad="112500"/>
          </a:effectLst>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6" name="you inc.MPG">
            <a:hlinkClick r:id="" action="ppaction://media"/>
          </p:cNvPr>
          <p:cNvPicPr>
            <a:picLocks noGrp="1" noRot="1" noChangeAspect="1"/>
          </p:cNvPicPr>
          <p:nvPr>
            <p:ph idx="1"/>
            <a:videoFile r:link="rId1"/>
          </p:nvPr>
        </p:nvPicPr>
        <p:blipFill>
          <a:blip r:embed="rId3"/>
          <a:stretch>
            <a:fillRect/>
          </a:stretch>
        </p:blipFill>
        <p:spPr>
          <a:xfrm>
            <a:off x="228600" y="152400"/>
            <a:ext cx="8686800" cy="6483927"/>
          </a:xfrm>
          <a:prstGeom prst="rect">
            <a:avLst/>
          </a:prstGeom>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952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UE.WMF"/>
          <p:cNvPicPr>
            <a:picLocks noChangeAspect="1"/>
          </p:cNvPicPr>
          <p:nvPr/>
        </p:nvPicPr>
        <p:blipFill>
          <a:blip r:embed="rId2"/>
          <a:stretch>
            <a:fillRect/>
          </a:stretch>
        </p:blipFill>
        <p:spPr>
          <a:xfrm>
            <a:off x="3276600" y="685800"/>
            <a:ext cx="4671588" cy="5863628"/>
          </a:xfrm>
          <a:prstGeom prst="rect">
            <a:avLst/>
          </a:prstGeom>
          <a:ln>
            <a:noFill/>
          </a:ln>
          <a:effectLst>
            <a:outerShdw blurRad="292100" dist="139700" dir="2700000" algn="tl" rotWithShape="0">
              <a:srgbClr val="333333">
                <a:alpha val="65000"/>
              </a:srgbClr>
            </a:outerShdw>
          </a:effectLst>
        </p:spPr>
      </p:pic>
      <p:sp>
        <p:nvSpPr>
          <p:cNvPr id="4" name="Title 3"/>
          <p:cNvSpPr>
            <a:spLocks noGrp="1"/>
          </p:cNvSpPr>
          <p:nvPr>
            <p:ph type="ctrTitle" sz="quarter"/>
          </p:nvPr>
        </p:nvSpPr>
        <p:spPr>
          <a:xfrm>
            <a:off x="2667000" y="3048000"/>
            <a:ext cx="6096000" cy="8382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6000" b="1" dirty="0" smtClean="0">
                <a:ln w="11430"/>
                <a:solidFill>
                  <a:srgbClr val="FFC000"/>
                </a:solidFill>
                <a:effectLst>
                  <a:outerShdw blurRad="50800" dist="39000" dir="5460000" algn="tl">
                    <a:srgbClr val="000000">
                      <a:alpha val="38000"/>
                    </a:srgbClr>
                  </a:outerShdw>
                </a:effectLst>
                <a:latin typeface="Bauhaus 93" pitchFamily="82" charset="0"/>
              </a:rPr>
              <a:t>Thank you</a:t>
            </a:r>
            <a:endParaRPr lang="en-US" sz="6000" b="1" dirty="0">
              <a:ln w="11430"/>
              <a:solidFill>
                <a:srgbClr val="FFC000"/>
              </a:solidFill>
              <a:effectLst>
                <a:outerShdw blurRad="50800" dist="39000" dir="5460000" algn="tl">
                  <a:srgbClr val="000000">
                    <a:alpha val="38000"/>
                  </a:srgbClr>
                </a:outerShdw>
              </a:effectLst>
              <a:latin typeface="Bauhaus 93" pitchFamily="82" charset="0"/>
            </a:endParaRPr>
          </a:p>
        </p:txBody>
      </p:sp>
    </p:spTree>
  </p:cSld>
  <p:clrMapOvr>
    <a:masterClrMapping/>
  </p:clrMapOvr>
  <p:transition spd="slow">
    <p:cover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nvPr>
        </p:nvGraphicFramePr>
        <p:xfrm>
          <a:off x="152400" y="228600"/>
          <a:ext cx="8991600" cy="662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angle 5"/>
          <p:cNvSpPr>
            <a:spLocks noChangeArrowheads="1"/>
          </p:cNvSpPr>
          <p:nvPr/>
        </p:nvSpPr>
        <p:spPr bwMode="auto">
          <a:xfrm>
            <a:off x="0" y="6532605"/>
            <a:ext cx="9144000" cy="338554"/>
          </a:xfrm>
          <a:prstGeom prst="rect">
            <a:avLst/>
          </a:prstGeom>
          <a:noFill/>
          <a:ln w="9525">
            <a:noFill/>
            <a:miter lim="800000"/>
            <a:headEnd/>
            <a:tailEnd/>
          </a:ln>
          <a:effectLst/>
        </p:spPr>
        <p:txBody>
          <a:bodyPr>
            <a:spAutoFit/>
          </a:bodyPr>
          <a:lstStyle/>
          <a:p>
            <a:pPr algn="ct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hlinkClick r:id="rId7"/>
              </a:rPr>
              <a:t>www.carehr.com</a:t>
            </a: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rPr>
              <a:t>.  email: </a:t>
            </a: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hlinkClick r:id="rId8"/>
              </a:rPr>
              <a:t>carehrd@gmail.com</a:t>
            </a: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rPr>
              <a:t>.  </a:t>
            </a:r>
            <a:endParaRPr lang="en-GB"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endParaRPr>
          </a:p>
        </p:txBody>
      </p:sp>
      <p:pic>
        <p:nvPicPr>
          <p:cNvPr id="4" name="Content Placeholder 3" descr="LOGO.png"/>
          <p:cNvPicPr>
            <a:picLocks noChangeAspect="1"/>
          </p:cNvPicPr>
          <p:nvPr/>
        </p:nvPicPr>
        <p:blipFill>
          <a:blip r:embed="rId9" cstate="print"/>
          <a:srcRect l="6320" t="8334" r="6015" b="8333"/>
          <a:stretch>
            <a:fillRect/>
          </a:stretch>
        </p:blipFill>
        <p:spPr bwMode="auto">
          <a:xfrm>
            <a:off x="8321040" y="76200"/>
            <a:ext cx="746760" cy="1066800"/>
          </a:xfrm>
          <a:prstGeom prst="rect">
            <a:avLst/>
          </a:prstGeom>
          <a:noFill/>
          <a:ln w="9525">
            <a:noFill/>
            <a:miter lim="800000"/>
            <a:headEnd/>
            <a:tailEnd/>
          </a:ln>
          <a:effectLst>
            <a:softEdge rad="112500"/>
          </a:effectLst>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graphicEl>
                                              <a:dgm id="{1BD55384-6D6B-48D0-BA32-ED85BC39537A}"/>
                                            </p:graphicEl>
                                          </p:spTgt>
                                        </p:tgtEl>
                                        <p:attrNameLst>
                                          <p:attrName>style.visibility</p:attrName>
                                        </p:attrNameLst>
                                      </p:cBhvr>
                                      <p:to>
                                        <p:strVal val="visible"/>
                                      </p:to>
                                    </p:set>
                                    <p:anim calcmode="lin" valueType="num">
                                      <p:cBhvr>
                                        <p:cTn id="7" dur="1000" fill="hold"/>
                                        <p:tgtEl>
                                          <p:spTgt spid="5">
                                            <p:graphicEl>
                                              <a:dgm id="{1BD55384-6D6B-48D0-BA32-ED85BC39537A}"/>
                                            </p:graphicEl>
                                          </p:spTgt>
                                        </p:tgtEl>
                                        <p:attrNameLst>
                                          <p:attrName>ppt_w</p:attrName>
                                        </p:attrNameLst>
                                      </p:cBhvr>
                                      <p:tavLst>
                                        <p:tav tm="0">
                                          <p:val>
                                            <p:strVal val="#ppt_w*0.70"/>
                                          </p:val>
                                        </p:tav>
                                        <p:tav tm="100000">
                                          <p:val>
                                            <p:strVal val="#ppt_w"/>
                                          </p:val>
                                        </p:tav>
                                      </p:tavLst>
                                    </p:anim>
                                    <p:anim calcmode="lin" valueType="num">
                                      <p:cBhvr>
                                        <p:cTn id="8" dur="1000" fill="hold"/>
                                        <p:tgtEl>
                                          <p:spTgt spid="5">
                                            <p:graphicEl>
                                              <a:dgm id="{1BD55384-6D6B-48D0-BA32-ED85BC39537A}"/>
                                            </p:graphicEl>
                                          </p:spTgt>
                                        </p:tgtEl>
                                        <p:attrNameLst>
                                          <p:attrName>ppt_h</p:attrName>
                                        </p:attrNameLst>
                                      </p:cBhvr>
                                      <p:tavLst>
                                        <p:tav tm="0">
                                          <p:val>
                                            <p:strVal val="#ppt_h"/>
                                          </p:val>
                                        </p:tav>
                                        <p:tav tm="100000">
                                          <p:val>
                                            <p:strVal val="#ppt_h"/>
                                          </p:val>
                                        </p:tav>
                                      </p:tavLst>
                                    </p:anim>
                                    <p:animEffect transition="in" filter="fade">
                                      <p:cBhvr>
                                        <p:cTn id="9" dur="1000"/>
                                        <p:tgtEl>
                                          <p:spTgt spid="5">
                                            <p:graphicEl>
                                              <a:dgm id="{1BD55384-6D6B-48D0-BA32-ED85BC39537A}"/>
                                            </p:graphic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
                                            <p:graphicEl>
                                              <a:dgm id="{D175109A-311F-4397-A814-2C06D88304AB}"/>
                                            </p:graphicEl>
                                          </p:spTgt>
                                        </p:tgtEl>
                                        <p:attrNameLst>
                                          <p:attrName>style.visibility</p:attrName>
                                        </p:attrNameLst>
                                      </p:cBhvr>
                                      <p:to>
                                        <p:strVal val="visible"/>
                                      </p:to>
                                    </p:set>
                                    <p:anim calcmode="lin" valueType="num">
                                      <p:cBhvr>
                                        <p:cTn id="14" dur="1000" fill="hold"/>
                                        <p:tgtEl>
                                          <p:spTgt spid="5">
                                            <p:graphicEl>
                                              <a:dgm id="{D175109A-311F-4397-A814-2C06D88304AB}"/>
                                            </p:graphicEl>
                                          </p:spTgt>
                                        </p:tgtEl>
                                        <p:attrNameLst>
                                          <p:attrName>ppt_w</p:attrName>
                                        </p:attrNameLst>
                                      </p:cBhvr>
                                      <p:tavLst>
                                        <p:tav tm="0">
                                          <p:val>
                                            <p:strVal val="#ppt_w*0.70"/>
                                          </p:val>
                                        </p:tav>
                                        <p:tav tm="100000">
                                          <p:val>
                                            <p:strVal val="#ppt_w"/>
                                          </p:val>
                                        </p:tav>
                                      </p:tavLst>
                                    </p:anim>
                                    <p:anim calcmode="lin" valueType="num">
                                      <p:cBhvr>
                                        <p:cTn id="15" dur="1000" fill="hold"/>
                                        <p:tgtEl>
                                          <p:spTgt spid="5">
                                            <p:graphicEl>
                                              <a:dgm id="{D175109A-311F-4397-A814-2C06D88304AB}"/>
                                            </p:graphicEl>
                                          </p:spTgt>
                                        </p:tgtEl>
                                        <p:attrNameLst>
                                          <p:attrName>ppt_h</p:attrName>
                                        </p:attrNameLst>
                                      </p:cBhvr>
                                      <p:tavLst>
                                        <p:tav tm="0">
                                          <p:val>
                                            <p:strVal val="#ppt_h"/>
                                          </p:val>
                                        </p:tav>
                                        <p:tav tm="100000">
                                          <p:val>
                                            <p:strVal val="#ppt_h"/>
                                          </p:val>
                                        </p:tav>
                                      </p:tavLst>
                                    </p:anim>
                                    <p:animEffect transition="in" filter="fade">
                                      <p:cBhvr>
                                        <p:cTn id="16" dur="1000"/>
                                        <p:tgtEl>
                                          <p:spTgt spid="5">
                                            <p:graphicEl>
                                              <a:dgm id="{D175109A-311F-4397-A814-2C06D88304AB}"/>
                                            </p:graphic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5">
                                            <p:graphicEl>
                                              <a:dgm id="{0C045FC8-04CC-43E2-8E8E-B8F96A6478E0}"/>
                                            </p:graphicEl>
                                          </p:spTgt>
                                        </p:tgtEl>
                                        <p:attrNameLst>
                                          <p:attrName>style.visibility</p:attrName>
                                        </p:attrNameLst>
                                      </p:cBhvr>
                                      <p:to>
                                        <p:strVal val="visible"/>
                                      </p:to>
                                    </p:set>
                                    <p:anim calcmode="lin" valueType="num">
                                      <p:cBhvr>
                                        <p:cTn id="21" dur="1000" fill="hold"/>
                                        <p:tgtEl>
                                          <p:spTgt spid="5">
                                            <p:graphicEl>
                                              <a:dgm id="{0C045FC8-04CC-43E2-8E8E-B8F96A6478E0}"/>
                                            </p:graphicEl>
                                          </p:spTgt>
                                        </p:tgtEl>
                                        <p:attrNameLst>
                                          <p:attrName>ppt_w</p:attrName>
                                        </p:attrNameLst>
                                      </p:cBhvr>
                                      <p:tavLst>
                                        <p:tav tm="0">
                                          <p:val>
                                            <p:strVal val="#ppt_w*0.70"/>
                                          </p:val>
                                        </p:tav>
                                        <p:tav tm="100000">
                                          <p:val>
                                            <p:strVal val="#ppt_w"/>
                                          </p:val>
                                        </p:tav>
                                      </p:tavLst>
                                    </p:anim>
                                    <p:anim calcmode="lin" valueType="num">
                                      <p:cBhvr>
                                        <p:cTn id="22" dur="1000" fill="hold"/>
                                        <p:tgtEl>
                                          <p:spTgt spid="5">
                                            <p:graphicEl>
                                              <a:dgm id="{0C045FC8-04CC-43E2-8E8E-B8F96A6478E0}"/>
                                            </p:graphicEl>
                                          </p:spTgt>
                                        </p:tgtEl>
                                        <p:attrNameLst>
                                          <p:attrName>ppt_h</p:attrName>
                                        </p:attrNameLst>
                                      </p:cBhvr>
                                      <p:tavLst>
                                        <p:tav tm="0">
                                          <p:val>
                                            <p:strVal val="#ppt_h"/>
                                          </p:val>
                                        </p:tav>
                                        <p:tav tm="100000">
                                          <p:val>
                                            <p:strVal val="#ppt_h"/>
                                          </p:val>
                                        </p:tav>
                                      </p:tavLst>
                                    </p:anim>
                                    <p:animEffect transition="in" filter="fade">
                                      <p:cBhvr>
                                        <p:cTn id="23" dur="1000"/>
                                        <p:tgtEl>
                                          <p:spTgt spid="5">
                                            <p:graphicEl>
                                              <a:dgm id="{0C045FC8-04CC-43E2-8E8E-B8F96A6478E0}"/>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5">
                                            <p:graphicEl>
                                              <a:dgm id="{E2132760-8189-4936-9517-7E3FFD7F5D7B}"/>
                                            </p:graphicEl>
                                          </p:spTgt>
                                        </p:tgtEl>
                                        <p:attrNameLst>
                                          <p:attrName>style.visibility</p:attrName>
                                        </p:attrNameLst>
                                      </p:cBhvr>
                                      <p:to>
                                        <p:strVal val="visible"/>
                                      </p:to>
                                    </p:set>
                                    <p:anim calcmode="lin" valueType="num">
                                      <p:cBhvr>
                                        <p:cTn id="28" dur="1000" fill="hold"/>
                                        <p:tgtEl>
                                          <p:spTgt spid="5">
                                            <p:graphicEl>
                                              <a:dgm id="{E2132760-8189-4936-9517-7E3FFD7F5D7B}"/>
                                            </p:graphicEl>
                                          </p:spTgt>
                                        </p:tgtEl>
                                        <p:attrNameLst>
                                          <p:attrName>ppt_w</p:attrName>
                                        </p:attrNameLst>
                                      </p:cBhvr>
                                      <p:tavLst>
                                        <p:tav tm="0">
                                          <p:val>
                                            <p:strVal val="#ppt_w*0.70"/>
                                          </p:val>
                                        </p:tav>
                                        <p:tav tm="100000">
                                          <p:val>
                                            <p:strVal val="#ppt_w"/>
                                          </p:val>
                                        </p:tav>
                                      </p:tavLst>
                                    </p:anim>
                                    <p:anim calcmode="lin" valueType="num">
                                      <p:cBhvr>
                                        <p:cTn id="29" dur="1000" fill="hold"/>
                                        <p:tgtEl>
                                          <p:spTgt spid="5">
                                            <p:graphicEl>
                                              <a:dgm id="{E2132760-8189-4936-9517-7E3FFD7F5D7B}"/>
                                            </p:graphicEl>
                                          </p:spTgt>
                                        </p:tgtEl>
                                        <p:attrNameLst>
                                          <p:attrName>ppt_h</p:attrName>
                                        </p:attrNameLst>
                                      </p:cBhvr>
                                      <p:tavLst>
                                        <p:tav tm="0">
                                          <p:val>
                                            <p:strVal val="#ppt_h"/>
                                          </p:val>
                                        </p:tav>
                                        <p:tav tm="100000">
                                          <p:val>
                                            <p:strVal val="#ppt_h"/>
                                          </p:val>
                                        </p:tav>
                                      </p:tavLst>
                                    </p:anim>
                                    <p:animEffect transition="in" filter="fade">
                                      <p:cBhvr>
                                        <p:cTn id="30" dur="1000"/>
                                        <p:tgtEl>
                                          <p:spTgt spid="5">
                                            <p:graphicEl>
                                              <a:dgm id="{E2132760-8189-4936-9517-7E3FFD7F5D7B}"/>
                                            </p:graphic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5">
                                            <p:graphicEl>
                                              <a:dgm id="{C3D65352-D238-4630-A929-F401E60BF487}"/>
                                            </p:graphicEl>
                                          </p:spTgt>
                                        </p:tgtEl>
                                        <p:attrNameLst>
                                          <p:attrName>style.visibility</p:attrName>
                                        </p:attrNameLst>
                                      </p:cBhvr>
                                      <p:to>
                                        <p:strVal val="visible"/>
                                      </p:to>
                                    </p:set>
                                    <p:anim calcmode="lin" valueType="num">
                                      <p:cBhvr>
                                        <p:cTn id="35" dur="1000" fill="hold"/>
                                        <p:tgtEl>
                                          <p:spTgt spid="5">
                                            <p:graphicEl>
                                              <a:dgm id="{C3D65352-D238-4630-A929-F401E60BF487}"/>
                                            </p:graphicEl>
                                          </p:spTgt>
                                        </p:tgtEl>
                                        <p:attrNameLst>
                                          <p:attrName>ppt_w</p:attrName>
                                        </p:attrNameLst>
                                      </p:cBhvr>
                                      <p:tavLst>
                                        <p:tav tm="0">
                                          <p:val>
                                            <p:strVal val="#ppt_w*0.70"/>
                                          </p:val>
                                        </p:tav>
                                        <p:tav tm="100000">
                                          <p:val>
                                            <p:strVal val="#ppt_w"/>
                                          </p:val>
                                        </p:tav>
                                      </p:tavLst>
                                    </p:anim>
                                    <p:anim calcmode="lin" valueType="num">
                                      <p:cBhvr>
                                        <p:cTn id="36" dur="1000" fill="hold"/>
                                        <p:tgtEl>
                                          <p:spTgt spid="5">
                                            <p:graphicEl>
                                              <a:dgm id="{C3D65352-D238-4630-A929-F401E60BF487}"/>
                                            </p:graphicEl>
                                          </p:spTgt>
                                        </p:tgtEl>
                                        <p:attrNameLst>
                                          <p:attrName>ppt_h</p:attrName>
                                        </p:attrNameLst>
                                      </p:cBhvr>
                                      <p:tavLst>
                                        <p:tav tm="0">
                                          <p:val>
                                            <p:strVal val="#ppt_h"/>
                                          </p:val>
                                        </p:tav>
                                        <p:tav tm="100000">
                                          <p:val>
                                            <p:strVal val="#ppt_h"/>
                                          </p:val>
                                        </p:tav>
                                      </p:tavLst>
                                    </p:anim>
                                    <p:animEffect transition="in" filter="fade">
                                      <p:cBhvr>
                                        <p:cTn id="37" dur="1000"/>
                                        <p:tgtEl>
                                          <p:spTgt spid="5">
                                            <p:graphicEl>
                                              <a:dgm id="{C3D65352-D238-4630-A929-F401E60BF487}"/>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sz="quarter"/>
          </p:nvPr>
        </p:nvSpPr>
        <p:spPr>
          <a:xfrm>
            <a:off x="2667000" y="2971800"/>
            <a:ext cx="6096000" cy="838200"/>
          </a:xfrm>
        </p:spPr>
        <p:txBody>
          <a:bodyPr>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b="1" dirty="0" smtClean="0">
                <a:ln w="11430"/>
                <a:solidFill>
                  <a:srgbClr val="FF0000"/>
                </a:solidFill>
                <a:effectLst>
                  <a:outerShdw blurRad="50800" dist="39000" dir="5460000" algn="tl">
                    <a:srgbClr val="000000">
                      <a:alpha val="38000"/>
                    </a:srgbClr>
                  </a:outerShdw>
                </a:effectLst>
              </a:rPr>
              <a:t>Total training solutions</a:t>
            </a:r>
            <a:endParaRPr lang="en-US" b="1" dirty="0">
              <a:ln w="11430"/>
              <a:solidFill>
                <a:srgbClr val="FF0000"/>
              </a:solidFill>
              <a:effectLst>
                <a:outerShdw blurRad="50800" dist="39000" dir="5460000" algn="tl">
                  <a:srgbClr val="000000">
                    <a:alpha val="38000"/>
                  </a:srgbClr>
                </a:outerShdw>
              </a:effectLst>
            </a:endParaRPr>
          </a:p>
        </p:txBody>
      </p:sp>
      <p:sp>
        <p:nvSpPr>
          <p:cNvPr id="5" name="Subtitle 4"/>
          <p:cNvSpPr>
            <a:spLocks noGrp="1"/>
          </p:cNvSpPr>
          <p:nvPr>
            <p:ph type="subTitle" sz="quarter" idx="1"/>
          </p:nvPr>
        </p:nvSpPr>
        <p:spPr>
          <a:xfrm>
            <a:off x="2895600" y="3962400"/>
            <a:ext cx="6096000" cy="2286000"/>
          </a:xfrm>
        </p:spPr>
        <p:txBody>
          <a:bodyPr/>
          <a:lstStyle/>
          <a:p>
            <a:r>
              <a:rPr lang="en-US" sz="2000" b="1" dirty="0" smtClean="0">
                <a:latin typeface="Advance" pitchFamily="34" charset="0"/>
              </a:rPr>
              <a:t>Web: </a:t>
            </a:r>
            <a:r>
              <a:rPr lang="en-US" sz="2000" b="1" dirty="0" smtClean="0">
                <a:latin typeface="Advance" pitchFamily="34" charset="0"/>
                <a:hlinkClick r:id="rId2"/>
              </a:rPr>
              <a:t>www.carehr.com</a:t>
            </a:r>
            <a:r>
              <a:rPr lang="en-US" sz="2000" b="1" dirty="0" smtClean="0">
                <a:latin typeface="Advance" pitchFamily="34" charset="0"/>
              </a:rPr>
              <a:t>. </a:t>
            </a:r>
          </a:p>
          <a:p>
            <a:r>
              <a:rPr lang="en-US" sz="2000" b="1" dirty="0" smtClean="0">
                <a:latin typeface="Advance" pitchFamily="34" charset="0"/>
              </a:rPr>
              <a:t>Email: </a:t>
            </a:r>
            <a:r>
              <a:rPr lang="en-US" sz="2000" b="1" dirty="0" smtClean="0">
                <a:latin typeface="Advance" pitchFamily="34" charset="0"/>
                <a:hlinkClick r:id="rId3"/>
              </a:rPr>
              <a:t>carehrd@gmail.com</a:t>
            </a:r>
            <a:endParaRPr lang="en-US" sz="2000" b="1" dirty="0" smtClean="0">
              <a:latin typeface="Advance" pitchFamily="34" charset="0"/>
            </a:endParaRPr>
          </a:p>
          <a:p>
            <a:r>
              <a:rPr lang="en-US" sz="2000" b="1" dirty="0" smtClean="0">
                <a:latin typeface="Advance" pitchFamily="34" charset="0"/>
              </a:rPr>
              <a:t>Mob: 94462 60237</a:t>
            </a:r>
          </a:p>
          <a:p>
            <a:r>
              <a:rPr lang="en-US" sz="2000" b="1" dirty="0" smtClean="0">
                <a:latin typeface="Advance" pitchFamily="34" charset="0"/>
              </a:rPr>
              <a:t>2</a:t>
            </a:r>
            <a:r>
              <a:rPr lang="en-US" sz="2000" b="1" baseline="30000" dirty="0" smtClean="0">
                <a:latin typeface="Advance" pitchFamily="34" charset="0"/>
              </a:rPr>
              <a:t>nd</a:t>
            </a:r>
            <a:r>
              <a:rPr lang="en-US" sz="2000" b="1" dirty="0" smtClean="0">
                <a:latin typeface="Advance" pitchFamily="34" charset="0"/>
              </a:rPr>
              <a:t> floor, Mather square</a:t>
            </a:r>
          </a:p>
          <a:p>
            <a:r>
              <a:rPr lang="en-US" sz="2000" b="1" dirty="0" smtClean="0">
                <a:latin typeface="Advance" pitchFamily="34" charset="0"/>
              </a:rPr>
              <a:t>Opp. North railway station</a:t>
            </a:r>
          </a:p>
          <a:p>
            <a:r>
              <a:rPr lang="en-US" sz="2000" b="1" dirty="0" smtClean="0">
                <a:latin typeface="Advance" pitchFamily="34" charset="0"/>
              </a:rPr>
              <a:t>Cochin-18</a:t>
            </a:r>
            <a:endParaRPr lang="en-US" sz="2000" b="1" dirty="0">
              <a:latin typeface="Advance" pitchFamily="34" charset="0"/>
            </a:endParaRPr>
          </a:p>
        </p:txBody>
      </p:sp>
      <p:pic>
        <p:nvPicPr>
          <p:cNvPr id="6" name="Content Placeholder 3" descr="LOGO.png"/>
          <p:cNvPicPr>
            <a:picLocks noChangeAspect="1"/>
          </p:cNvPicPr>
          <p:nvPr/>
        </p:nvPicPr>
        <p:blipFill>
          <a:blip r:embed="rId4" cstate="print"/>
          <a:srcRect l="6320" t="8334" r="6015" b="8333"/>
          <a:stretch>
            <a:fillRect/>
          </a:stretch>
        </p:blipFill>
        <p:spPr bwMode="auto">
          <a:xfrm>
            <a:off x="6477000" y="914400"/>
            <a:ext cx="1386840" cy="1981200"/>
          </a:xfrm>
          <a:prstGeom prst="rect">
            <a:avLst/>
          </a:prstGeom>
          <a:noFill/>
          <a:ln w="9525">
            <a:noFill/>
            <a:miter lim="800000"/>
            <a:headEnd/>
            <a:tailEnd/>
          </a:ln>
          <a:effectLst>
            <a:softEdge rad="112500"/>
          </a:effectLst>
        </p:spPr>
      </p:pic>
    </p:spTree>
  </p:cSld>
  <p:clrMapOvr>
    <a:masterClrMapping/>
  </p:clrMapOvr>
  <p:transition spd="slow">
    <p:cover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3400" y="1219200"/>
            <a:ext cx="4038600" cy="5029200"/>
          </a:xfrm>
        </p:spPr>
        <p:txBody>
          <a:bodyPr/>
          <a:lstStyle/>
          <a:p>
            <a:r>
              <a:rPr lang="en-US" sz="3200" b="1" dirty="0" smtClean="0">
                <a:ln w="11430"/>
                <a:solidFill>
                  <a:srgbClr val="FF0000"/>
                </a:solidFill>
                <a:effectLst>
                  <a:outerShdw blurRad="50800" dist="39000" dir="5460000" algn="tl">
                    <a:srgbClr val="000000">
                      <a:alpha val="38000"/>
                    </a:srgbClr>
                  </a:outerShdw>
                </a:effectLst>
                <a:latin typeface="Arial Black" pitchFamily="34" charset="0"/>
              </a:rPr>
              <a:t>Your personality is key to how you react to those and other situations.</a:t>
            </a:r>
          </a:p>
          <a:p>
            <a:r>
              <a:rPr lang="en-US" sz="3200" b="1" dirty="0" smtClean="0">
                <a:ln w="11430"/>
                <a:solidFill>
                  <a:schemeClr val="bg1"/>
                </a:solidFill>
                <a:effectLst>
                  <a:outerShdw blurRad="50800" dist="39000" dir="5460000" algn="tl">
                    <a:srgbClr val="000000">
                      <a:alpha val="38000"/>
                    </a:srgbClr>
                  </a:outerShdw>
                </a:effectLst>
                <a:latin typeface="Arial Black" pitchFamily="34" charset="0"/>
              </a:rPr>
              <a:t>It is what causes you to act and react the way you do.</a:t>
            </a:r>
          </a:p>
          <a:p>
            <a:endParaRPr lang="en-US" sz="3200" dirty="0"/>
          </a:p>
        </p:txBody>
      </p:sp>
      <p:pic>
        <p:nvPicPr>
          <p:cNvPr id="4" name="Picture 3" descr="43301.JPG"/>
          <p:cNvPicPr>
            <a:picLocks noChangeAspect="1"/>
          </p:cNvPicPr>
          <p:nvPr/>
        </p:nvPicPr>
        <p:blipFill>
          <a:blip r:embed="rId2"/>
          <a:stretch>
            <a:fillRect/>
          </a:stretch>
        </p:blipFill>
        <p:spPr>
          <a:xfrm>
            <a:off x="4800600" y="1701800"/>
            <a:ext cx="4089400" cy="4089400"/>
          </a:xfrm>
          <a:prstGeom prst="rect">
            <a:avLst/>
          </a:prstGeom>
          <a:ln>
            <a:noFill/>
          </a:ln>
          <a:effectLst>
            <a:softEdge rad="112500"/>
          </a:effectLst>
        </p:spPr>
      </p:pic>
    </p:spTree>
  </p:cSld>
  <p:clrMapOvr>
    <a:masterClrMapping/>
  </p:clrMapOvr>
  <p:transition spd="slow">
    <p:cover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85800" y="152401"/>
            <a:ext cx="7772400" cy="9144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Your behavior code</a:t>
            </a:r>
            <a:endParaRPr lang="en-US"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7" name="Text Placeholder 6"/>
          <p:cNvSpPr>
            <a:spLocks noGrp="1"/>
          </p:cNvSpPr>
          <p:nvPr>
            <p:ph type="body" idx="1"/>
          </p:nvPr>
        </p:nvSpPr>
        <p:spPr>
          <a:xfrm>
            <a:off x="1371600" y="1524000"/>
            <a:ext cx="4075113" cy="4495800"/>
          </a:xfrm>
        </p:spPr>
        <p:txBody>
          <a:bodyPr/>
          <a:lstStyle/>
          <a:p>
            <a:pPr algn="r"/>
            <a:r>
              <a:rPr lang="en-US" sz="3200" b="1" dirty="0" smtClean="0">
                <a:ln w="17780" cmpd="sng">
                  <a:solidFill>
                    <a:schemeClr val="accent1">
                      <a:tint val="3000"/>
                    </a:schemeClr>
                  </a:solidFill>
                  <a:prstDash val="solid"/>
                  <a:miter lim="800000"/>
                </a:ln>
                <a:solidFill>
                  <a:srgbClr val="FFC000"/>
                </a:solidFill>
                <a:effectLst>
                  <a:outerShdw blurRad="55000" dist="50800" dir="5400000" algn="tl">
                    <a:srgbClr val="000000">
                      <a:alpha val="33000"/>
                    </a:srgbClr>
                  </a:outerShdw>
                </a:effectLst>
                <a:latin typeface="Arial Black" pitchFamily="34" charset="0"/>
              </a:rPr>
              <a:t>Your personality includes a behavior code a core of  thoughts and feelings that tells you how to conduct your self in different situation  </a:t>
            </a:r>
            <a:endParaRPr lang="en-US" sz="3200" b="1" dirty="0">
              <a:ln w="17780" cmpd="sng">
                <a:solidFill>
                  <a:schemeClr val="accent1">
                    <a:tint val="3000"/>
                  </a:schemeClr>
                </a:solidFill>
                <a:prstDash val="solid"/>
                <a:miter lim="800000"/>
              </a:ln>
              <a:solidFill>
                <a:srgbClr val="FFC000"/>
              </a:solidFill>
              <a:effectLst>
                <a:outerShdw blurRad="55000" dist="50800" dir="5400000" algn="tl">
                  <a:srgbClr val="000000">
                    <a:alpha val="33000"/>
                  </a:srgbClr>
                </a:outerShdw>
              </a:effectLst>
              <a:latin typeface="Arial Black" pitchFamily="34" charset="0"/>
            </a:endParaRPr>
          </a:p>
        </p:txBody>
      </p:sp>
      <p:pic>
        <p:nvPicPr>
          <p:cNvPr id="8" name="Picture 7" descr="192792621_97c04595e2_m.jpg"/>
          <p:cNvPicPr>
            <a:picLocks noChangeAspect="1"/>
          </p:cNvPicPr>
          <p:nvPr/>
        </p:nvPicPr>
        <p:blipFill>
          <a:blip r:embed="rId3"/>
          <a:stretch>
            <a:fillRect/>
          </a:stretch>
        </p:blipFill>
        <p:spPr>
          <a:xfrm>
            <a:off x="5562600" y="1752600"/>
            <a:ext cx="2948940" cy="4138863"/>
          </a:xfrm>
          <a:prstGeom prst="rect">
            <a:avLst/>
          </a:prstGeom>
          <a:ln>
            <a:noFill/>
          </a:ln>
          <a:effectLst>
            <a:softEdge rad="112500"/>
          </a:effectLst>
        </p:spPr>
      </p:pic>
      <p:sp>
        <p:nvSpPr>
          <p:cNvPr id="5" name="Rectangle 5"/>
          <p:cNvSpPr>
            <a:spLocks noChangeArrowheads="1"/>
          </p:cNvSpPr>
          <p:nvPr/>
        </p:nvSpPr>
        <p:spPr bwMode="auto">
          <a:xfrm>
            <a:off x="0" y="6532605"/>
            <a:ext cx="9144000" cy="338554"/>
          </a:xfrm>
          <a:prstGeom prst="rect">
            <a:avLst/>
          </a:prstGeom>
          <a:noFill/>
          <a:ln w="9525">
            <a:noFill/>
            <a:miter lim="800000"/>
            <a:headEnd/>
            <a:tailEnd/>
          </a:ln>
          <a:effectLst/>
        </p:spPr>
        <p:txBody>
          <a:bodyPr>
            <a:spAutoFit/>
          </a:bodyPr>
          <a:lstStyle/>
          <a:p>
            <a:pPr algn="ct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hlinkClick r:id="rId4"/>
              </a:rPr>
              <a:t>www.carehr.com</a:t>
            </a: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rPr>
              <a:t>.  email: </a:t>
            </a: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hlinkClick r:id="rId5"/>
              </a:rPr>
              <a:t>carehrd@gmail.com</a:t>
            </a: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rPr>
              <a:t>.  </a:t>
            </a:r>
            <a:endParaRPr lang="en-GB"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endParaRPr>
          </a:p>
        </p:txBody>
      </p:sp>
      <p:pic>
        <p:nvPicPr>
          <p:cNvPr id="9" name="Content Placeholder 3" descr="LOGO.png"/>
          <p:cNvPicPr>
            <a:picLocks noChangeAspect="1"/>
          </p:cNvPicPr>
          <p:nvPr/>
        </p:nvPicPr>
        <p:blipFill>
          <a:blip r:embed="rId6" cstate="print"/>
          <a:srcRect l="6320" t="8334" r="6015" b="8333"/>
          <a:stretch>
            <a:fillRect/>
          </a:stretch>
        </p:blipFill>
        <p:spPr bwMode="auto">
          <a:xfrm>
            <a:off x="8321040" y="76200"/>
            <a:ext cx="746760" cy="1066800"/>
          </a:xfrm>
          <a:prstGeom prst="rect">
            <a:avLst/>
          </a:prstGeom>
          <a:noFill/>
          <a:ln w="9525">
            <a:noFill/>
            <a:miter lim="800000"/>
            <a:headEnd/>
            <a:tailEnd/>
          </a:ln>
          <a:effectLst>
            <a:softEdge rad="112500"/>
          </a:effectLst>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3352800" y="1600200"/>
            <a:ext cx="5373687" cy="4572000"/>
          </a:xfrm>
        </p:spPr>
        <p:txBody>
          <a:bodyPr/>
          <a:lstStyle/>
          <a:p>
            <a:pPr algn="r"/>
            <a:r>
              <a:rPr lang="en-US" sz="32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Advance" pitchFamily="34" charset="0"/>
              </a:rPr>
              <a:t>Your behavior code directs your emotional and or rational reaction when confronted by an adverse situation. It is the active on going process in your heart and mind that dictates how you think, feel and behave. </a:t>
            </a:r>
            <a:endParaRPr lang="en-US" sz="32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dvance" pitchFamily="34" charset="0"/>
            </a:endParaRPr>
          </a:p>
        </p:txBody>
      </p:sp>
      <p:pic>
        <p:nvPicPr>
          <p:cNvPr id="8" name="Picture 7" descr="179141027_e426f2caf9_m.jpg"/>
          <p:cNvPicPr>
            <a:picLocks noChangeAspect="1"/>
          </p:cNvPicPr>
          <p:nvPr/>
        </p:nvPicPr>
        <p:blipFill>
          <a:blip r:embed="rId3"/>
          <a:stretch>
            <a:fillRect/>
          </a:stretch>
        </p:blipFill>
        <p:spPr>
          <a:xfrm>
            <a:off x="381000" y="1981200"/>
            <a:ext cx="3129915" cy="3430044"/>
          </a:xfrm>
          <a:prstGeom prst="rect">
            <a:avLst/>
          </a:prstGeom>
          <a:ln>
            <a:noFill/>
          </a:ln>
          <a:effectLst>
            <a:softEdge rad="112500"/>
          </a:effectLst>
        </p:spPr>
      </p:pic>
      <p:sp>
        <p:nvSpPr>
          <p:cNvPr id="4" name="Rectangle 5"/>
          <p:cNvSpPr>
            <a:spLocks noChangeArrowheads="1"/>
          </p:cNvSpPr>
          <p:nvPr/>
        </p:nvSpPr>
        <p:spPr bwMode="auto">
          <a:xfrm>
            <a:off x="0" y="6532605"/>
            <a:ext cx="9144000" cy="338554"/>
          </a:xfrm>
          <a:prstGeom prst="rect">
            <a:avLst/>
          </a:prstGeom>
          <a:noFill/>
          <a:ln w="9525">
            <a:noFill/>
            <a:miter lim="800000"/>
            <a:headEnd/>
            <a:tailEnd/>
          </a:ln>
          <a:effectLst/>
        </p:spPr>
        <p:txBody>
          <a:bodyPr>
            <a:spAutoFit/>
          </a:bodyPr>
          <a:lstStyle/>
          <a:p>
            <a:pPr algn="ct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hlinkClick r:id="rId4"/>
              </a:rPr>
              <a:t>www.carehr.com</a:t>
            </a: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rPr>
              <a:t>.  email: </a:t>
            </a: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hlinkClick r:id="rId5"/>
              </a:rPr>
              <a:t>carehrd@gmail.com</a:t>
            </a: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rPr>
              <a:t>.  </a:t>
            </a:r>
            <a:endParaRPr lang="en-GB"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endParaRPr>
          </a:p>
        </p:txBody>
      </p:sp>
      <p:pic>
        <p:nvPicPr>
          <p:cNvPr id="5" name="Content Placeholder 3" descr="LOGO.png"/>
          <p:cNvPicPr>
            <a:picLocks noChangeAspect="1"/>
          </p:cNvPicPr>
          <p:nvPr/>
        </p:nvPicPr>
        <p:blipFill>
          <a:blip r:embed="rId6" cstate="print"/>
          <a:srcRect l="6320" t="8334" r="6015" b="8333"/>
          <a:stretch>
            <a:fillRect/>
          </a:stretch>
        </p:blipFill>
        <p:spPr bwMode="auto">
          <a:xfrm>
            <a:off x="8321040" y="76200"/>
            <a:ext cx="746760" cy="1066800"/>
          </a:xfrm>
          <a:prstGeom prst="rect">
            <a:avLst/>
          </a:prstGeom>
          <a:noFill/>
          <a:ln w="9525">
            <a:noFill/>
            <a:miter lim="800000"/>
            <a:headEnd/>
            <a:tailEnd/>
          </a:ln>
          <a:effectLst>
            <a:softEdge rad="112500"/>
          </a:effectLst>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gn="ctr"/>
            <a:r>
              <a:rPr lang="en-US" b="1" dirty="0" smtClean="0">
                <a:ln w="17780" cmpd="sng">
                  <a:solidFill>
                    <a:schemeClr val="accent1">
                      <a:tint val="3000"/>
                    </a:schemeClr>
                  </a:solidFill>
                  <a:prstDash val="solid"/>
                  <a:miter lim="800000"/>
                </a:ln>
                <a:solidFill>
                  <a:srgbClr val="FFC000"/>
                </a:solidFill>
                <a:effectLst>
                  <a:outerShdw blurRad="55000" dist="50800" dir="5400000" algn="tl">
                    <a:srgbClr val="000000">
                      <a:alpha val="33000"/>
                    </a:srgbClr>
                  </a:outerShdw>
                </a:effectLst>
              </a:rPr>
              <a:t>Types of personalities.</a:t>
            </a:r>
            <a:endParaRPr lang="en-US" b="1" dirty="0">
              <a:ln w="17780" cmpd="sng">
                <a:solidFill>
                  <a:schemeClr val="accent1">
                    <a:tint val="3000"/>
                  </a:schemeClr>
                </a:solidFill>
                <a:prstDash val="solid"/>
                <a:miter lim="800000"/>
              </a:ln>
              <a:solidFill>
                <a:srgbClr val="FFC000"/>
              </a:solidFill>
              <a:effectLst>
                <a:outerShdw blurRad="55000" dist="50800" dir="5400000" algn="tl">
                  <a:srgbClr val="000000">
                    <a:alpha val="33000"/>
                  </a:srgbClr>
                </a:outerShdw>
              </a:effectLst>
            </a:endParaRPr>
          </a:p>
        </p:txBody>
      </p:sp>
      <p:sp>
        <p:nvSpPr>
          <p:cNvPr id="5" name="Content Placeholder 4"/>
          <p:cNvSpPr>
            <a:spLocks noGrp="1"/>
          </p:cNvSpPr>
          <p:nvPr>
            <p:ph idx="1"/>
          </p:nvPr>
        </p:nvSpPr>
        <p:spPr>
          <a:xfrm>
            <a:off x="609600" y="2209800"/>
            <a:ext cx="4572000" cy="2667000"/>
          </a:xfrm>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Franklin Gothic Demi" pitchFamily="34" charset="0"/>
              </a:rPr>
              <a:t>Power players</a:t>
            </a:r>
          </a:p>
          <a:p>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Franklin Gothic Demi" pitchFamily="34" charset="0"/>
              </a:rPr>
              <a:t>Team players</a:t>
            </a:r>
          </a:p>
          <a:p>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Franklin Gothic Demi" pitchFamily="34" charset="0"/>
              </a:rPr>
              <a:t>Diplomatic players</a:t>
            </a:r>
          </a:p>
          <a:p>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Franklin Gothic Demi" pitchFamily="34" charset="0"/>
              </a:rPr>
              <a:t>Party players</a:t>
            </a:r>
          </a:p>
          <a:p>
            <a:endParaRPr lang="en-US"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Franklin Gothic Demi" pitchFamily="34" charset="0"/>
            </a:endParaRPr>
          </a:p>
        </p:txBody>
      </p:sp>
      <p:pic>
        <p:nvPicPr>
          <p:cNvPr id="6" name="Picture 5" descr="43324.JPG"/>
          <p:cNvPicPr>
            <a:picLocks noChangeAspect="1"/>
          </p:cNvPicPr>
          <p:nvPr/>
        </p:nvPicPr>
        <p:blipFill>
          <a:blip r:embed="rId3"/>
          <a:srcRect b="15789"/>
          <a:stretch>
            <a:fillRect/>
          </a:stretch>
        </p:blipFill>
        <p:spPr>
          <a:xfrm>
            <a:off x="5105400" y="1981200"/>
            <a:ext cx="3581400" cy="3200400"/>
          </a:xfrm>
          <a:prstGeom prst="rect">
            <a:avLst/>
          </a:prstGeom>
          <a:ln>
            <a:noFill/>
          </a:ln>
          <a:effectLst>
            <a:softEdge rad="112500"/>
          </a:effectLst>
        </p:spPr>
      </p:pic>
      <p:sp>
        <p:nvSpPr>
          <p:cNvPr id="7" name="Rectangle 5"/>
          <p:cNvSpPr>
            <a:spLocks noChangeArrowheads="1"/>
          </p:cNvSpPr>
          <p:nvPr/>
        </p:nvSpPr>
        <p:spPr bwMode="auto">
          <a:xfrm>
            <a:off x="0" y="6532605"/>
            <a:ext cx="9144000" cy="338554"/>
          </a:xfrm>
          <a:prstGeom prst="rect">
            <a:avLst/>
          </a:prstGeom>
          <a:noFill/>
          <a:ln w="9525">
            <a:noFill/>
            <a:miter lim="800000"/>
            <a:headEnd/>
            <a:tailEnd/>
          </a:ln>
          <a:effectLst/>
        </p:spPr>
        <p:txBody>
          <a:bodyPr>
            <a:spAutoFit/>
          </a:bodyPr>
          <a:lstStyle/>
          <a:p>
            <a:pPr algn="ct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hlinkClick r:id="rId4"/>
              </a:rPr>
              <a:t>www.carehr.com</a:t>
            </a: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rPr>
              <a:t>.  email: </a:t>
            </a: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hlinkClick r:id="rId5"/>
              </a:rPr>
              <a:t>carehrd@gmail.com</a:t>
            </a:r>
            <a:r>
              <a:rPr lang="en-GB" sz="16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rPr>
              <a:t>.  </a:t>
            </a:r>
            <a:endParaRPr lang="en-GB" sz="16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ahoma" pitchFamily="34" charset="0"/>
              <a:cs typeface="Times New Roman" charset="0"/>
            </a:endParaRPr>
          </a:p>
        </p:txBody>
      </p:sp>
      <p:pic>
        <p:nvPicPr>
          <p:cNvPr id="8" name="Content Placeholder 3" descr="LOGO.png"/>
          <p:cNvPicPr>
            <a:picLocks noChangeAspect="1"/>
          </p:cNvPicPr>
          <p:nvPr/>
        </p:nvPicPr>
        <p:blipFill>
          <a:blip r:embed="rId6" cstate="print"/>
          <a:srcRect l="6320" t="8334" r="6015" b="8333"/>
          <a:stretch>
            <a:fillRect/>
          </a:stretch>
        </p:blipFill>
        <p:spPr bwMode="auto">
          <a:xfrm>
            <a:off x="8321040" y="76200"/>
            <a:ext cx="746760" cy="1066800"/>
          </a:xfrm>
          <a:prstGeom prst="rect">
            <a:avLst/>
          </a:prstGeom>
          <a:noFill/>
          <a:ln w="9525">
            <a:noFill/>
            <a:miter lim="800000"/>
            <a:headEnd/>
            <a:tailEnd/>
          </a:ln>
          <a:effectLst>
            <a:softEdge rad="112500"/>
          </a:effectLst>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50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theme/theme1.xml><?xml version="1.0" encoding="utf-8"?>
<a:theme xmlns:a="http://schemas.openxmlformats.org/drawingml/2006/main" name="personality conflits">
  <a:themeElements>
    <a:clrScheme name="PPP_AFREE_TXT_Worldma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PPP_AFREE_TXT_Worldmap">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PP_AFREE_TXT_Worldmap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PP_AFREE_TXT_Worldmap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PP_AFREE_TXT_Worldmap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PP_AFREE_TXT_Worldmap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PP_AFREE_TXT_Worldmap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PP_AFREE_TXT_Worldmap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PP_AFREE_TXT_Worldmap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ine success in your own updater 5">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personality conflits</Template>
  <TotalTime>451</TotalTime>
  <Words>2642</Words>
  <Application>Microsoft Office PowerPoint</Application>
  <PresentationFormat>On-screen Show (4:3)</PresentationFormat>
  <Paragraphs>304</Paragraphs>
  <Slides>50</Slides>
  <Notes>26</Notes>
  <HiddenSlides>0</HiddenSlides>
  <MMClips>1</MMClips>
  <ScaleCrop>false</ScaleCrop>
  <HeadingPairs>
    <vt:vector size="4" baseType="variant">
      <vt:variant>
        <vt:lpstr>Theme</vt:lpstr>
      </vt:variant>
      <vt:variant>
        <vt:i4>2</vt:i4>
      </vt:variant>
      <vt:variant>
        <vt:lpstr>Slide Titles</vt:lpstr>
      </vt:variant>
      <vt:variant>
        <vt:i4>50</vt:i4>
      </vt:variant>
    </vt:vector>
  </HeadingPairs>
  <TitlesOfParts>
    <vt:vector size="52" baseType="lpstr">
      <vt:lpstr>personality conflits</vt:lpstr>
      <vt:lpstr>Define success in your own updater 5</vt:lpstr>
      <vt:lpstr>Slide 1</vt:lpstr>
      <vt:lpstr>Personality conflict</vt:lpstr>
      <vt:lpstr>Personality traits</vt:lpstr>
      <vt:lpstr>Slide 4</vt:lpstr>
      <vt:lpstr>Slide 5</vt:lpstr>
      <vt:lpstr>Slide 6</vt:lpstr>
      <vt:lpstr>Your behavior code</vt:lpstr>
      <vt:lpstr>Slide 8</vt:lpstr>
      <vt:lpstr>Types of personalities.</vt:lpstr>
      <vt:lpstr>Type :1</vt:lpstr>
      <vt:lpstr>Slide 11</vt:lpstr>
      <vt:lpstr>Slide 12</vt:lpstr>
      <vt:lpstr>Slide 13</vt:lpstr>
      <vt:lpstr>Motivating basics</vt:lpstr>
      <vt:lpstr>Strengths  of TYPE 1</vt:lpstr>
      <vt:lpstr>Weaknesses  of TYPE 1</vt:lpstr>
      <vt:lpstr>Weaknesses  of TYPE 1</vt:lpstr>
      <vt:lpstr>Corrective measures for TYPE 1</vt:lpstr>
      <vt:lpstr>Corrective measures for TYPE 1</vt:lpstr>
      <vt:lpstr>Strengths  of TYPE 2</vt:lpstr>
      <vt:lpstr>Weaknesses of TYPE 2</vt:lpstr>
      <vt:lpstr>Weaknesses of TYPE 2</vt:lpstr>
      <vt:lpstr>Corrective measures for TYPE 2</vt:lpstr>
      <vt:lpstr>Corrective measures for TYPE 2</vt:lpstr>
      <vt:lpstr>Strengths  of TYPE 3</vt:lpstr>
      <vt:lpstr>Strengths  of TYPE 3</vt:lpstr>
      <vt:lpstr>Weaknesses of TYPE 3</vt:lpstr>
      <vt:lpstr>Weaknesses of TYPE 3</vt:lpstr>
      <vt:lpstr>Corrective measures for TYPE 3 </vt:lpstr>
      <vt:lpstr>Strengths  of TYPE 4</vt:lpstr>
      <vt:lpstr>Strengths  of TYPE 4</vt:lpstr>
      <vt:lpstr>Weaknesses of TYPE 4</vt:lpstr>
      <vt:lpstr>Corrective measures for TYPE 4 </vt:lpstr>
      <vt:lpstr>Slide 34</vt:lpstr>
      <vt:lpstr>IMPROVING YOUR  PERSONALITY’S CHARACTOR</vt:lpstr>
      <vt:lpstr>Slide 36</vt:lpstr>
      <vt:lpstr>Celebrate your own diversity</vt:lpstr>
      <vt:lpstr>Grapes</vt:lpstr>
      <vt:lpstr>Slide 39</vt:lpstr>
      <vt:lpstr>Oranges</vt:lpstr>
      <vt:lpstr>Slide 41</vt:lpstr>
      <vt:lpstr>Bananas</vt:lpstr>
      <vt:lpstr>Slide 43</vt:lpstr>
      <vt:lpstr>Melons</vt:lpstr>
      <vt:lpstr>Slide 45</vt:lpstr>
      <vt:lpstr>Five basic character traits to improve your own personality.</vt:lpstr>
      <vt:lpstr>Slide 47</vt:lpstr>
      <vt:lpstr>Slide 48</vt:lpstr>
      <vt:lpstr>Thank you</vt:lpstr>
      <vt:lpstr>Total training solutions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Care</cp:lastModifiedBy>
  <cp:revision>5</cp:revision>
  <dcterms:created xsi:type="dcterms:W3CDTF">2008-02-08T17:00:39Z</dcterms:created>
  <dcterms:modified xsi:type="dcterms:W3CDTF">2008-09-04T10:25:56Z</dcterms:modified>
</cp:coreProperties>
</file>