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58" r:id="rId4"/>
    <p:sldId id="259" r:id="rId5"/>
    <p:sldId id="260" r:id="rId6"/>
    <p:sldId id="262" r:id="rId7"/>
    <p:sldId id="263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7" name="Picture 6" descr="principles-of-adult-learning-1-7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371599"/>
            <a:ext cx="6286500" cy="43434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Pedagogy </a:t>
            </a:r>
          </a:p>
          <a:p>
            <a:endParaRPr lang="en-US" b="1" i="1" dirty="0">
              <a:solidFill>
                <a:srgbClr val="C00000"/>
              </a:solidFill>
            </a:endParaRPr>
          </a:p>
          <a:p>
            <a:r>
              <a:rPr lang="en-US" b="1" i="1" dirty="0" err="1">
                <a:solidFill>
                  <a:srgbClr val="C00000"/>
                </a:solidFill>
              </a:rPr>
              <a:t>Andragogy</a:t>
            </a:r>
            <a:endParaRPr lang="en-US" b="1" i="1" dirty="0">
              <a:solidFill>
                <a:srgbClr val="C00000"/>
              </a:solidFill>
            </a:endParaRPr>
          </a:p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br>
              <a:rPr lang="en-US" b="1" dirty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Learners’ Role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Follow instructions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Passive reception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Receive information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Little responsibility for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         learning process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Andragogy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 err="1">
                <a:solidFill>
                  <a:srgbClr val="0070C0"/>
                </a:solidFill>
              </a:rPr>
              <a:t>Adult,Non</a:t>
            </a:r>
            <a:r>
              <a:rPr lang="en-US" sz="2000" dirty="0">
                <a:solidFill>
                  <a:srgbClr val="0070C0"/>
                </a:solidFill>
              </a:rPr>
              <a:t> Formal)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Offer ideas based on experience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Active participation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Responsible for learning process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br>
              <a:rPr lang="en-US" b="1" dirty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Motivation for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External: Forces of society (family, religion, tradition, etc.)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Learner does not see immediate benefit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Andragogy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 err="1">
                <a:solidFill>
                  <a:srgbClr val="0070C0"/>
                </a:solidFill>
              </a:rPr>
              <a:t>Adult,Non</a:t>
            </a:r>
            <a:r>
              <a:rPr lang="en-US" sz="2000" dirty="0">
                <a:solidFill>
                  <a:srgbClr val="0070C0"/>
                </a:solidFill>
              </a:rPr>
              <a:t> Formal)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From within oneself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Learner sees immediate application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br>
              <a:rPr lang="en-US" b="1" dirty="0">
                <a:solidFill>
                  <a:srgbClr val="FF0000"/>
                </a:solidFill>
                <a:latin typeface="Academy Engraved LET" pitchFamily="2" charset="0"/>
              </a:rPr>
            </a:b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Choice of 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4"/>
          </a:xfrm>
        </p:spPr>
        <p:txBody>
          <a:bodyPr>
            <a:normAutofit fontScale="32500" lnSpcReduction="20000"/>
          </a:bodyPr>
          <a:lstStyle/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      Pedagogy(Class room)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Teacher-controlled &amp;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    Learner has little or no choice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22287"/>
          </a:xfrm>
        </p:spPr>
        <p:txBody>
          <a:bodyPr>
            <a:normAutofit/>
          </a:bodyPr>
          <a:lstStyle/>
          <a:p>
            <a:pPr algn="ctr"/>
            <a:r>
              <a:rPr lang="en-US" sz="2000" dirty="0" err="1">
                <a:solidFill>
                  <a:srgbClr val="0070C0"/>
                </a:solidFill>
              </a:rPr>
              <a:t>Andragogy</a:t>
            </a:r>
            <a:r>
              <a:rPr lang="en-US" sz="2000" dirty="0">
                <a:solidFill>
                  <a:srgbClr val="0070C0"/>
                </a:solidFill>
              </a:rPr>
              <a:t>(</a:t>
            </a:r>
            <a:r>
              <a:rPr lang="en-US" sz="2000" dirty="0" err="1">
                <a:solidFill>
                  <a:srgbClr val="0070C0"/>
                </a:solidFill>
              </a:rPr>
              <a:t>Adult,Non</a:t>
            </a:r>
            <a:r>
              <a:rPr lang="en-US" sz="2000" dirty="0">
                <a:solidFill>
                  <a:srgbClr val="0070C0"/>
                </a:solidFill>
              </a:rPr>
              <a:t> Formal)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Centered on life or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workplace problems</a:t>
            </a:r>
          </a:p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expressed by the learner</a:t>
            </a: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br>
              <a:rPr lang="en-US" b="1" dirty="0">
                <a:solidFill>
                  <a:srgbClr val="FF0000"/>
                </a:solidFill>
                <a:latin typeface="Academy Engraved LET" pitchFamily="2" charset="0"/>
              </a:rPr>
            </a:b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381000" y="1295400"/>
            <a:ext cx="73914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1800" b="1" dirty="0">
              <a:solidFill>
                <a:srgbClr val="00B05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US" sz="1800" b="1" i="1" dirty="0">
                <a:solidFill>
                  <a:srgbClr val="7030A0"/>
                </a:solidFill>
                <a:latin typeface="Microsoft Sans Serif" pitchFamily="34" charset="0"/>
                <a:cs typeface="Microsoft Sans Serif" pitchFamily="34" charset="0"/>
              </a:rPr>
              <a:t>  </a:t>
            </a:r>
            <a:endParaRPr lang="en-US" sz="2900" b="1" i="1" dirty="0">
              <a:solidFill>
                <a:srgbClr val="7030A0"/>
              </a:solidFill>
              <a:latin typeface="Microsoft Sans Serif" pitchFamily="34" charset="0"/>
              <a:cs typeface="Microsoft Sans Serif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US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must recognize the need to learn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apply new learning back on the job.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integrate past experience with new material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prefer concrete to abstract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need a variety of training methods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learn better in an informal and comfortable environment.</a:t>
            </a:r>
          </a:p>
          <a:p>
            <a:pPr>
              <a:lnSpc>
                <a:spcPct val="220000"/>
              </a:lnSpc>
              <a:buNone/>
            </a:pPr>
            <a:r>
              <a:rPr lang="en-US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Adults want to solve realistic problems.</a:t>
            </a:r>
          </a:p>
          <a:p>
            <a:pPr>
              <a:lnSpc>
                <a:spcPct val="150000"/>
              </a:lnSpc>
              <a:buNone/>
            </a:pPr>
            <a:endParaRPr lang="en-US" sz="2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pic>
        <p:nvPicPr>
          <p:cNvPr id="8" name="Picture 7" descr="adult-learning-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6809"/>
            <a:ext cx="64008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Factors affect the speed at which people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Psychological</a:t>
            </a:r>
          </a:p>
          <a:p>
            <a:r>
              <a:rPr lang="en-US" b="1" dirty="0">
                <a:solidFill>
                  <a:srgbClr val="C00000"/>
                </a:solidFill>
              </a:rPr>
              <a:t>Environmental</a:t>
            </a:r>
          </a:p>
          <a:p>
            <a:r>
              <a:rPr lang="en-US" b="1" dirty="0">
                <a:solidFill>
                  <a:srgbClr val="C00000"/>
                </a:solidFill>
              </a:rPr>
              <a:t>Emotional</a:t>
            </a:r>
          </a:p>
          <a:p>
            <a:r>
              <a:rPr lang="en-US" b="1" dirty="0">
                <a:solidFill>
                  <a:srgbClr val="C00000"/>
                </a:solidFill>
              </a:rPr>
              <a:t>Sociological</a:t>
            </a:r>
          </a:p>
          <a:p>
            <a:r>
              <a:rPr lang="en-US" b="1" dirty="0">
                <a:solidFill>
                  <a:srgbClr val="C00000"/>
                </a:solidFill>
              </a:rPr>
              <a:t>Physical</a:t>
            </a:r>
          </a:p>
          <a:p>
            <a:r>
              <a:rPr lang="en-US" b="1" dirty="0">
                <a:solidFill>
                  <a:srgbClr val="C00000"/>
                </a:solidFill>
              </a:rPr>
              <a:t>Intellectual and Experiential</a:t>
            </a:r>
          </a:p>
          <a:p>
            <a:r>
              <a:rPr lang="en-US" b="1" dirty="0">
                <a:solidFill>
                  <a:srgbClr val="C00000"/>
                </a:solidFill>
              </a:rPr>
              <a:t>Age</a:t>
            </a:r>
          </a:p>
        </p:txBody>
      </p:sp>
      <p:pic>
        <p:nvPicPr>
          <p:cNvPr id="4" name="Picture 3" descr="lear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19200"/>
            <a:ext cx="3657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4294967295"/>
          </p:nvPr>
        </p:nvSpPr>
        <p:spPr>
          <a:xfrm>
            <a:off x="0" y="1524000"/>
            <a:ext cx="4040188" cy="650875"/>
          </a:xfrm>
        </p:spPr>
        <p:txBody>
          <a:bodyPr>
            <a:normAutofit fontScale="25000" lnSpcReduction="20000"/>
          </a:bodyPr>
          <a:lstStyle/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ctr"/>
            <a:r>
              <a:rPr lang="en-US" sz="6400" dirty="0">
                <a:solidFill>
                  <a:srgbClr val="0070C0"/>
                </a:solidFill>
              </a:rPr>
              <a:t>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19200" y="1981200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dirty="0">
              <a:solidFill>
                <a:srgbClr val="00B050"/>
              </a:solidFill>
            </a:endParaRPr>
          </a:p>
          <a:p>
            <a:r>
              <a:rPr lang="en-US" sz="4800" b="1" dirty="0">
                <a:solidFill>
                  <a:srgbClr val="00B050"/>
                </a:solidFill>
              </a:rPr>
              <a:t>Cognitive Overload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8800" y="1"/>
            <a:ext cx="3505200" cy="304799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 </a:t>
            </a:r>
            <a:r>
              <a:rPr lang="en-US" b="1" i="1" dirty="0">
                <a:solidFill>
                  <a:srgbClr val="FF0000"/>
                </a:solidFill>
                <a:latin typeface="Academy Engraved LET" pitchFamily="2" charset="0"/>
              </a:rPr>
              <a:t>PC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cademy Engraved LET" pitchFamily="2" charset="0"/>
              </a:rPr>
              <a:t>ToTs</a:t>
            </a:r>
            <a:endParaRPr lang="en-US" b="1" dirty="0">
              <a:solidFill>
                <a:srgbClr val="FF0000"/>
              </a:solidFill>
              <a:latin typeface="Academy Engraved LE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458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>
                <a:solidFill>
                  <a:srgbClr val="7030A0"/>
                </a:solidFill>
              </a:rPr>
              <a:t>Participation breeds Commitment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>
                <a:solidFill>
                  <a:srgbClr val="7030A0"/>
                </a:solidFill>
              </a:rPr>
              <a:t> Everyone brings something to the table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>
                <a:solidFill>
                  <a:srgbClr val="7030A0"/>
                </a:solidFill>
              </a:rPr>
              <a:t>Non threatening environment</a:t>
            </a:r>
          </a:p>
          <a:p>
            <a:pPr algn="l">
              <a:lnSpc>
                <a:spcPct val="150000"/>
              </a:lnSpc>
            </a:pPr>
            <a:r>
              <a:rPr lang="en-US" sz="3800" b="1" i="1" dirty="0">
                <a:solidFill>
                  <a:srgbClr val="7030A0"/>
                </a:solidFill>
              </a:rPr>
              <a:t>The mind seeks to complete familiar patterns</a:t>
            </a:r>
          </a:p>
          <a:p>
            <a:endParaRPr lang="en-US" b="1" i="1" dirty="0">
              <a:solidFill>
                <a:srgbClr val="C00000"/>
              </a:solidFill>
            </a:endParaRPr>
          </a:p>
          <a:p>
            <a:endParaRPr lang="en-US" b="1" i="1" dirty="0">
              <a:solidFill>
                <a:srgbClr val="C0000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</a:t>
            </a:r>
            <a:endParaRPr lang="en-US" b="1" i="1" dirty="0">
              <a:solidFill>
                <a:srgbClr val="0070C0"/>
              </a:solidFill>
            </a:endParaRPr>
          </a:p>
          <a:p>
            <a:pPr algn="l"/>
            <a:r>
              <a:rPr lang="en-US" b="1" i="1" dirty="0">
                <a:solidFill>
                  <a:srgbClr val="C00000"/>
                </a:solidFill>
              </a:rPr>
              <a:t>       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1145097" cy="1371600"/>
          </a:xfrm>
          <a:prstGeom prst="rect">
            <a:avLst/>
          </a:prstGeom>
        </p:spPr>
      </p:pic>
      <p:pic>
        <p:nvPicPr>
          <p:cNvPr id="5" name="Picture 4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1145097" cy="1371600"/>
          </a:xfrm>
          <a:prstGeom prst="rect">
            <a:avLst/>
          </a:prstGeom>
        </p:spPr>
      </p:pic>
      <p:pic>
        <p:nvPicPr>
          <p:cNvPr id="6" name="Picture 5" descr="positive-commune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903" y="5486400"/>
            <a:ext cx="1145097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231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Academy Engraved LET</vt:lpstr>
      <vt:lpstr>Arial</vt:lpstr>
      <vt:lpstr>Arial Black</vt:lpstr>
      <vt:lpstr>Calibri</vt:lpstr>
      <vt:lpstr>Microsoft Sans Serif</vt:lpstr>
      <vt:lpstr>Office Theme</vt:lpstr>
      <vt:lpstr>                                       PC ToTs</vt:lpstr>
      <vt:lpstr>                                       PC ToTs</vt:lpstr>
      <vt:lpstr>                                       PC ToTs Learners’ Role</vt:lpstr>
      <vt:lpstr>                                       PC ToTs Motivation for Learning</vt:lpstr>
      <vt:lpstr>                                       PC ToTs Choice of Content</vt:lpstr>
      <vt:lpstr>                                                     PC ToTs </vt:lpstr>
      <vt:lpstr>Factors affect the speed at which people learn</vt:lpstr>
      <vt:lpstr>                                       PC ToTs</vt:lpstr>
      <vt:lpstr>                                       PC ToTs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PREETHI</cp:lastModifiedBy>
  <cp:revision>22</cp:revision>
  <dcterms:created xsi:type="dcterms:W3CDTF">2018-01-25T01:14:33Z</dcterms:created>
  <dcterms:modified xsi:type="dcterms:W3CDTF">2020-05-24T05:06:37Z</dcterms:modified>
</cp:coreProperties>
</file>