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1"/>
  </p:notesMasterIdLst>
  <p:sldIdLst>
    <p:sldId id="271" r:id="rId2"/>
    <p:sldId id="281" r:id="rId3"/>
    <p:sldId id="273" r:id="rId4"/>
    <p:sldId id="284" r:id="rId5"/>
    <p:sldId id="285" r:id="rId6"/>
    <p:sldId id="286" r:id="rId7"/>
    <p:sldId id="282" r:id="rId8"/>
    <p:sldId id="288" r:id="rId9"/>
    <p:sldId id="283" r:id="rId10"/>
    <p:sldId id="287" r:id="rId11"/>
    <p:sldId id="278" r:id="rId12"/>
    <p:sldId id="279" r:id="rId13"/>
    <p:sldId id="263" r:id="rId14"/>
    <p:sldId id="265" r:id="rId15"/>
    <p:sldId id="269" r:id="rId16"/>
    <p:sldId id="270" r:id="rId17"/>
    <p:sldId id="290" r:id="rId18"/>
    <p:sldId id="291" r:id="rId19"/>
    <p:sldId id="289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F1DBD"/>
    <a:srgbClr val="DAA600"/>
    <a:srgbClr val="E2AC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8" autoAdjust="0"/>
    <p:restoredTop sz="77957" autoAdjust="0"/>
  </p:normalViewPr>
  <p:slideViewPr>
    <p:cSldViewPr>
      <p:cViewPr varScale="1">
        <p:scale>
          <a:sx n="67" d="100"/>
          <a:sy n="67" d="100"/>
        </p:scale>
        <p:origin x="193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3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00294-8FEF-4600-84EB-3B0EFFA96F87}" type="datetimeFigureOut">
              <a:rPr lang="en-US" smtClean="0"/>
              <a:pPr/>
              <a:t>6/6/2020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86CE3-CCFF-4BB7-89A4-AFA698F76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86CE3-CCFF-4BB7-89A4-AFA698F76FA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279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86CE3-CCFF-4BB7-89A4-AFA698F76FA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0840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86CE3-CCFF-4BB7-89A4-AFA698F76FA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80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86CE3-CCFF-4BB7-89A4-AFA698F76FA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752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86CE3-CCFF-4BB7-89A4-AFA698F76FA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83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86CE3-CCFF-4BB7-89A4-AFA698F76FA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02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284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880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8349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745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3435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3801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825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60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36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97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400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16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87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067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766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66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8E562-1DE6-4B8D-81C4-952976C859BA}" type="datetimeFigureOut">
              <a:rPr lang="en-US" smtClean="0"/>
              <a:pPr/>
              <a:t>6/6/2020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16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sudaskannoth@gmail.c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562600"/>
          </a:xfrm>
        </p:spPr>
        <p:txBody>
          <a:bodyPr/>
          <a:lstStyle/>
          <a:p>
            <a:pPr algn="l"/>
            <a:r>
              <a:rPr lang="en-US" b="1" i="1" dirty="0">
                <a:solidFill>
                  <a:srgbClr val="C00000"/>
                </a:solidFill>
              </a:rPr>
              <a:t>       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8" name="Picture 7" descr="training-development-cyc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6444" y="1676400"/>
            <a:ext cx="7111112" cy="44196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144000" cy="69342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ml-IN" sz="4000" dirty="0"/>
              <a:t>ഈ പ്രോഗ്രാം കഴിയുമ്പോഴേക്കും ഒരു നല്ല ഉല്പന്നത്തിന്റെ </a:t>
            </a:r>
            <a:r>
              <a:rPr lang="ml-IN" sz="4000" dirty="0">
                <a:solidFill>
                  <a:srgbClr val="FF0000"/>
                </a:solidFill>
              </a:rPr>
              <a:t>കൃത്യമായ ഗുണങ്ങൾ വേർതിരിച്ചുകൊണ്ട് </a:t>
            </a:r>
            <a:r>
              <a:rPr lang="ml-IN" sz="4000" dirty="0"/>
              <a:t>തന്നിരിക്കുന്ന </a:t>
            </a:r>
            <a:r>
              <a:rPr lang="ml-IN" sz="4000" dirty="0">
                <a:solidFill>
                  <a:srgbClr val="FFC000"/>
                </a:solidFill>
              </a:rPr>
              <a:t>ഉത്പന്നങ്ങളിൽനിന്നും നല്ലതും മോശവുമായത് </a:t>
            </a:r>
            <a:r>
              <a:rPr lang="ml-IN" sz="4000" dirty="0">
                <a:solidFill>
                  <a:srgbClr val="00B050"/>
                </a:solidFill>
              </a:rPr>
              <a:t>വേർതിരിക്കു</a:t>
            </a:r>
            <a:r>
              <a:rPr lang="en-US" sz="4000" dirty="0">
                <a:solidFill>
                  <a:srgbClr val="00B050"/>
                </a:solidFill>
              </a:rPr>
              <a:t>o</a:t>
            </a:r>
            <a:r>
              <a:rPr lang="ml-IN" sz="4000" dirty="0">
                <a:solidFill>
                  <a:srgbClr val="00B050"/>
                </a:solidFill>
              </a:rPr>
              <a:t> </a:t>
            </a:r>
            <a:endParaRPr lang="en-US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111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1"/>
            <a:ext cx="3505200" cy="304799"/>
          </a:xfrm>
        </p:spPr>
        <p:txBody>
          <a:bodyPr>
            <a:normAutofit fontScale="90000"/>
          </a:bodyPr>
          <a:lstStyle/>
          <a:p>
            <a:endParaRPr lang="en-US" b="1" dirty="0">
              <a:solidFill>
                <a:srgbClr val="FF0000"/>
              </a:solidFill>
              <a:latin typeface="Academy Engraved LE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447800"/>
            <a:ext cx="8839200" cy="3657600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defRPr/>
            </a:pPr>
            <a:endParaRPr lang="en-US" sz="5400" b="1" kern="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5400" b="1" i="1" dirty="0">
              <a:solidFill>
                <a:srgbClr val="00B0F0"/>
              </a:solidFill>
            </a:endParaRPr>
          </a:p>
          <a:p>
            <a:pPr algn="just"/>
            <a:endParaRPr lang="en-US" sz="5400" b="1" i="1" dirty="0">
              <a:solidFill>
                <a:srgbClr val="00B0F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5" name="Picture 4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0"/>
            <a:ext cx="1145097" cy="1371600"/>
          </a:xfrm>
          <a:prstGeom prst="rect">
            <a:avLst/>
          </a:prstGeom>
        </p:spPr>
      </p:pic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57200" y="1447800"/>
            <a:ext cx="83058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At the end of the </a:t>
            </a:r>
            <a:r>
              <a:rPr lang="en-US" sz="4400" kern="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programme</a:t>
            </a:r>
            <a:r>
              <a:rPr lang="en-US" sz="4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all the participants will be able to </a:t>
            </a:r>
            <a:r>
              <a:rPr lang="en-US" sz="4400" kern="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make</a:t>
            </a:r>
            <a:r>
              <a:rPr lang="en-US" sz="4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4400" kern="0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an embroidery work of 2” size within 10 minutes </a:t>
            </a:r>
            <a:r>
              <a:rPr lang="en-US" sz="4400" kern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with proper </a:t>
            </a:r>
            <a:r>
              <a:rPr lang="en-US" sz="4400" kern="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colour</a:t>
            </a:r>
            <a:r>
              <a:rPr lang="en-US" sz="4400" kern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combination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447800"/>
            <a:ext cx="8839200" cy="3657600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defRPr/>
            </a:pPr>
            <a:endParaRPr lang="en-US" sz="5400" b="1" kern="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5400" b="1" i="1" dirty="0">
              <a:solidFill>
                <a:srgbClr val="00B0F0"/>
              </a:solidFill>
            </a:endParaRPr>
          </a:p>
          <a:p>
            <a:pPr algn="just"/>
            <a:endParaRPr lang="en-US" sz="5400" b="1" i="1" dirty="0">
              <a:solidFill>
                <a:srgbClr val="00B0F0"/>
              </a:solidFill>
            </a:endParaRPr>
          </a:p>
        </p:txBody>
      </p:sp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57200" y="1447800"/>
            <a:ext cx="83058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err="1"/>
              <a:t>ക്ലാസ്</a:t>
            </a:r>
            <a:r>
              <a:rPr lang="en-US" sz="3600" dirty="0"/>
              <a:t> </a:t>
            </a:r>
            <a:r>
              <a:rPr lang="en-US" sz="3600" dirty="0" err="1"/>
              <a:t>കഴിയുമ്പോ</a:t>
            </a:r>
            <a:r>
              <a:rPr lang="en-US" sz="3600" dirty="0"/>
              <a:t>ൾ  </a:t>
            </a:r>
            <a:r>
              <a:rPr lang="en-US" sz="3600" dirty="0" err="1"/>
              <a:t>പങ്കെടുത്ത</a:t>
            </a:r>
            <a:r>
              <a:rPr lang="en-US" sz="3600" dirty="0"/>
              <a:t> </a:t>
            </a:r>
            <a:r>
              <a:rPr lang="en-US" sz="3600" dirty="0" err="1"/>
              <a:t>എല്ലാവരും</a:t>
            </a:r>
            <a:r>
              <a:rPr lang="en-US" sz="3600" dirty="0"/>
              <a:t>  </a:t>
            </a:r>
            <a:r>
              <a:rPr lang="en-US" sz="3600" dirty="0" err="1">
                <a:solidFill>
                  <a:srgbClr val="FF0000"/>
                </a:solidFill>
              </a:rPr>
              <a:t>നല്ല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കള</a:t>
            </a:r>
            <a:r>
              <a:rPr lang="en-US" sz="3600" dirty="0">
                <a:solidFill>
                  <a:srgbClr val="FF0000"/>
                </a:solidFill>
              </a:rPr>
              <a:t>ർ </a:t>
            </a:r>
            <a:r>
              <a:rPr lang="en-US" sz="3600" dirty="0" err="1">
                <a:solidFill>
                  <a:srgbClr val="FF0000"/>
                </a:solidFill>
              </a:rPr>
              <a:t>കോമ്പിനേഷ</a:t>
            </a:r>
            <a:r>
              <a:rPr lang="en-US" sz="3600" dirty="0">
                <a:solidFill>
                  <a:srgbClr val="FF0000"/>
                </a:solidFill>
              </a:rPr>
              <a:t>ൻ </a:t>
            </a:r>
            <a:r>
              <a:rPr lang="en-US" sz="3600" dirty="0" err="1">
                <a:solidFill>
                  <a:srgbClr val="FF0000"/>
                </a:solidFill>
              </a:rPr>
              <a:t>ഓടുകൂടി</a:t>
            </a:r>
            <a:r>
              <a:rPr lang="en-US" sz="3600" dirty="0"/>
              <a:t> </a:t>
            </a:r>
            <a:r>
              <a:rPr lang="en-US" sz="3600" dirty="0">
                <a:solidFill>
                  <a:srgbClr val="FFC000"/>
                </a:solidFill>
              </a:rPr>
              <a:t>10 </a:t>
            </a:r>
            <a:r>
              <a:rPr lang="en-US" sz="3600" dirty="0" err="1">
                <a:solidFill>
                  <a:srgbClr val="FFC000"/>
                </a:solidFill>
              </a:rPr>
              <a:t>മിനിറ്റ്</a:t>
            </a:r>
            <a:r>
              <a:rPr lang="en-US" sz="3600" dirty="0">
                <a:solidFill>
                  <a:srgbClr val="FFC000"/>
                </a:solidFill>
              </a:rPr>
              <a:t> </a:t>
            </a:r>
            <a:r>
              <a:rPr lang="en-US" sz="3600" dirty="0" err="1">
                <a:solidFill>
                  <a:srgbClr val="FFC000"/>
                </a:solidFill>
              </a:rPr>
              <a:t>കൊണ്ട്</a:t>
            </a:r>
            <a:r>
              <a:rPr lang="en-US" sz="3600" dirty="0">
                <a:solidFill>
                  <a:srgbClr val="FFC000"/>
                </a:solidFill>
              </a:rPr>
              <a:t>  </a:t>
            </a:r>
            <a:r>
              <a:rPr lang="en-US" sz="3600" dirty="0" err="1">
                <a:solidFill>
                  <a:srgbClr val="FFC000"/>
                </a:solidFill>
              </a:rPr>
              <a:t>രണ്ട്</a:t>
            </a:r>
            <a:r>
              <a:rPr lang="en-US" sz="3600" dirty="0">
                <a:solidFill>
                  <a:srgbClr val="FFC000"/>
                </a:solidFill>
              </a:rPr>
              <a:t>  inch </a:t>
            </a:r>
            <a:r>
              <a:rPr lang="en-US" sz="3600" dirty="0" err="1">
                <a:solidFill>
                  <a:srgbClr val="FFC000"/>
                </a:solidFill>
              </a:rPr>
              <a:t>സൈസുള്ള</a:t>
            </a:r>
            <a:r>
              <a:rPr lang="en-US" sz="3600" dirty="0">
                <a:solidFill>
                  <a:srgbClr val="FFC000"/>
                </a:solidFill>
              </a:rPr>
              <a:t>  </a:t>
            </a:r>
            <a:r>
              <a:rPr lang="en-US" sz="3600" dirty="0" err="1">
                <a:solidFill>
                  <a:srgbClr val="FFC000"/>
                </a:solidFill>
              </a:rPr>
              <a:t>ഒരു</a:t>
            </a:r>
            <a:r>
              <a:rPr lang="en-US" sz="3600" dirty="0">
                <a:solidFill>
                  <a:srgbClr val="FFC000"/>
                </a:solidFill>
              </a:rPr>
              <a:t> </a:t>
            </a:r>
            <a:r>
              <a:rPr lang="en-US" sz="3600" dirty="0" err="1">
                <a:solidFill>
                  <a:srgbClr val="FFC000"/>
                </a:solidFill>
              </a:rPr>
              <a:t>എംബ്രോയിഡറി</a:t>
            </a:r>
            <a:r>
              <a:rPr lang="en-US" sz="3600" dirty="0">
                <a:solidFill>
                  <a:srgbClr val="FFC000"/>
                </a:solidFill>
              </a:rPr>
              <a:t> </a:t>
            </a:r>
            <a:r>
              <a:rPr lang="en-US" sz="3600" dirty="0" err="1">
                <a:solidFill>
                  <a:srgbClr val="FFC000"/>
                </a:solidFill>
              </a:rPr>
              <a:t>വർക്ക്</a:t>
            </a:r>
            <a:r>
              <a:rPr lang="en-US" sz="3600" dirty="0">
                <a:solidFill>
                  <a:srgbClr val="FFC000"/>
                </a:solidFill>
              </a:rPr>
              <a:t> </a:t>
            </a:r>
            <a:r>
              <a:rPr lang="en-US" sz="3600" dirty="0" err="1">
                <a:solidFill>
                  <a:srgbClr val="00B050"/>
                </a:solidFill>
              </a:rPr>
              <a:t>നിർമ്മിക്കും</a:t>
            </a:r>
            <a:r>
              <a:rPr lang="en-US" sz="3600" dirty="0"/>
              <a:t> </a:t>
            </a:r>
          </a:p>
          <a:p>
            <a:pPr algn="just"/>
            <a:endParaRPr lang="en-US" sz="4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1600200"/>
            <a:ext cx="7162800" cy="5257800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Name of Trainer:</a:t>
            </a:r>
          </a:p>
          <a:p>
            <a:pPr algn="l">
              <a:lnSpc>
                <a:spcPct val="150000"/>
              </a:lnSpc>
            </a:pPr>
            <a:r>
              <a:rPr lang="en-US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Name of Topic:</a:t>
            </a:r>
          </a:p>
          <a:p>
            <a:pPr algn="l">
              <a:lnSpc>
                <a:spcPct val="150000"/>
              </a:lnSpc>
            </a:pPr>
            <a:r>
              <a:rPr lang="en-US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Audience Type:</a:t>
            </a:r>
          </a:p>
          <a:p>
            <a:pPr algn="l">
              <a:lnSpc>
                <a:spcPct val="150000"/>
              </a:lnSpc>
            </a:pPr>
            <a:r>
              <a:rPr lang="en-US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No. of Audience:</a:t>
            </a:r>
          </a:p>
          <a:p>
            <a:pPr algn="l">
              <a:lnSpc>
                <a:spcPct val="150000"/>
              </a:lnSpc>
            </a:pPr>
            <a:r>
              <a:rPr lang="en-US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Date of Training:</a:t>
            </a:r>
          </a:p>
          <a:p>
            <a:pPr algn="l">
              <a:lnSpc>
                <a:spcPct val="150000"/>
              </a:lnSpc>
            </a:pPr>
            <a:r>
              <a:rPr lang="en-US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Place:</a:t>
            </a:r>
          </a:p>
          <a:p>
            <a:pPr algn="l">
              <a:lnSpc>
                <a:spcPct val="150000"/>
              </a:lnSpc>
            </a:pPr>
            <a:r>
              <a:rPr lang="en-US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Duration:</a:t>
            </a:r>
          </a:p>
          <a:p>
            <a:pPr algn="l">
              <a:lnSpc>
                <a:spcPct val="150000"/>
              </a:lnSpc>
            </a:pPr>
            <a:r>
              <a:rPr lang="en-US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Instructional Objective:</a:t>
            </a: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-68580"/>
            <a:ext cx="1145097" cy="1371600"/>
          </a:xfrm>
          <a:prstGeom prst="rect">
            <a:avLst/>
          </a:prstGeom>
        </p:spPr>
      </p:pic>
      <p:pic>
        <p:nvPicPr>
          <p:cNvPr id="9" name="Picture 8" descr="trainin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762000"/>
            <a:ext cx="2057400" cy="742950"/>
          </a:xfrm>
          <a:prstGeom prst="rect">
            <a:avLst/>
          </a:prstGeom>
        </p:spPr>
      </p:pic>
      <p:pic>
        <p:nvPicPr>
          <p:cNvPr id="10" name="Picture 9" descr="Graphic-Design-PNG-Fi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2800" y="838199"/>
            <a:ext cx="5371429" cy="11430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600200"/>
            <a:ext cx="8534400" cy="4800600"/>
          </a:xfrm>
        </p:spPr>
        <p:txBody>
          <a:bodyPr>
            <a:normAutofit/>
          </a:bodyPr>
          <a:lstStyle/>
          <a:p>
            <a:pPr algn="l"/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6511" y="5378194"/>
            <a:ext cx="1145097" cy="1371600"/>
          </a:xfrm>
          <a:prstGeom prst="rect">
            <a:avLst/>
          </a:prstGeom>
        </p:spPr>
      </p:pic>
      <p:pic>
        <p:nvPicPr>
          <p:cNvPr id="9" name="Picture 8" descr="trainin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762000"/>
            <a:ext cx="2057400" cy="742950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982579"/>
              </p:ext>
            </p:extLst>
          </p:nvPr>
        </p:nvGraphicFramePr>
        <p:xfrm>
          <a:off x="228601" y="2384303"/>
          <a:ext cx="8610598" cy="3330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5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9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27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0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00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00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90642"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 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Aids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Reflections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3237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2695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9471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652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2" name="Picture 11" descr="design matrix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7734" y="1066800"/>
            <a:ext cx="5536266" cy="78105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1"/>
            <a:ext cx="3505200" cy="304799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                          </a:t>
            </a:r>
            <a:r>
              <a:rPr lang="en-US" b="1" i="1" dirty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endParaRPr lang="en-US" b="1" dirty="0">
              <a:solidFill>
                <a:srgbClr val="FF0000"/>
              </a:solidFill>
              <a:latin typeface="Academy Engraved LE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600200"/>
            <a:ext cx="8534400" cy="4800600"/>
          </a:xfrm>
        </p:spPr>
        <p:txBody>
          <a:bodyPr>
            <a:normAutofit/>
          </a:bodyPr>
          <a:lstStyle/>
          <a:p>
            <a:pPr algn="l"/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9" name="Picture 8" descr="trainin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762000"/>
            <a:ext cx="2057400" cy="742950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388403"/>
              </p:ext>
            </p:extLst>
          </p:nvPr>
        </p:nvGraphicFramePr>
        <p:xfrm>
          <a:off x="228601" y="2384303"/>
          <a:ext cx="8610598" cy="4540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6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9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00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00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90642"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 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Content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Aids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Reflections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3237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Rapport</a:t>
                      </a:r>
                      <a:r>
                        <a:rPr lang="en-US" baseline="0" dirty="0"/>
                        <a:t> Building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Ramachandran’s 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Presentation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</a:t>
                      </a:r>
                      <a:r>
                        <a:rPr lang="en-US" dirty="0" err="1"/>
                        <a:t>mts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2695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Introduction-Leadership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World</a:t>
                      </a:r>
                      <a:r>
                        <a:rPr lang="en-US" baseline="0" dirty="0"/>
                        <a:t> famous leaders from different walks of life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Presentation &amp;</a:t>
                      </a:r>
                      <a:r>
                        <a:rPr lang="en-US" baseline="0" dirty="0"/>
                        <a:t> Brainstorming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Images (</a:t>
                      </a:r>
                      <a:r>
                        <a:rPr lang="en-US" dirty="0" err="1"/>
                        <a:t>ppt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 </a:t>
                      </a:r>
                      <a:r>
                        <a:rPr lang="en-US" dirty="0" err="1"/>
                        <a:t>mts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9471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Ice Breaker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Sign Collection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Activity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Printed paper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 </a:t>
                      </a:r>
                      <a:r>
                        <a:rPr lang="en-US" dirty="0" err="1"/>
                        <a:t>mts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652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What is leadership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 of leading-group/organization-common</a:t>
                      </a:r>
                      <a:r>
                        <a:rPr lang="en-US" baseline="0" dirty="0"/>
                        <a:t> goal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Interaction &amp; Presentation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 </a:t>
                      </a:r>
                      <a:r>
                        <a:rPr lang="en-US" dirty="0" err="1"/>
                        <a:t>mts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2" name="Picture 11" descr="design matrix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7734" y="1066800"/>
            <a:ext cx="5536266" cy="78105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1"/>
            <a:ext cx="3505200" cy="304799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                          </a:t>
            </a:r>
            <a:r>
              <a:rPr lang="en-US" b="1" i="1" dirty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endParaRPr lang="en-US" b="1" dirty="0">
              <a:solidFill>
                <a:srgbClr val="FF0000"/>
              </a:solidFill>
              <a:latin typeface="Academy Engraved LE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600200"/>
            <a:ext cx="8534400" cy="4800600"/>
          </a:xfrm>
        </p:spPr>
        <p:txBody>
          <a:bodyPr>
            <a:normAutofit/>
          </a:bodyPr>
          <a:lstStyle/>
          <a:p>
            <a:pPr algn="l"/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9" name="Picture 8" descr="trainin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0"/>
            <a:ext cx="2057400" cy="742950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632080"/>
              </p:ext>
            </p:extLst>
          </p:nvPr>
        </p:nvGraphicFramePr>
        <p:xfrm>
          <a:off x="228600" y="1371601"/>
          <a:ext cx="8610598" cy="5842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5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00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00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7297"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 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Content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Aids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Reflections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9269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Rapport</a:t>
                      </a:r>
                      <a:r>
                        <a:rPr lang="en-US" sz="1600" baseline="0" dirty="0"/>
                        <a:t> Building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Hallo </a:t>
                      </a:r>
                      <a:r>
                        <a:rPr lang="en-US" sz="1600" dirty="0" err="1"/>
                        <a:t>hai</a:t>
                      </a:r>
                      <a:r>
                        <a:rPr lang="en-US" sz="16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Presentation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3 </a:t>
                      </a:r>
                      <a:r>
                        <a:rPr lang="en-US" sz="1600" baseline="0" dirty="0" err="1"/>
                        <a:t>minut</a:t>
                      </a:r>
                      <a:r>
                        <a:rPr lang="en-US" sz="1600" baseline="0" dirty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6098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Introduction-Goal</a:t>
                      </a:r>
                      <a:r>
                        <a:rPr lang="en-US" sz="1600" baseline="0" dirty="0"/>
                        <a:t> Setting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Importance</a:t>
                      </a:r>
                      <a:r>
                        <a:rPr lang="en-US" sz="1600" baseline="0" dirty="0"/>
                        <a:t> of Goal Setting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Presentation &amp;</a:t>
                      </a:r>
                      <a:r>
                        <a:rPr lang="en-US" sz="1600" baseline="0" dirty="0"/>
                        <a:t> Interaction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5 </a:t>
                      </a:r>
                      <a:r>
                        <a:rPr lang="en-US" sz="1600" baseline="0" dirty="0" err="1"/>
                        <a:t>mts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9141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SMART</a:t>
                      </a:r>
                      <a:r>
                        <a:rPr lang="en-US" sz="1600" baseline="0" dirty="0"/>
                        <a:t> Goal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S-specific,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M-measurable</a:t>
                      </a:r>
                    </a:p>
                    <a:p>
                      <a:r>
                        <a:rPr lang="en-US" sz="1600" dirty="0"/>
                        <a:t>A-Achievable, R-Realistic</a:t>
                      </a:r>
                    </a:p>
                    <a:p>
                      <a:r>
                        <a:rPr lang="en-US" sz="1600" dirty="0"/>
                        <a:t>T-time bound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Presentation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Flip</a:t>
                      </a:r>
                      <a:r>
                        <a:rPr lang="en-US" sz="1600" baseline="0" dirty="0"/>
                        <a:t> chart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15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aseline="0" dirty="0" err="1"/>
                        <a:t>mts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6098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S-specific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Anamika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Veeramani</a:t>
                      </a:r>
                      <a:r>
                        <a:rPr lang="en-US" sz="1600" dirty="0"/>
                        <a:t>- Anecdote-Ball throwing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Oral </a:t>
                      </a:r>
                      <a:r>
                        <a:rPr lang="en-US" sz="1600" dirty="0" err="1"/>
                        <a:t>Presntation</a:t>
                      </a:r>
                      <a:r>
                        <a:rPr lang="en-US" sz="1600" dirty="0"/>
                        <a:t> &amp; 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Plastic</a:t>
                      </a:r>
                      <a:r>
                        <a:rPr lang="en-US" sz="1600" baseline="0" dirty="0"/>
                        <a:t> ball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15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aseline="0" dirty="0" err="1"/>
                        <a:t>mts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6098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Conclusion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Importance of having a specific goal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Oral Presentation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 </a:t>
                      </a:r>
                      <a:r>
                        <a:rPr lang="en-US" sz="1600" baseline="0" dirty="0" err="1"/>
                        <a:t>mts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2" name="Picture 11" descr="design matrix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0" y="762000"/>
            <a:ext cx="5536266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1"/>
            <a:ext cx="3505200" cy="304799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                          </a:t>
            </a:r>
            <a:r>
              <a:rPr lang="en-US" b="1" i="1" dirty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endParaRPr lang="en-US" b="1" dirty="0">
              <a:solidFill>
                <a:srgbClr val="FF0000"/>
              </a:solidFill>
              <a:latin typeface="Academy Engraved LE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600200"/>
            <a:ext cx="8534400" cy="4800600"/>
          </a:xfrm>
        </p:spPr>
        <p:txBody>
          <a:bodyPr>
            <a:normAutofit/>
          </a:bodyPr>
          <a:lstStyle/>
          <a:p>
            <a:pPr algn="l"/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5" name="Picture 4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0"/>
            <a:ext cx="1145097" cy="1371600"/>
          </a:xfrm>
          <a:prstGeom prst="rect">
            <a:avLst/>
          </a:prstGeom>
        </p:spPr>
      </p:pic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  <p:pic>
        <p:nvPicPr>
          <p:cNvPr id="9" name="Picture 8" descr="trainin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0"/>
            <a:ext cx="2057400" cy="742950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81160"/>
              </p:ext>
            </p:extLst>
          </p:nvPr>
        </p:nvGraphicFramePr>
        <p:xfrm>
          <a:off x="228600" y="1371600"/>
          <a:ext cx="8915399" cy="5315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3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6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20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36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36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3875"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 Topic/ Content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Aids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Reflections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482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Rapport</a:t>
                      </a:r>
                      <a:r>
                        <a:rPr lang="en-US" sz="1600" baseline="0" dirty="0"/>
                        <a:t> Building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Presentation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30</a:t>
                      </a:r>
                      <a:r>
                        <a:rPr lang="en-US" sz="1600" baseline="0" dirty="0"/>
                        <a:t> seconds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3545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Introduction-Goal</a:t>
                      </a:r>
                      <a:r>
                        <a:rPr lang="en-US" sz="1600" baseline="0" dirty="0"/>
                        <a:t> Setting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Importance</a:t>
                      </a:r>
                      <a:r>
                        <a:rPr lang="en-US" sz="1600" baseline="0" dirty="0"/>
                        <a:t> of Goal Setting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Presentation &amp;</a:t>
                      </a:r>
                      <a:r>
                        <a:rPr lang="en-US" sz="1600" baseline="0" dirty="0"/>
                        <a:t> Interaction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30</a:t>
                      </a:r>
                      <a:r>
                        <a:rPr lang="en-US" sz="1600" baseline="0" dirty="0"/>
                        <a:t> seconds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7698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SMART</a:t>
                      </a:r>
                      <a:r>
                        <a:rPr lang="en-US" sz="1600" baseline="0" dirty="0"/>
                        <a:t> Goal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S-specific,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M-measurable</a:t>
                      </a:r>
                    </a:p>
                    <a:p>
                      <a:r>
                        <a:rPr lang="en-US" sz="1600" dirty="0"/>
                        <a:t>A-Achievable, R-Realistic</a:t>
                      </a:r>
                    </a:p>
                    <a:p>
                      <a:r>
                        <a:rPr lang="en-US" sz="1600" dirty="0"/>
                        <a:t>T-time bound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Presentation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Flip</a:t>
                      </a:r>
                      <a:r>
                        <a:rPr lang="en-US" sz="1600" baseline="0" dirty="0"/>
                        <a:t> chart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1.5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aseline="0" dirty="0" err="1"/>
                        <a:t>mts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3545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S-specific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Anamika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Veeramani</a:t>
                      </a:r>
                      <a:r>
                        <a:rPr lang="en-US" sz="1600" dirty="0"/>
                        <a:t>- Anecdote-Ball throwing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Oral </a:t>
                      </a:r>
                      <a:r>
                        <a:rPr lang="en-US" sz="1600" dirty="0" err="1"/>
                        <a:t>Presntation</a:t>
                      </a:r>
                      <a:r>
                        <a:rPr lang="en-US" sz="1600" dirty="0"/>
                        <a:t> &amp; 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Plastic</a:t>
                      </a:r>
                      <a:r>
                        <a:rPr lang="en-US" sz="1600" baseline="0" dirty="0"/>
                        <a:t> ball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aseline="0" dirty="0" err="1"/>
                        <a:t>mts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3545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Conclusion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Importance of having a specific goal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Oral Presentation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30 seconds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2" name="Picture 11" descr="design matrix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0" y="762000"/>
            <a:ext cx="5536266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3116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Bell MT" panose="02020503060305020303" pitchFamily="18" charset="0"/>
              </a:rPr>
              <a:t>    What is PNC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1" y="2133600"/>
            <a:ext cx="75438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solidFill>
                  <a:srgbClr val="7030A0"/>
                </a:solidFill>
              </a:rPr>
              <a:t>How to Perform</a:t>
            </a:r>
          </a:p>
          <a:p>
            <a:pPr marL="0" indent="0">
              <a:buNone/>
            </a:pPr>
            <a:r>
              <a:rPr lang="en-US" sz="4400" dirty="0">
                <a:solidFill>
                  <a:srgbClr val="7030A0"/>
                </a:solidFill>
              </a:rPr>
              <a:t>For what purpose</a:t>
            </a:r>
          </a:p>
        </p:txBody>
      </p:sp>
    </p:spTree>
    <p:extLst>
      <p:ext uri="{BB962C8B-B14F-4D97-AF65-F5344CB8AC3E}">
        <p14:creationId xmlns:p14="http://schemas.microsoft.com/office/powerpoint/2010/main" val="34599532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>
            <a:spLocks noGrp="1" noChangeArrowheads="1"/>
          </p:cNvSpPr>
          <p:nvPr>
            <p:ph idx="1"/>
          </p:nvPr>
        </p:nvSpPr>
        <p:spPr>
          <a:xfrm>
            <a:off x="1143000" y="857250"/>
            <a:ext cx="6858000" cy="514350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5400000" scaled="1"/>
          </a:gradFill>
          <a:ln>
            <a:solidFill>
              <a:schemeClr val="bg1"/>
            </a:solidFill>
          </a:ln>
        </p:spPr>
        <p:txBody>
          <a:bodyPr wrap="none" anchor="ctr"/>
          <a:lstStyle/>
          <a:p>
            <a:pPr algn="ctr">
              <a:buFont typeface="Arial" charset="0"/>
              <a:buNone/>
              <a:defRPr/>
            </a:pP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chemeClr val="bg1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Arial Black"/>
            </a:endParaRPr>
          </a:p>
          <a:p>
            <a:pPr algn="ctr">
              <a:buFont typeface="Arial" charset="0"/>
              <a:buNone/>
              <a:defRPr/>
            </a:pPr>
            <a:r>
              <a:rPr lang="en-US" sz="1800" kern="10" spc="540" dirty="0">
                <a:ln w="9525">
                  <a:noFill/>
                  <a:miter lim="800000"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  </a:t>
            </a:r>
          </a:p>
          <a:p>
            <a:pPr algn="ctr">
              <a:buFont typeface="Arial" charset="0"/>
              <a:buNone/>
              <a:defRPr/>
            </a:pPr>
            <a:endParaRPr lang="en-US" sz="3000" b="1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3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        </a:t>
            </a: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27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	  </a:t>
            </a: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rgbClr val="FF0000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Broadway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2373" y="2676036"/>
            <a:ext cx="480721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kern="10" spc="540" dirty="0">
                <a:ln w="9525">
                  <a:noFill/>
                  <a:miter lim="800000"/>
                  <a:headEnd/>
                  <a:tailEnd/>
                </a:ln>
                <a:solidFill>
                  <a:srgbClr val="92D05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  <a:cs typeface="Arial" charset="0"/>
              </a:rPr>
              <a:t>Thank You</a:t>
            </a:r>
            <a:endParaRPr lang="en-US" sz="5400" dirty="0">
              <a:solidFill>
                <a:srgbClr val="92D05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50344" y="1714500"/>
            <a:ext cx="3902030" cy="6001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300" b="1" dirty="0">
                <a:solidFill>
                  <a:srgbClr val="0070C0"/>
                </a:solidFill>
                <a:latin typeface="Broadway" panose="04040905080B02020502" pitchFamily="82" charset="0"/>
                <a:cs typeface="Aharoni" pitchFamily="2" charset="-79"/>
              </a:rPr>
              <a:t>SUDAS KANNOTH</a:t>
            </a:r>
            <a:endParaRPr lang="en-US" sz="3300" dirty="0">
              <a:solidFill>
                <a:srgbClr val="0070C0"/>
              </a:solidFill>
              <a:latin typeface="Broadway" panose="04040905080B02020502" pitchFamily="82" charset="0"/>
              <a:cs typeface="Arial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958458" y="2590800"/>
            <a:ext cx="5485797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POSITIVE COMMUNE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Soft skill training team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50345" y="3140784"/>
            <a:ext cx="3711144" cy="244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  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hlinkClick r:id="rId2"/>
              </a:rPr>
              <a:t>sudaskannoth@gmail.co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</a:t>
            </a:r>
          </a:p>
          <a:p>
            <a:pPr eaLnBrk="1" hangingPunct="1">
              <a:spcBef>
                <a:spcPct val="50000"/>
              </a:spcBef>
            </a:pPr>
            <a:r>
              <a:rPr lang="en-US" sz="3300" b="1" dirty="0">
                <a:solidFill>
                  <a:srgbClr val="92D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944  711  4001</a:t>
            </a:r>
            <a:endParaRPr lang="en-US" sz="2100" b="1" dirty="0">
              <a:solidFill>
                <a:srgbClr val="92D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eaLnBrk="1" hangingPunct="1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9505006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/>
      <p:bldP spid="5" grpId="1"/>
      <p:bldP spid="6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1"/>
            <a:ext cx="3505200" cy="304799"/>
          </a:xfrm>
        </p:spPr>
        <p:txBody>
          <a:bodyPr>
            <a:normAutofit fontScale="90000"/>
          </a:bodyPr>
          <a:lstStyle/>
          <a:p>
            <a:endParaRPr lang="en-US" b="1" dirty="0">
              <a:solidFill>
                <a:srgbClr val="FF0000"/>
              </a:solidFill>
              <a:latin typeface="Academy Engraved LET" pitchFamily="2" charset="0"/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8" name="Picture 7" descr="i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2362200"/>
            <a:ext cx="4495800" cy="236219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3698" y="457200"/>
            <a:ext cx="7617902" cy="5638800"/>
          </a:xfrm>
        </p:spPr>
        <p:txBody>
          <a:bodyPr>
            <a:normAutofit fontScale="85000" lnSpcReduction="10000"/>
          </a:bodyPr>
          <a:lstStyle/>
          <a:p>
            <a:pPr marL="342900" indent="-342900">
              <a:lnSpc>
                <a:spcPct val="150000"/>
              </a:lnSpc>
              <a:defRPr/>
            </a:pPr>
            <a:endParaRPr lang="en-US" sz="5400" b="1" kern="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lnSpc>
                <a:spcPct val="150000"/>
              </a:lnSpc>
              <a:defRPr/>
            </a:pPr>
            <a:r>
              <a:rPr lang="en-US" sz="5400" b="1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I.O. is a written </a:t>
            </a:r>
            <a:r>
              <a:rPr lang="en-US" sz="5400" b="1" kern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statement </a:t>
            </a:r>
            <a:r>
              <a:rPr lang="en-US" sz="5400" b="1" kern="0" dirty="0">
                <a:latin typeface="Calibri" pitchFamily="34" charset="0"/>
                <a:cs typeface="Calibri" pitchFamily="34" charset="0"/>
              </a:rPr>
              <a:t>by</a:t>
            </a:r>
            <a:r>
              <a:rPr lang="en-US" sz="5400" b="1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the </a:t>
            </a:r>
            <a:r>
              <a:rPr lang="en-US" sz="5400" b="1" kern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trainer  </a:t>
            </a:r>
            <a:r>
              <a:rPr lang="en-US" sz="5400" b="1" kern="0" dirty="0">
                <a:latin typeface="Calibri" pitchFamily="34" charset="0"/>
                <a:cs typeface="Calibri" pitchFamily="34" charset="0"/>
              </a:rPr>
              <a:t>as</a:t>
            </a:r>
            <a:r>
              <a:rPr lang="en-US" sz="5400" b="1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an </a:t>
            </a:r>
            <a:r>
              <a:rPr lang="en-US" sz="5400" b="1" kern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outcome </a:t>
            </a:r>
            <a:r>
              <a:rPr lang="en-US" sz="5400" b="1" kern="0" dirty="0">
                <a:latin typeface="Calibri" pitchFamily="34" charset="0"/>
                <a:cs typeface="Calibri" pitchFamily="34" charset="0"/>
              </a:rPr>
              <a:t>from</a:t>
            </a:r>
            <a:r>
              <a:rPr lang="en-US" sz="5400" b="1" kern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5400" b="1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US" sz="5400" b="1" kern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participants </a:t>
            </a:r>
          </a:p>
          <a:p>
            <a:pPr marL="342900" indent="-342900">
              <a:lnSpc>
                <a:spcPct val="150000"/>
              </a:lnSpc>
              <a:defRPr/>
            </a:pPr>
            <a:r>
              <a:rPr lang="en-US" sz="5400" b="1" kern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after</a:t>
            </a:r>
            <a:r>
              <a:rPr lang="en-US" sz="5400" b="1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5400" b="1" kern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the</a:t>
            </a:r>
            <a:r>
              <a:rPr lang="en-US" sz="5400" b="1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5400" b="1" kern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training.</a:t>
            </a:r>
          </a:p>
          <a:p>
            <a:pPr algn="just"/>
            <a:endParaRPr lang="en-US" sz="5400" b="1" i="1" dirty="0">
              <a:solidFill>
                <a:srgbClr val="00B0F0"/>
              </a:solidFill>
            </a:endParaRPr>
          </a:p>
          <a:p>
            <a:pPr algn="just"/>
            <a:endParaRPr lang="en-US" sz="5400" b="1" i="1" dirty="0">
              <a:solidFill>
                <a:srgbClr val="00B0F0"/>
              </a:solidFill>
            </a:endParaRPr>
          </a:p>
        </p:txBody>
      </p:sp>
      <p:pic>
        <p:nvPicPr>
          <p:cNvPr id="5" name="Picture 4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5257800"/>
            <a:ext cx="1145097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1"/>
            <a:ext cx="3505200" cy="304799"/>
          </a:xfrm>
        </p:spPr>
        <p:txBody>
          <a:bodyPr>
            <a:normAutofit fontScale="90000"/>
          </a:bodyPr>
          <a:lstStyle/>
          <a:p>
            <a:endParaRPr lang="en-US" b="1" dirty="0">
              <a:solidFill>
                <a:srgbClr val="FF0000"/>
              </a:solidFill>
              <a:latin typeface="Academy Engraved LE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447800"/>
            <a:ext cx="8839200" cy="3657600"/>
          </a:xfrm>
        </p:spPr>
        <p:txBody>
          <a:bodyPr>
            <a:normAutofit fontScale="62500" lnSpcReduction="20000"/>
          </a:bodyPr>
          <a:lstStyle/>
          <a:p>
            <a:pPr marL="180000" indent="-342900">
              <a:defRPr/>
            </a:pPr>
            <a:r>
              <a:rPr lang="en-US" sz="5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It is the written program goal of trainer:</a:t>
            </a:r>
          </a:p>
          <a:p>
            <a:pPr marL="180000" indent="-342900">
              <a:defRPr/>
            </a:pPr>
            <a:endParaRPr lang="en-US" sz="5400" kern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defRPr/>
            </a:pPr>
            <a:r>
              <a:rPr lang="en-US" sz="54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What the learner should </a:t>
            </a:r>
            <a:r>
              <a:rPr lang="en-US" sz="5400" kern="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perform </a:t>
            </a:r>
          </a:p>
          <a:p>
            <a:pPr marL="342900" indent="-342900">
              <a:defRPr/>
            </a:pPr>
            <a:r>
              <a:rPr lang="en-US" sz="54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under certain </a:t>
            </a:r>
            <a:r>
              <a:rPr lang="en-US" sz="5400" kern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conditions </a:t>
            </a:r>
          </a:p>
          <a:p>
            <a:pPr marL="342900" indent="-342900">
              <a:defRPr/>
            </a:pPr>
            <a:r>
              <a:rPr lang="en-US" sz="5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 as per a </a:t>
            </a:r>
            <a:r>
              <a:rPr lang="en-US" sz="5400" kern="0" dirty="0">
                <a:solidFill>
                  <a:srgbClr val="FF9900"/>
                </a:solidFill>
                <a:latin typeface="Calibri" pitchFamily="34" charset="0"/>
                <a:cs typeface="Calibri" pitchFamily="34" charset="0"/>
              </a:rPr>
              <a:t>predefined need;</a:t>
            </a:r>
          </a:p>
          <a:p>
            <a:pPr marL="342900" indent="-342900">
              <a:defRPr/>
            </a:pPr>
            <a:r>
              <a:rPr lang="en-US" sz="5400" kern="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sz="5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once the influence of trainer on him is over.</a:t>
            </a:r>
          </a:p>
          <a:p>
            <a:pPr marL="342900" indent="-342900">
              <a:lnSpc>
                <a:spcPct val="150000"/>
              </a:lnSpc>
              <a:defRPr/>
            </a:pPr>
            <a:endParaRPr lang="en-US" sz="5400" b="1" kern="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5400" b="1" i="1" dirty="0">
              <a:solidFill>
                <a:srgbClr val="00B0F0"/>
              </a:solidFill>
            </a:endParaRPr>
          </a:p>
          <a:p>
            <a:pPr algn="just"/>
            <a:endParaRPr lang="en-US" sz="5400" b="1" i="1" dirty="0">
              <a:solidFill>
                <a:srgbClr val="00B0F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202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4000" dirty="0"/>
              <a:t>      At the end of the training program all the participants will be able to </a:t>
            </a:r>
            <a:r>
              <a:rPr lang="en-US" sz="4000" dirty="0">
                <a:solidFill>
                  <a:srgbClr val="00B050"/>
                </a:solidFill>
              </a:rPr>
              <a:t>tell </a:t>
            </a:r>
            <a:r>
              <a:rPr lang="en-US" sz="4000" dirty="0">
                <a:solidFill>
                  <a:srgbClr val="FF0000"/>
                </a:solidFill>
              </a:rPr>
              <a:t>5 important qualities  of leadership required for </a:t>
            </a:r>
            <a:r>
              <a:rPr lang="en-US" sz="4000" dirty="0">
                <a:solidFill>
                  <a:srgbClr val="FFC000"/>
                </a:solidFill>
              </a:rPr>
              <a:t>a headmaster to run the school properly well </a:t>
            </a:r>
          </a:p>
        </p:txBody>
      </p:sp>
    </p:spTree>
    <p:extLst>
      <p:ext uri="{BB962C8B-B14F-4D97-AF65-F5344CB8AC3E}">
        <p14:creationId xmlns:p14="http://schemas.microsoft.com/office/powerpoint/2010/main" val="3651425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ml-IN" sz="3600" dirty="0"/>
              <a:t>ട്രെയിനിങ് ക്ലാസ് കഴിയുമ്പോഴേക്കും </a:t>
            </a:r>
            <a:r>
              <a:rPr lang="ml-IN" sz="3600" dirty="0">
                <a:solidFill>
                  <a:srgbClr val="7030A0"/>
                </a:solidFill>
              </a:rPr>
              <a:t>ഒരു </a:t>
            </a:r>
            <a:r>
              <a:rPr lang="ml-IN" sz="3600" dirty="0">
                <a:solidFill>
                  <a:srgbClr val="FFC000"/>
                </a:solidFill>
              </a:rPr>
              <a:t>സ്കൂൾ</a:t>
            </a:r>
            <a:r>
              <a:rPr lang="en-US" sz="3600" dirty="0">
                <a:solidFill>
                  <a:srgbClr val="FFC000"/>
                </a:solidFill>
              </a:rPr>
              <a:t> </a:t>
            </a:r>
            <a:r>
              <a:rPr lang="ml-IN" sz="3600" dirty="0">
                <a:solidFill>
                  <a:srgbClr val="FFC000"/>
                </a:solidFill>
              </a:rPr>
              <a:t>നല്ലരീതിയിൽ  നടത്തികൊണ്ടുപോകുവാൻ ഒരു ഹെഡ്മാസ്റ്റർക്ക് </a:t>
            </a:r>
            <a:r>
              <a:rPr lang="ml-IN" sz="3600" dirty="0">
                <a:solidFill>
                  <a:srgbClr val="FF0000"/>
                </a:solidFill>
              </a:rPr>
              <a:t>ആവശ്യമായ 5 നേതൃത്വ ഗുണങ്ങൾ</a:t>
            </a:r>
            <a:r>
              <a:rPr lang="ml-IN" sz="3600" dirty="0"/>
              <a:t> എല്ലാ പഠിതാക്കളും </a:t>
            </a:r>
            <a:r>
              <a:rPr lang="ml-IN" sz="3600" dirty="0">
                <a:solidFill>
                  <a:srgbClr val="00B050"/>
                </a:solidFill>
              </a:rPr>
              <a:t>പറയും </a:t>
            </a:r>
            <a:endParaRPr lang="en-US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759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1"/>
            <a:ext cx="3505200" cy="304799"/>
          </a:xfrm>
        </p:spPr>
        <p:txBody>
          <a:bodyPr>
            <a:normAutofit fontScale="90000"/>
          </a:bodyPr>
          <a:lstStyle/>
          <a:p>
            <a:endParaRPr lang="en-US" b="1" dirty="0">
              <a:solidFill>
                <a:srgbClr val="FF0000"/>
              </a:solidFill>
              <a:latin typeface="Academy Engraved LE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447800"/>
            <a:ext cx="8839200" cy="3657600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defRPr/>
            </a:pPr>
            <a:endParaRPr lang="en-US" sz="5400" b="1" kern="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5400" b="1" i="1" dirty="0">
              <a:solidFill>
                <a:srgbClr val="00B0F0"/>
              </a:solidFill>
            </a:endParaRPr>
          </a:p>
          <a:p>
            <a:pPr algn="just"/>
            <a:endParaRPr lang="en-US" sz="5400" b="1" i="1" dirty="0">
              <a:solidFill>
                <a:srgbClr val="00B0F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838200" y="1524001"/>
            <a:ext cx="7543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4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At the end of the </a:t>
            </a:r>
            <a:r>
              <a:rPr lang="en-US" sz="4400" kern="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programme</a:t>
            </a:r>
            <a:r>
              <a:rPr lang="en-US" sz="4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all the participants will be able to </a:t>
            </a:r>
            <a:r>
              <a:rPr lang="en-US" sz="4400" kern="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speak</a:t>
            </a:r>
            <a:r>
              <a:rPr lang="en-US" sz="4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4400" kern="0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before an audience of 100 educated  people </a:t>
            </a:r>
            <a:r>
              <a:rPr lang="en-US" sz="4400" kern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with balanced posture, gesture with both hands &amp; eye contact with all audience</a:t>
            </a:r>
            <a:r>
              <a:rPr lang="en-US" sz="2400" kern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7917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8686800" cy="6629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ml-IN" sz="3600" dirty="0"/>
              <a:t>ഈ പ്രോഗ്രാം കഴിയുമ്പോഴേക്കും </a:t>
            </a:r>
            <a:r>
              <a:rPr lang="ml-IN" sz="3600" dirty="0">
                <a:solidFill>
                  <a:srgbClr val="FFC000"/>
                </a:solidFill>
              </a:rPr>
              <a:t>വിദ്യാസമ്പന്നരായ 100 സദസ്യർക്കു മുന്നിൽ </a:t>
            </a:r>
            <a:r>
              <a:rPr lang="ml-IN" sz="3600" dirty="0">
                <a:solidFill>
                  <a:srgbClr val="FF0000"/>
                </a:solidFill>
              </a:rPr>
              <a:t>ആവശ്യമായ ശരീരചലനങ്ങളോടുകൂടിയും</a:t>
            </a:r>
            <a:r>
              <a:rPr lang="en-US" sz="3600" dirty="0">
                <a:solidFill>
                  <a:srgbClr val="FF0000"/>
                </a:solidFill>
              </a:rPr>
              <a:t>,</a:t>
            </a:r>
            <a:r>
              <a:rPr lang="ml-IN" sz="3600" dirty="0">
                <a:solidFill>
                  <a:srgbClr val="FF0000"/>
                </a:solidFill>
              </a:rPr>
              <a:t> കൈകളുടെയും</a:t>
            </a:r>
            <a:r>
              <a:rPr lang="en-US" sz="3600" dirty="0">
                <a:solidFill>
                  <a:srgbClr val="FF0000"/>
                </a:solidFill>
              </a:rPr>
              <a:t>,</a:t>
            </a:r>
            <a:r>
              <a:rPr lang="ml-IN" sz="3600" dirty="0">
                <a:solidFill>
                  <a:srgbClr val="FF0000"/>
                </a:solidFill>
              </a:rPr>
              <a:t> കണ്ണിന്റെയും</a:t>
            </a:r>
            <a:r>
              <a:rPr lang="en-US" sz="3600" dirty="0">
                <a:solidFill>
                  <a:srgbClr val="FF0000"/>
                </a:solidFill>
              </a:rPr>
              <a:t>,</a:t>
            </a:r>
            <a:r>
              <a:rPr lang="ml-IN" sz="3600" dirty="0">
                <a:solidFill>
                  <a:srgbClr val="FF0000"/>
                </a:solidFill>
              </a:rPr>
              <a:t> കൃത്യമായ ചലനങ്ങളോടു</a:t>
            </a:r>
            <a:r>
              <a:rPr lang="en-US" sz="3600" dirty="0">
                <a:solidFill>
                  <a:srgbClr val="FF0000"/>
                </a:solidFill>
              </a:rPr>
              <a:t>o </a:t>
            </a:r>
            <a:r>
              <a:rPr lang="ml-IN" sz="3600" dirty="0">
                <a:solidFill>
                  <a:srgbClr val="FF0000"/>
                </a:solidFill>
              </a:rPr>
              <a:t>കൂടി </a:t>
            </a:r>
            <a:r>
              <a:rPr lang="ml-IN" sz="3600" dirty="0"/>
              <a:t>എല്ലാ പഠിതാക്കളും </a:t>
            </a:r>
            <a:r>
              <a:rPr lang="ml-IN" sz="3600" dirty="0">
                <a:solidFill>
                  <a:srgbClr val="00B050"/>
                </a:solidFill>
              </a:rPr>
              <a:t>പ്രസംഗിക്കും</a:t>
            </a:r>
            <a:r>
              <a:rPr lang="ml-IN" sz="3600" dirty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07981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1"/>
            <a:ext cx="3505200" cy="304799"/>
          </a:xfrm>
        </p:spPr>
        <p:txBody>
          <a:bodyPr>
            <a:normAutofit fontScale="90000"/>
          </a:bodyPr>
          <a:lstStyle/>
          <a:p>
            <a:endParaRPr lang="en-US" b="1" dirty="0">
              <a:solidFill>
                <a:srgbClr val="FF0000"/>
              </a:solidFill>
              <a:latin typeface="Academy Engraved LE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447800"/>
            <a:ext cx="8839200" cy="3657600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defRPr/>
            </a:pPr>
            <a:endParaRPr lang="en-US" sz="5400" b="1" kern="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5400" b="1" i="1" dirty="0">
              <a:solidFill>
                <a:srgbClr val="00B0F0"/>
              </a:solidFill>
            </a:endParaRPr>
          </a:p>
          <a:p>
            <a:pPr algn="just"/>
            <a:endParaRPr lang="en-US" sz="5400" b="1" i="1" dirty="0">
              <a:solidFill>
                <a:srgbClr val="00B0F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57200" y="2690336"/>
            <a:ext cx="8382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40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At the end of the program all the participants will be able to </a:t>
            </a:r>
            <a:r>
              <a:rPr lang="en-US" sz="4000" kern="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differentiate</a:t>
            </a:r>
            <a:r>
              <a:rPr lang="en-US" sz="40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kern="0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between good and bad quality items   when both are given </a:t>
            </a:r>
            <a:r>
              <a:rPr lang="en-US" sz="4000" kern="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by  providing  specific qualities of a good products</a:t>
            </a:r>
          </a:p>
        </p:txBody>
      </p:sp>
    </p:spTree>
    <p:extLst>
      <p:ext uri="{BB962C8B-B14F-4D97-AF65-F5344CB8AC3E}">
        <p14:creationId xmlns:p14="http://schemas.microsoft.com/office/powerpoint/2010/main" val="280813291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683</TotalTime>
  <Words>539</Words>
  <Application>Microsoft Office PowerPoint</Application>
  <PresentationFormat>On-screen Show (4:3)</PresentationFormat>
  <Paragraphs>178</Paragraphs>
  <Slides>19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Academy Engraved LET</vt:lpstr>
      <vt:lpstr>Aharoni</vt:lpstr>
      <vt:lpstr>Arial</vt:lpstr>
      <vt:lpstr>Arial Black</vt:lpstr>
      <vt:lpstr>Bell MT</vt:lpstr>
      <vt:lpstr>Broadway</vt:lpstr>
      <vt:lpstr>Calibri</vt:lpstr>
      <vt:lpstr>Century Gothic</vt:lpstr>
      <vt:lpstr>Kartika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                         PC ToTs</vt:lpstr>
      <vt:lpstr>                                       PC ToTs</vt:lpstr>
      <vt:lpstr>                                       PC ToTs</vt:lpstr>
      <vt:lpstr>    What is PNC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 ToTs</dc:title>
  <dc:creator>USER</dc:creator>
  <cp:lastModifiedBy>PREETHI</cp:lastModifiedBy>
  <cp:revision>65</cp:revision>
  <dcterms:created xsi:type="dcterms:W3CDTF">2018-01-25T01:14:33Z</dcterms:created>
  <dcterms:modified xsi:type="dcterms:W3CDTF">2020-06-06T09:43:18Z</dcterms:modified>
</cp:coreProperties>
</file>