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7"/>
  </p:notesMasterIdLst>
  <p:handoutMasterIdLst>
    <p:handoutMasterId r:id="rId18"/>
  </p:handoutMasterIdLst>
  <p:sldIdLst>
    <p:sldId id="293" r:id="rId2"/>
    <p:sldId id="335" r:id="rId3"/>
    <p:sldId id="332" r:id="rId4"/>
    <p:sldId id="334" r:id="rId5"/>
    <p:sldId id="337" r:id="rId6"/>
    <p:sldId id="333" r:id="rId7"/>
    <p:sldId id="294" r:id="rId8"/>
    <p:sldId id="339" r:id="rId9"/>
    <p:sldId id="340" r:id="rId10"/>
    <p:sldId id="341" r:id="rId11"/>
    <p:sldId id="338" r:id="rId12"/>
    <p:sldId id="336" r:id="rId13"/>
    <p:sldId id="280" r:id="rId14"/>
    <p:sldId id="279" r:id="rId15"/>
    <p:sldId id="309" r:id="rId1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DC0677-7DED-46E5-9E2B-9AC464AF05D7}">
          <p14:sldIdLst>
            <p14:sldId id="293"/>
            <p14:sldId id="335"/>
            <p14:sldId id="332"/>
            <p14:sldId id="334"/>
            <p14:sldId id="337"/>
            <p14:sldId id="333"/>
            <p14:sldId id="294"/>
            <p14:sldId id="339"/>
            <p14:sldId id="340"/>
            <p14:sldId id="341"/>
            <p14:sldId id="338"/>
            <p14:sldId id="336"/>
            <p14:sldId id="280"/>
            <p14:sldId id="279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FF2"/>
    <a:srgbClr val="F1F5E6"/>
    <a:srgbClr val="683791"/>
    <a:srgbClr val="5C3281"/>
    <a:srgbClr val="F1F5E5"/>
    <a:srgbClr val="5C7A78"/>
    <a:srgbClr val="F7F9F0"/>
    <a:srgbClr val="F5F8ED"/>
    <a:srgbClr val="F6F9E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416"/>
    </p:cViewPr>
  </p:sorterViewPr>
  <p:notesViewPr>
    <p:cSldViewPr showGuides="1">
      <p:cViewPr varScale="1">
        <p:scale>
          <a:sx n="55" d="100"/>
          <a:sy n="55" d="100"/>
        </p:scale>
        <p:origin x="281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963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1048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Conditioning EPT,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avarthichulla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pravarthanam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ivan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pavalov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elephant,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sraavu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poocha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Four square   positive conditioning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councellor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my story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comfort zone birth baby, rat smell ,,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harber</a:t>
            </a:r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TV remote,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thinking out  box-  Gym  gate</a:t>
            </a:r>
          </a:p>
          <a:p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Cow, </a:t>
            </a:r>
            <a:r>
              <a:rPr lang="en-US" sz="1200" b="0" i="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brueslee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newyork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holliwood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planet, egg </a:t>
            </a:r>
          </a:p>
          <a:p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Belief system, sponge doctor IAS son ,thought change 60000 , 60%</a:t>
            </a:r>
            <a:endParaRPr lang="en-US" sz="12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660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C968E-5968-454F-8B48-D25CBACD2545}" type="slidenum">
              <a:rPr lang="en-US" smtClean="0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  <p:sp>
        <p:nvSpPr>
          <p:cNvPr id="1048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r>
              <a:rPr lang="en-US" sz="1200" b="0" i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Mulla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nasiruddin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chevi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kelkunnilla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S – good speaker, read, pc support , confidence. W-  over confidence, sleeping, English,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colochial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language, no presentation skill,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lach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of relation ship, introvert. O- SDP, training opportunities, NSS camps , T – job problem,  financial , marketing,      1.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walt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disni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cartoonost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palli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father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micki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mouse,  2.         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jk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raulli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drunk husband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divorse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begger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for food one book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hari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porter,  3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.kenal sanders 65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rtd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security 100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doller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and old car new business chicken fry  1000 house at last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kenduki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chicken, 4. 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Thomas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alva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Edison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maths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teacher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viddi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mother , 5</a:t>
            </a:r>
            <a:r>
              <a:rPr lang="en-US" sz="1200" b="1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Bilgates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micro soft </a:t>
            </a:r>
            <a:r>
              <a:rPr lang="en-US" sz="1200" b="0" i="0" u="non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 </a:t>
            </a:r>
            <a:r>
              <a:rPr lang="en-US" sz="1200" b="0" i="0" u="non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daridriam</a:t>
            </a:r>
            <a:r>
              <a:rPr lang="en-US" sz="1200" b="0" i="0" u="non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mad 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6. Aneesh </a:t>
            </a:r>
            <a:r>
              <a:rPr lang="en-US" sz="1200" b="1" i="0" u="sng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mohan</a:t>
            </a:r>
            <a:r>
              <a:rPr lang="en-US" sz="1200" b="1" i="0" u="sng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drunk father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pattini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b="0" i="0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isro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 hand one leg suicide  </a:t>
            </a:r>
            <a:r>
              <a:rPr lang="en-US" sz="1200" b="0" i="0" kern="1200" baseline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merci killing famous </a:t>
            </a:r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trainer</a:t>
            </a:r>
          </a:p>
          <a:p>
            <a:pPr marL="228600" indent="-228600" eaLnBrk="1" hangingPunct="1"/>
            <a:r>
              <a:rPr lang="en-US" sz="1200" b="0" i="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SW- internal,  OT external</a:t>
            </a:r>
          </a:p>
          <a:p>
            <a:pPr marL="228600" indent="-228600" eaLnBrk="1" hangingPunct="1"/>
            <a:endParaRPr lang="en-US" sz="1200" b="0" i="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228600" indent="-228600"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67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 space, 1. </a:t>
            </a:r>
            <a:r>
              <a:rPr lang="en-US" dirty="0" err="1"/>
              <a:t>bandukal</a:t>
            </a:r>
            <a:r>
              <a:rPr lang="en-US" dirty="0"/>
              <a:t> and close friends  20 inch 2. hotel, bus, shopping 2.5 to 4 feet  3. office,  bank 4 to 8 feet  4. film stars , judge,  ministers 25 feet    example:  train, </a:t>
            </a:r>
          </a:p>
          <a:p>
            <a:r>
              <a:rPr lang="en-US" dirty="0" err="1"/>
              <a:t>Rappo</a:t>
            </a:r>
            <a:r>
              <a:rPr lang="en-US" dirty="0"/>
              <a:t> </a:t>
            </a:r>
            <a:r>
              <a:rPr lang="en-US" dirty="0" err="1"/>
              <a:t>croesion</a:t>
            </a:r>
            <a:r>
              <a:rPr lang="en-US" dirty="0"/>
              <a:t> president, </a:t>
            </a:r>
            <a:r>
              <a:rPr lang="en-US" dirty="0" err="1"/>
              <a:t>sachin</a:t>
            </a:r>
            <a:r>
              <a:rPr lang="en-US" dirty="0"/>
              <a:t> </a:t>
            </a:r>
            <a:r>
              <a:rPr lang="en-US" dirty="0" err="1"/>
              <a:t>battu</a:t>
            </a:r>
            <a:r>
              <a:rPr lang="en-US" dirty="0"/>
              <a:t> </a:t>
            </a:r>
            <a:r>
              <a:rPr lang="en-US" dirty="0" err="1"/>
              <a:t>cheythath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79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2. 2 language.  Dharana 20 second , 3 </a:t>
            </a:r>
            <a:r>
              <a:rPr lang="en-US" dirty="0" err="1"/>
              <a:t>minut</a:t>
            </a:r>
            <a:r>
              <a:rPr lang="en-US" dirty="0"/>
              <a:t> </a:t>
            </a:r>
            <a:r>
              <a:rPr lang="en-US" dirty="0" err="1"/>
              <a:t>parichayapedal</a:t>
            </a:r>
            <a:r>
              <a:rPr lang="en-US" dirty="0"/>
              <a:t>, </a:t>
            </a:r>
            <a:r>
              <a:rPr lang="en-US" dirty="0" err="1"/>
              <a:t>enthu</a:t>
            </a:r>
            <a:r>
              <a:rPr lang="en-US" dirty="0"/>
              <a:t> </a:t>
            </a:r>
            <a:r>
              <a:rPr lang="en-US" dirty="0" err="1"/>
              <a:t>parayunnu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engine </a:t>
            </a:r>
            <a:r>
              <a:rPr lang="en-US" dirty="0" err="1"/>
              <a:t>parayunnu</a:t>
            </a:r>
            <a:r>
              <a:rPr lang="en-US" dirty="0"/>
              <a:t> </a:t>
            </a:r>
            <a:r>
              <a:rPr lang="en-US" dirty="0" err="1"/>
              <a:t>ennanu</a:t>
            </a:r>
            <a:r>
              <a:rPr lang="en-US" dirty="0"/>
              <a:t>, </a:t>
            </a:r>
            <a:r>
              <a:rPr lang="en-US" dirty="0" err="1"/>
              <a:t>poruthakkedu</a:t>
            </a:r>
            <a:r>
              <a:rPr lang="en-US" dirty="0"/>
              <a:t> </a:t>
            </a:r>
            <a:r>
              <a:rPr lang="en-US" dirty="0" err="1"/>
              <a:t>vannal</a:t>
            </a:r>
            <a:r>
              <a:rPr lang="en-US" dirty="0"/>
              <a:t> </a:t>
            </a:r>
            <a:r>
              <a:rPr lang="en-US" dirty="0" err="1"/>
              <a:t>avatharana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sraddikunnath</a:t>
            </a:r>
            <a:r>
              <a:rPr lang="en-US" dirty="0"/>
              <a:t>, ex: gate </a:t>
            </a:r>
            <a:r>
              <a:rPr lang="en-US" dirty="0" err="1"/>
              <a:t>thurakathe</a:t>
            </a:r>
            <a:r>
              <a:rPr lang="en-US" dirty="0"/>
              <a:t>,    3.  class </a:t>
            </a:r>
            <a:r>
              <a:rPr lang="en-US" dirty="0" err="1"/>
              <a:t>edukumbol</a:t>
            </a:r>
            <a:r>
              <a:rPr lang="en-US" dirty="0"/>
              <a:t> </a:t>
            </a:r>
            <a:r>
              <a:rPr lang="en-US" dirty="0" err="1"/>
              <a:t>avar</a:t>
            </a:r>
            <a:r>
              <a:rPr lang="en-US" dirty="0"/>
              <a:t> bl </a:t>
            </a:r>
            <a:r>
              <a:rPr lang="en-US" dirty="0" err="1"/>
              <a:t>vazhi</a:t>
            </a:r>
            <a:r>
              <a:rPr lang="en-US" dirty="0"/>
              <a:t> </a:t>
            </a:r>
            <a:r>
              <a:rPr lang="en-US" dirty="0" err="1"/>
              <a:t>prathikarikum</a:t>
            </a:r>
            <a:r>
              <a:rPr lang="en-US" dirty="0"/>
              <a:t> ex: father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24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70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1.synergy(relation ship, leadership ,team work) learn more, ideas ,confidence, listening, leadership skill 3. point </a:t>
            </a:r>
            <a:r>
              <a:rPr lang="en-US" dirty="0" err="1"/>
              <a:t>crodeekarikunnu</a:t>
            </a:r>
            <a:r>
              <a:rPr lang="en-US" dirty="0"/>
              <a:t>  answer maximum involvement interaction ,  </a:t>
            </a:r>
            <a:r>
              <a:rPr lang="en-US" dirty="0" err="1"/>
              <a:t>Diomond</a:t>
            </a:r>
            <a:r>
              <a:rPr lang="en-US" dirty="0"/>
              <a:t>  6. </a:t>
            </a:r>
            <a:r>
              <a:rPr lang="en-US"/>
              <a:t>drama in  </a:t>
            </a:r>
            <a:r>
              <a:rPr lang="en-US" dirty="0"/>
              <a:t>natural response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221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890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Full Thought ,</a:t>
            </a:r>
            <a:r>
              <a:rPr lang="en-US" dirty="0" err="1"/>
              <a:t>kalavastha</a:t>
            </a:r>
            <a:r>
              <a:rPr lang="en-US" dirty="0"/>
              <a:t> </a:t>
            </a:r>
            <a:r>
              <a:rPr lang="en-US" dirty="0" err="1"/>
              <a:t>undakkum</a:t>
            </a:r>
            <a:r>
              <a:rPr lang="en-US" dirty="0"/>
              <a:t>,  reactive </a:t>
            </a:r>
            <a:r>
              <a:rPr lang="en-US" dirty="0" err="1"/>
              <a:t>avasarathil</a:t>
            </a:r>
            <a:r>
              <a:rPr lang="en-US" dirty="0"/>
              <a:t> </a:t>
            </a:r>
            <a:r>
              <a:rPr lang="en-US" dirty="0" err="1"/>
              <a:t>probloms</a:t>
            </a:r>
            <a:r>
              <a:rPr lang="en-US" dirty="0"/>
              <a:t> </a:t>
            </a:r>
            <a:r>
              <a:rPr lang="en-US" dirty="0" err="1"/>
              <a:t>kanum</a:t>
            </a:r>
            <a:r>
              <a:rPr lang="en-US" dirty="0"/>
              <a:t> 2. </a:t>
            </a:r>
            <a:r>
              <a:rPr lang="en-US" dirty="0" err="1"/>
              <a:t>shavappetti</a:t>
            </a:r>
            <a:r>
              <a:rPr lang="en-US" dirty="0"/>
              <a:t> , I O , feed back, </a:t>
            </a:r>
            <a:r>
              <a:rPr lang="en-US" dirty="0" err="1"/>
              <a:t>forign</a:t>
            </a:r>
            <a:r>
              <a:rPr lang="en-US"/>
              <a:t> students </a:t>
            </a:r>
            <a:r>
              <a:rPr lang="en-US" dirty="0"/>
              <a:t>3. urgent important, module need analysis,  say No,  1 </a:t>
            </a:r>
            <a:r>
              <a:rPr lang="en-US" dirty="0" err="1"/>
              <a:t>minut</a:t>
            </a:r>
            <a:r>
              <a:rPr lang="en-US" dirty="0"/>
              <a:t> , 4. win loose , 5. good trainer, 6. </a:t>
            </a:r>
            <a:r>
              <a:rPr lang="en-US" dirty="0" err="1"/>
              <a:t>ottakkulla</a:t>
            </a:r>
            <a:r>
              <a:rPr lang="en-US" dirty="0"/>
              <a:t> game not interested 7. tree story . Wilfred </a:t>
            </a:r>
            <a:r>
              <a:rPr lang="en-US" dirty="0" err="1"/>
              <a:t>parretto</a:t>
            </a:r>
            <a:r>
              <a:rPr lang="en-US" dirty="0"/>
              <a:t> 80-20 </a:t>
            </a:r>
            <a:r>
              <a:rPr lang="en-US" dirty="0" err="1"/>
              <a:t>shareerikam</a:t>
            </a:r>
            <a:r>
              <a:rPr lang="en-US" dirty="0"/>
              <a:t> to 5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58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Noisy, trainer, professional, effective professional. </a:t>
            </a:r>
            <a:r>
              <a:rPr lang="en-US" dirty="0" err="1"/>
              <a:t>Manasikam</a:t>
            </a:r>
            <a:r>
              <a:rPr lang="en-US" dirty="0"/>
              <a:t> </a:t>
            </a:r>
            <a:r>
              <a:rPr lang="en-US"/>
              <a:t>positive happy,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96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778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9/23/2018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r%20Davis%20Chiramel's%20Speech%20at%20St%20Thomas%20Orthodox%20Cathedral%20Dubai.mp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</a:t>
            </a:r>
            <a:r>
              <a:rPr lang="en-IN" sz="71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           </a:t>
            </a:r>
            <a:r>
              <a:rPr lang="en-IN" sz="4000" dirty="0">
                <a:solidFill>
                  <a:srgbClr val="0070C0"/>
                </a:solidFill>
                <a:latin typeface="Algerian" panose="04020705040A02060702" pitchFamily="82" charset="0"/>
              </a:rPr>
              <a:t>NON VERBAL COMMUNICATION </a:t>
            </a:r>
            <a:endParaRPr lang="en-IN" sz="4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 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</a:t>
            </a:r>
            <a:r>
              <a:rPr lang="en-IN" sz="2000" dirty="0">
                <a:solidFill>
                  <a:srgbClr val="FF0000"/>
                </a:solidFill>
              </a:rPr>
              <a:t>2018 September 21,22,23,</a:t>
            </a:r>
            <a:r>
              <a:rPr lang="en-IN" b="1" dirty="0">
                <a:solidFill>
                  <a:srgbClr val="BEDFF2"/>
                </a:solidFill>
              </a:rPr>
              <a:t>    </a:t>
            </a:r>
            <a:r>
              <a:rPr lang="en-IN" dirty="0">
                <a:solidFill>
                  <a:srgbClr val="0070C0"/>
                </a:solidFill>
              </a:rPr>
              <a:t> </a:t>
            </a:r>
            <a:r>
              <a:rPr lang="en-IN" dirty="0" err="1">
                <a:solidFill>
                  <a:srgbClr val="0070C0"/>
                </a:solidFill>
              </a:rPr>
              <a:t>Sudas</a:t>
            </a:r>
            <a:r>
              <a:rPr lang="en-IN" dirty="0">
                <a:solidFill>
                  <a:srgbClr val="0070C0"/>
                </a:solidFill>
              </a:rPr>
              <a:t>  </a:t>
            </a:r>
            <a:r>
              <a:rPr lang="en-IN" dirty="0" err="1">
                <a:solidFill>
                  <a:srgbClr val="0070C0"/>
                </a:solidFill>
              </a:rPr>
              <a:t>kannoth</a:t>
            </a:r>
            <a:r>
              <a:rPr lang="en-IN" dirty="0">
                <a:solidFill>
                  <a:srgbClr val="0070C0"/>
                </a:solidFill>
              </a:rPr>
              <a:t>                           </a:t>
            </a:r>
            <a:r>
              <a:rPr lang="en-IN" dirty="0">
                <a:solidFill>
                  <a:srgbClr val="FF0000"/>
                </a:solidFill>
              </a:rPr>
              <a:t>                                           Calicut gate</a:t>
            </a: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     </a:t>
            </a:r>
            <a:r>
              <a:rPr lang="en-IN" dirty="0" err="1">
                <a:solidFill>
                  <a:srgbClr val="FF0000"/>
                </a:solidFill>
              </a:rPr>
              <a:t>Ramanattukara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29001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652168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0B286-200C-43CE-81F9-8F1B468A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52400"/>
            <a:ext cx="6589199" cy="1280890"/>
          </a:xfrm>
        </p:spPr>
        <p:txBody>
          <a:bodyPr>
            <a:noAutofit/>
          </a:bodyPr>
          <a:lstStyle/>
          <a:p>
            <a:pPr marL="0" indent="0"/>
            <a:r>
              <a:rPr lang="en-US" sz="7200" b="1" dirty="0">
                <a:solidFill>
                  <a:srgbClr val="00B0F0"/>
                </a:solidFill>
                <a:latin typeface="Algerian" panose="04020705040A02060702" pitchFamily="82" charset="0"/>
              </a:rPr>
              <a:t>7</a:t>
            </a:r>
            <a: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  <a:t>  Habits of</a:t>
            </a:r>
            <a:b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</a:br>
            <a: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  <a:t>                   highly effective </a:t>
            </a:r>
            <a:b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</a:br>
            <a:r>
              <a:rPr lang="en-US" sz="2400" b="1" dirty="0">
                <a:solidFill>
                  <a:srgbClr val="00B0F0"/>
                </a:solidFill>
                <a:latin typeface="Algerian" panose="04020705040A02060702" pitchFamily="82" charset="0"/>
              </a:rPr>
              <a:t>                                  Professional  Trainer </a:t>
            </a:r>
            <a:br>
              <a:rPr lang="en-IN" sz="2800" dirty="0">
                <a:solidFill>
                  <a:srgbClr val="00B0F0"/>
                </a:solidFill>
                <a:latin typeface="Algerian" panose="04020705040A02060702" pitchFamily="82" charset="0"/>
              </a:rPr>
            </a:b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6FA6D-E418-40E6-A3F2-3AD53A608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7201585" cy="4419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Be Proactive.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Begin with the End in Mind.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Put First Things First.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Think Win-Win.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Seek First to Understand, Then to Be Understood.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Synergize.</a:t>
            </a:r>
          </a:p>
          <a:p>
            <a:pPr>
              <a:buFont typeface="+mj-lt"/>
              <a:buAutoNum type="arabicPeriod"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Sharpen the Saw.</a:t>
            </a:r>
          </a:p>
          <a:p>
            <a:pPr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9146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A066F-3169-4C3F-B4A9-654AA643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10 Habits of highly effective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Professional  Trainer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FC1B7-DA04-4952-A679-8963D65C4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1" y="2133600"/>
            <a:ext cx="7086600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Visionary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Creator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Researcher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Writer /Publisher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Marketer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Leadership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Catalyst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Facilitator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Motivator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Evaluator</a:t>
            </a: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7030A0"/>
              </a:solidFill>
            </a:endParaRP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7030A0"/>
              </a:solidFill>
            </a:endParaRPr>
          </a:p>
          <a:p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939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</a:t>
            </a:r>
            <a:r>
              <a:rPr lang="en-IN" sz="54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  <a:endParaRPr lang="en-IN" sz="7100" b="1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           </a:t>
            </a:r>
            <a:r>
              <a:rPr lang="en-IN" sz="4000" dirty="0">
                <a:solidFill>
                  <a:srgbClr val="0070C0"/>
                </a:solidFill>
                <a:latin typeface="Algerian" panose="04020705040A02060702" pitchFamily="82" charset="0"/>
              </a:rPr>
              <a:t>          </a:t>
            </a:r>
            <a:r>
              <a:rPr lang="en-IN" sz="6000" dirty="0">
                <a:solidFill>
                  <a:srgbClr val="0070C0"/>
                </a:solidFill>
                <a:latin typeface="Algerian" panose="04020705040A02060702" pitchFamily="82" charset="0"/>
              </a:rPr>
              <a:t> </a:t>
            </a:r>
            <a:r>
              <a:rPr lang="en-US" sz="7200" b="1" dirty="0">
                <a:solidFill>
                  <a:srgbClr val="7030A0"/>
                </a:solidFill>
                <a:latin typeface="Algerian" panose="04020705040A02060702" pitchFamily="82" charset="0"/>
              </a:rPr>
              <a:t>CHANGE </a:t>
            </a:r>
            <a:r>
              <a:rPr lang="en-IN" sz="72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endParaRPr lang="en-IN" sz="4400" dirty="0">
              <a:solidFill>
                <a:srgbClr val="7030A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 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 </a:t>
            </a:r>
            <a:r>
              <a:rPr lang="en-IN" dirty="0">
                <a:solidFill>
                  <a:srgbClr val="FF0000"/>
                </a:solidFill>
              </a:rPr>
              <a:t>2018 September 21,22,23</a:t>
            </a:r>
            <a:r>
              <a:rPr lang="en-IN" sz="2400" dirty="0">
                <a:solidFill>
                  <a:srgbClr val="FF0000"/>
                </a:solidFill>
              </a:rPr>
              <a:t>,</a:t>
            </a:r>
            <a:r>
              <a:rPr lang="en-IN" sz="2400" b="1" dirty="0">
                <a:solidFill>
                  <a:srgbClr val="BEDFF2"/>
                </a:solidFill>
              </a:rPr>
              <a:t> </a:t>
            </a:r>
            <a:endParaRPr lang="en-IN" sz="24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IN" b="1" dirty="0">
                <a:solidFill>
                  <a:srgbClr val="BEDFF2"/>
                </a:solidFill>
              </a:rPr>
              <a:t>    </a:t>
            </a:r>
            <a:r>
              <a:rPr lang="en-IN" dirty="0">
                <a:solidFill>
                  <a:srgbClr val="0070C0"/>
                </a:solidFill>
              </a:rPr>
              <a:t> </a:t>
            </a:r>
            <a:r>
              <a:rPr lang="en-IN" dirty="0" err="1">
                <a:solidFill>
                  <a:srgbClr val="0070C0"/>
                </a:solidFill>
              </a:rPr>
              <a:t>Sudas</a:t>
            </a:r>
            <a:r>
              <a:rPr lang="en-IN" dirty="0">
                <a:solidFill>
                  <a:srgbClr val="0070C0"/>
                </a:solidFill>
              </a:rPr>
              <a:t>  </a:t>
            </a:r>
            <a:r>
              <a:rPr lang="en-IN" dirty="0" err="1">
                <a:solidFill>
                  <a:srgbClr val="0070C0"/>
                </a:solidFill>
              </a:rPr>
              <a:t>kannoth</a:t>
            </a:r>
            <a:r>
              <a:rPr lang="en-IN" dirty="0">
                <a:solidFill>
                  <a:srgbClr val="0070C0"/>
                </a:solidFill>
              </a:rPr>
              <a:t>                           </a:t>
            </a:r>
            <a:r>
              <a:rPr lang="en-IN" dirty="0">
                <a:solidFill>
                  <a:srgbClr val="FF0000"/>
                </a:solidFill>
              </a:rPr>
              <a:t>                                        Calicut gate</a:t>
            </a: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       </a:t>
            </a:r>
            <a:r>
              <a:rPr lang="en-IN" dirty="0" err="1">
                <a:solidFill>
                  <a:srgbClr val="FF0000"/>
                </a:solidFill>
              </a:rPr>
              <a:t>Ramanattukara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29001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325453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0184" y="50618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4800" b="1" dirty="0">
                <a:solidFill>
                  <a:srgbClr val="FF0000"/>
                </a:solidFill>
                <a:latin typeface="Algerian" panose="04020705040A02060702" pitchFamily="82" charset="0"/>
              </a:rPr>
              <a:t>CHANGE</a:t>
            </a:r>
            <a:br>
              <a:rPr lang="en-US" sz="4800" b="1" dirty="0">
                <a:solidFill>
                  <a:srgbClr val="FF0000"/>
                </a:solidFill>
                <a:latin typeface="Adobe Garamond Pro Bold" panose="02020702060506020403" pitchFamily="18" charset="0"/>
              </a:rPr>
            </a:br>
            <a:r>
              <a:rPr lang="en-US" sz="4800" b="1" dirty="0">
                <a:latin typeface="Adobe Garamond Pro Bold" panose="02020702060506020403" pitchFamily="18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2611706"/>
            <a:ext cx="6591985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600" dirty="0">
              <a:solidFill>
                <a:srgbClr val="FF0000"/>
              </a:solidFill>
              <a:latin typeface="+mj-lt"/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Comfort zone</a:t>
            </a:r>
          </a:p>
          <a:p>
            <a:r>
              <a:rPr lang="en-US" sz="3600" dirty="0">
                <a:solidFill>
                  <a:srgbClr val="FF0000"/>
                </a:solidFill>
                <a:latin typeface="+mj-lt"/>
              </a:rPr>
              <a:t>Conditioning </a:t>
            </a: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Thinking out of the box</a:t>
            </a: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Self motivation</a:t>
            </a: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Visualization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66AA79-85B3-496F-9969-01CB384F4D1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1266542"/>
            <a:ext cx="4191000" cy="3076858"/>
          </a:xfrm>
          <a:prstGeom prst="rect">
            <a:avLst/>
          </a:prstGeom>
        </p:spPr>
      </p:pic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B53343EB-3C89-4835-BF80-FF5A9588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0" y="1272404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3597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659" y="420163"/>
            <a:ext cx="464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800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S</a:t>
            </a:r>
            <a:r>
              <a:rPr lang="en-US" sz="4800" dirty="0">
                <a:solidFill>
                  <a:srgbClr val="C00000"/>
                </a:solidFill>
              </a:rPr>
              <a:t>trength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W</a:t>
            </a:r>
            <a:r>
              <a:rPr lang="en-US" sz="4800" dirty="0">
                <a:solidFill>
                  <a:srgbClr val="C00000"/>
                </a:solidFill>
              </a:rPr>
              <a:t>eakness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O</a:t>
            </a:r>
            <a:r>
              <a:rPr lang="en-US" sz="4800" dirty="0">
                <a:solidFill>
                  <a:srgbClr val="C00000"/>
                </a:solidFill>
              </a:rPr>
              <a:t>pportunity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7030A0"/>
                </a:solidFill>
              </a:rPr>
              <a:t>T</a:t>
            </a:r>
            <a:r>
              <a:rPr lang="en-US" sz="4800" dirty="0">
                <a:solidFill>
                  <a:srgbClr val="C00000"/>
                </a:solidFill>
              </a:rPr>
              <a:t>hreat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400" y="567353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7030A0"/>
                </a:solidFill>
                <a:latin typeface="Algerian" panose="04020705040A02060702" pitchFamily="82" charset="0"/>
              </a:rPr>
              <a:t>SWOT</a:t>
            </a:r>
          </a:p>
        </p:txBody>
      </p:sp>
      <p:pic>
        <p:nvPicPr>
          <p:cNvPr id="6" name="Picture 5" descr="D:\positive commune\02 copy.jpg">
            <a:extLst>
              <a:ext uri="{FF2B5EF4-FFF2-40B4-BE49-F238E27FC236}">
                <a16:creationId xmlns:a16="http://schemas.microsoft.com/office/drawing/2014/main" id="{CECADB45-C963-44A1-BB70-0819AC321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704906-F5A8-410A-A6D8-A19F4FC0E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28800"/>
            <a:ext cx="4267202" cy="361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26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5600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EB12-ADBC-47E6-880D-47B46210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DCC6B98-E8D7-440D-B917-0F88CC0F1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7620000" cy="6858000"/>
          </a:xfrm>
        </p:spPr>
      </p:pic>
    </p:spTree>
    <p:extLst>
      <p:ext uri="{BB962C8B-B14F-4D97-AF65-F5344CB8AC3E}">
        <p14:creationId xmlns:p14="http://schemas.microsoft.com/office/powerpoint/2010/main" val="3456978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518B-1693-422E-91AB-773F8679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0070C0"/>
                </a:solidFill>
                <a:latin typeface="Algerian" panose="04020705040A02060702" pitchFamily="82" charset="0"/>
              </a:rPr>
              <a:t>NON VERBAL COMMUNICATION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FC97-DB75-42AA-82FD-04BBAED85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1" y="1524000"/>
            <a:ext cx="7543800" cy="4387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                      </a:t>
            </a:r>
            <a:r>
              <a:rPr lang="en-US" sz="4000" dirty="0">
                <a:solidFill>
                  <a:srgbClr val="00B050"/>
                </a:solidFill>
              </a:rPr>
              <a:t>Proxemics</a:t>
            </a:r>
            <a:endParaRPr lang="en-US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Intimate space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Personal space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Social space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Public space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D:\positive commune\02 copy.jpg">
            <a:extLst>
              <a:ext uri="{FF2B5EF4-FFF2-40B4-BE49-F238E27FC236}">
                <a16:creationId xmlns:a16="http://schemas.microsoft.com/office/drawing/2014/main" id="{95DBB6E8-36E1-412A-9212-0E695EDEF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697724"/>
            <a:ext cx="1066800" cy="116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F6AA2D-17F1-464C-9E85-F3AF823D14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628900"/>
            <a:ext cx="3419893" cy="293370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544173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518B-1693-422E-91AB-773F8679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0070C0"/>
                </a:solidFill>
                <a:latin typeface="Algerian" panose="04020705040A02060702" pitchFamily="82" charset="0"/>
              </a:rPr>
              <a:t>NON VERBAL COMMUNICATION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FC97-DB75-42AA-82FD-04BBAED85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524000"/>
            <a:ext cx="6591985" cy="438722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Proxemics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Kinesics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Posture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Gesture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Haptics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Eye contact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  <a:hlinkClick r:id="rId3" action="ppaction://hlinkfile"/>
              </a:rPr>
              <a:t>Voice modulation  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D:\positive commune\02 copy.jpg">
            <a:extLst>
              <a:ext uri="{FF2B5EF4-FFF2-40B4-BE49-F238E27FC236}">
                <a16:creationId xmlns:a16="http://schemas.microsoft.com/office/drawing/2014/main" id="{95DBB6E8-36E1-412A-9212-0E695EDEF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697724"/>
            <a:ext cx="1066800" cy="116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0D1BC4-D3B3-40BC-A435-CB6A7C9038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290" y="1371600"/>
            <a:ext cx="3248710" cy="433719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177801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</a:t>
            </a:r>
            <a:r>
              <a:rPr lang="en-IN" sz="71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  <a:latin typeface="Algerian" panose="04020705040A02060702" pitchFamily="82" charset="0"/>
              </a:rPr>
              <a:t>                    </a:t>
            </a:r>
            <a:r>
              <a:rPr lang="en-US" sz="4000" b="1" dirty="0">
                <a:solidFill>
                  <a:srgbClr val="00B050"/>
                </a:solidFill>
                <a:latin typeface="Algerian" panose="04020705040A02060702" pitchFamily="82" charset="0"/>
              </a:rPr>
              <a:t>TRAINING METHODOLOGIES</a:t>
            </a:r>
            <a:r>
              <a:rPr lang="en-IN" sz="2400" dirty="0">
                <a:solidFill>
                  <a:srgbClr val="0070C0"/>
                </a:solidFill>
                <a:latin typeface="Algerian" panose="04020705040A02060702" pitchFamily="82" charset="0"/>
              </a:rPr>
              <a:t>  </a:t>
            </a:r>
          </a:p>
          <a:p>
            <a:pPr marL="0" indent="0">
              <a:buNone/>
            </a:pPr>
            <a:endParaRPr lang="en-IN" sz="2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en-IN" sz="2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  <a:latin typeface="Algerian" panose="04020705040A02060702" pitchFamily="82" charset="0"/>
              </a:rPr>
              <a:t>    </a:t>
            </a:r>
            <a:r>
              <a:rPr lang="en-IN" sz="2400" dirty="0">
                <a:solidFill>
                  <a:srgbClr val="0070C0"/>
                </a:solidFill>
              </a:rPr>
              <a:t>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  </a:t>
            </a:r>
            <a:r>
              <a:rPr lang="en-IN" sz="2000" dirty="0">
                <a:solidFill>
                  <a:srgbClr val="FF0000"/>
                </a:solidFill>
              </a:rPr>
              <a:t>2018 AUGEST 10,11,12</a:t>
            </a:r>
            <a:endParaRPr lang="en-IN" sz="24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IN" b="1" dirty="0">
                <a:solidFill>
                  <a:srgbClr val="BEDFF2"/>
                </a:solidFill>
              </a:rPr>
              <a:t>    </a:t>
            </a:r>
            <a:r>
              <a:rPr lang="en-IN" dirty="0">
                <a:solidFill>
                  <a:srgbClr val="0070C0"/>
                </a:solidFill>
              </a:rPr>
              <a:t> </a:t>
            </a:r>
            <a:r>
              <a:rPr lang="en-IN" dirty="0" err="1">
                <a:solidFill>
                  <a:srgbClr val="0070C0"/>
                </a:solidFill>
              </a:rPr>
              <a:t>Sudas</a:t>
            </a:r>
            <a:r>
              <a:rPr lang="en-IN" dirty="0">
                <a:solidFill>
                  <a:srgbClr val="0070C0"/>
                </a:solidFill>
              </a:rPr>
              <a:t>  </a:t>
            </a:r>
            <a:r>
              <a:rPr lang="en-IN" dirty="0" err="1">
                <a:solidFill>
                  <a:srgbClr val="0070C0"/>
                </a:solidFill>
              </a:rPr>
              <a:t>kannoth</a:t>
            </a:r>
            <a:r>
              <a:rPr lang="en-IN" dirty="0">
                <a:solidFill>
                  <a:srgbClr val="0070C0"/>
                </a:solidFill>
              </a:rPr>
              <a:t>                           </a:t>
            </a:r>
            <a:r>
              <a:rPr lang="en-IN" dirty="0">
                <a:solidFill>
                  <a:srgbClr val="FF0000"/>
                </a:solidFill>
              </a:rPr>
              <a:t>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29001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969324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518B-1693-422E-91AB-773F8679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TRAINING METHODOLOGIES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FC97-DB75-42AA-82FD-04BBAED85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219200"/>
            <a:ext cx="5525185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pPr>
              <a:buFont typeface="+mj-lt"/>
              <a:buAutoNum type="arabicParenR"/>
            </a:pPr>
            <a:r>
              <a:rPr lang="en-US" sz="2800" dirty="0"/>
              <a:t>  Group discussion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Presentation 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Brain storming 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Buzz group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Role-play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Simulation 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Case study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Demonstration    </a:t>
            </a:r>
          </a:p>
          <a:p>
            <a:pPr>
              <a:buFont typeface="+mj-lt"/>
              <a:buAutoNum type="arabicParenR"/>
            </a:pPr>
            <a:r>
              <a:rPr lang="en-US" sz="2800" dirty="0"/>
              <a:t>  Questionnaire </a:t>
            </a:r>
          </a:p>
          <a:p>
            <a:pPr>
              <a:buFont typeface="+mj-lt"/>
              <a:buAutoNum type="arabicParenR"/>
            </a:pP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Games and activities</a:t>
            </a:r>
          </a:p>
          <a:p>
            <a:pPr>
              <a:buFont typeface="+mj-lt"/>
              <a:buAutoNum type="arabicParenR"/>
            </a:pPr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 descr="D:\positive commune\02 copy.jpg">
            <a:extLst>
              <a:ext uri="{FF2B5EF4-FFF2-40B4-BE49-F238E27FC236}">
                <a16:creationId xmlns:a16="http://schemas.microsoft.com/office/drawing/2014/main" id="{79D99826-8E04-4223-B94C-E318C340D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206" y="5867400"/>
            <a:ext cx="910794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70EBE9-A5B4-4E43-8005-11EB426ACE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490" y="1795360"/>
            <a:ext cx="3629710" cy="414824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90699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dirty="0">
                <a:latin typeface="Broadway" panose="04040905080B02020502" pitchFamily="82" charset="0"/>
              </a:rPr>
              <a:t>             HUNTING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2776"/>
            <a:ext cx="4953000" cy="5826224"/>
          </a:xfrm>
        </p:spPr>
        <p:txBody>
          <a:bodyPr>
            <a:no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rupee note ----100 points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Flower                       ---50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bottle                ---100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revenue stamp    ---100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banana peel        ---50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Stone                           --20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socks one pair     ---100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Chilly with red shade  --50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Whistle                  -----300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412775"/>
            <a:ext cx="4724400" cy="5445225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Couples                   -----1000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leaf                -----50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 kerchief          ------100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rupees note    ------1000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Pen drive               ----100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Photograph of Mahatma </a:t>
            </a: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Gandhi--200 (not rupees)    </a:t>
            </a: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FB22BA9C-DF3C-43B7-99F8-6796478B9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946354"/>
            <a:ext cx="838200" cy="91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496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</a:t>
            </a:r>
            <a:r>
              <a:rPr lang="en-IN" sz="71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                                      </a:t>
            </a:r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7  Habits of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             highly effective </a:t>
            </a:r>
            <a:b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        Professional  Trainer </a:t>
            </a:r>
            <a:endParaRPr lang="en-IN" sz="4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 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  </a:t>
            </a:r>
            <a:r>
              <a:rPr lang="en-IN" sz="2000" dirty="0">
                <a:solidFill>
                  <a:srgbClr val="FF0000"/>
                </a:solidFill>
              </a:rPr>
              <a:t>2018 September 7,8,9,</a:t>
            </a:r>
            <a:r>
              <a:rPr lang="en-IN" b="1" dirty="0">
                <a:solidFill>
                  <a:srgbClr val="BEDFF2"/>
                </a:solidFill>
              </a:rPr>
              <a:t>    </a:t>
            </a:r>
            <a:r>
              <a:rPr lang="en-IN" dirty="0">
                <a:solidFill>
                  <a:srgbClr val="0070C0"/>
                </a:solidFill>
              </a:rPr>
              <a:t> </a:t>
            </a:r>
            <a:r>
              <a:rPr lang="en-IN" dirty="0" err="1">
                <a:solidFill>
                  <a:srgbClr val="0070C0"/>
                </a:solidFill>
              </a:rPr>
              <a:t>Sudas</a:t>
            </a:r>
            <a:r>
              <a:rPr lang="en-IN" dirty="0">
                <a:solidFill>
                  <a:srgbClr val="0070C0"/>
                </a:solidFill>
              </a:rPr>
              <a:t>  </a:t>
            </a:r>
            <a:r>
              <a:rPr lang="en-IN" dirty="0" err="1">
                <a:solidFill>
                  <a:srgbClr val="0070C0"/>
                </a:solidFill>
              </a:rPr>
              <a:t>kannoth</a:t>
            </a:r>
            <a:r>
              <a:rPr lang="en-IN" dirty="0">
                <a:solidFill>
                  <a:srgbClr val="0070C0"/>
                </a:solidFill>
              </a:rPr>
              <a:t>                           </a:t>
            </a:r>
            <a:r>
              <a:rPr lang="en-IN" dirty="0">
                <a:solidFill>
                  <a:srgbClr val="FF0000"/>
                </a:solidFill>
              </a:rPr>
              <a:t>                                           </a:t>
            </a:r>
            <a:r>
              <a:rPr lang="en-IN" dirty="0" err="1">
                <a:solidFill>
                  <a:srgbClr val="FF0000"/>
                </a:solidFill>
              </a:rPr>
              <a:t>Pulamanthol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904780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03966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2520C2B5-EC62-4FCF-A690-D5FCF8C46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23FD1F-4535-420A-9F08-3BA6FDA193A2}" type="slidenum">
              <a:rPr lang="en-US" altLang="en-US"/>
              <a:pPr/>
              <a:t>9</a:t>
            </a:fld>
            <a:endParaRPr lang="en-US" altLang="en-US" sz="1400" b="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1AD704C6-2707-463F-AC55-C2CA54F0A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7325" y="381000"/>
            <a:ext cx="6324600" cy="5638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Text Box 3">
            <a:extLst>
              <a:ext uri="{FF2B5EF4-FFF2-40B4-BE49-F238E27FC236}">
                <a16:creationId xmlns:a16="http://schemas.microsoft.com/office/drawing/2014/main" id="{22458C27-A961-465C-81A7-B49CE562A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325" y="1524000"/>
            <a:ext cx="31242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3200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90204" pitchFamily="34" charset="0"/>
              </a:rPr>
              <a:t>Lose/Win</a:t>
            </a:r>
          </a:p>
        </p:txBody>
      </p:sp>
      <p:sp>
        <p:nvSpPr>
          <p:cNvPr id="51211" name="Line 11">
            <a:extLst>
              <a:ext uri="{FF2B5EF4-FFF2-40B4-BE49-F238E27FC236}">
                <a16:creationId xmlns:a16="http://schemas.microsoft.com/office/drawing/2014/main" id="{75327CEC-194A-4D06-9B55-38F5553CB9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7725" y="381000"/>
            <a:ext cx="0" cy="5638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Line 12">
            <a:extLst>
              <a:ext uri="{FF2B5EF4-FFF2-40B4-BE49-F238E27FC236}">
                <a16:creationId xmlns:a16="http://schemas.microsoft.com/office/drawing/2014/main" id="{007E918E-1ABD-4EF2-B52D-7B63417AC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7325" y="3200400"/>
            <a:ext cx="6324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Text Box 17">
            <a:extLst>
              <a:ext uri="{FF2B5EF4-FFF2-40B4-BE49-F238E27FC236}">
                <a16:creationId xmlns:a16="http://schemas.microsoft.com/office/drawing/2014/main" id="{E0F3A1C4-0F00-42DD-B355-5D73E1B45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7725" y="1524000"/>
            <a:ext cx="31242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3200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90204" pitchFamily="34" charset="0"/>
              </a:rPr>
              <a:t>Win/Win</a:t>
            </a:r>
          </a:p>
        </p:txBody>
      </p:sp>
      <p:sp>
        <p:nvSpPr>
          <p:cNvPr id="51218" name="Text Box 18">
            <a:extLst>
              <a:ext uri="{FF2B5EF4-FFF2-40B4-BE49-F238E27FC236}">
                <a16:creationId xmlns:a16="http://schemas.microsoft.com/office/drawing/2014/main" id="{FD21E009-8A60-4293-BD52-39ABA1A02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325" y="4267200"/>
            <a:ext cx="31242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3200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90204" pitchFamily="34" charset="0"/>
              </a:rPr>
              <a:t>Lose/Lose</a:t>
            </a:r>
          </a:p>
        </p:txBody>
      </p:sp>
      <p:sp>
        <p:nvSpPr>
          <p:cNvPr id="51219" name="Text Box 19">
            <a:extLst>
              <a:ext uri="{FF2B5EF4-FFF2-40B4-BE49-F238E27FC236}">
                <a16:creationId xmlns:a16="http://schemas.microsoft.com/office/drawing/2014/main" id="{76C5A62C-6354-4651-A2D9-0DDBA582B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7725" y="4267200"/>
            <a:ext cx="31242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3200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90204" pitchFamily="34" charset="0"/>
              </a:rPr>
              <a:t>Win/Lose</a:t>
            </a:r>
          </a:p>
        </p:txBody>
      </p:sp>
    </p:spTree>
    <p:extLst>
      <p:ext uri="{BB962C8B-B14F-4D97-AF65-F5344CB8AC3E}">
        <p14:creationId xmlns:p14="http://schemas.microsoft.com/office/powerpoint/2010/main" val="1269364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3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3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3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3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utoUpdateAnimBg="0"/>
      <p:bldP spid="51217" grpId="0" autoUpdateAnimBg="0"/>
      <p:bldP spid="51218" grpId="0" autoUpdateAnimBg="0"/>
      <p:bldP spid="51219" grpId="0" autoUpdateAnimBg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13582</TotalTime>
  <Words>752</Words>
  <Application>Microsoft Office PowerPoint</Application>
  <PresentationFormat>On-screen Show (4:3)</PresentationFormat>
  <Paragraphs>161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Adobe Garamond Pro Bold</vt:lpstr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Tahoma</vt:lpstr>
      <vt:lpstr>Times New Roman</vt:lpstr>
      <vt:lpstr>Wingdings</vt:lpstr>
      <vt:lpstr>Wingdings 3</vt:lpstr>
      <vt:lpstr>Wisp</vt:lpstr>
      <vt:lpstr>   POSITIVE COMMUNE            (Soft skill training team)                    Presents</vt:lpstr>
      <vt:lpstr>     </vt:lpstr>
      <vt:lpstr>NON VERBAL COMMUNICATION</vt:lpstr>
      <vt:lpstr>NON VERBAL COMMUNICATION</vt:lpstr>
      <vt:lpstr>   POSITIVE COMMUNE            (Soft skill training team)                    Presents</vt:lpstr>
      <vt:lpstr>TRAINING METHODOLOGIES</vt:lpstr>
      <vt:lpstr>             HUNTING</vt:lpstr>
      <vt:lpstr>   POSITIVE COMMUNE            (Soft skill training team)                    Presents</vt:lpstr>
      <vt:lpstr>PowerPoint Presentation</vt:lpstr>
      <vt:lpstr>7  Habits of                    highly effective                                    Professional  Trainer  </vt:lpstr>
      <vt:lpstr>10 Habits of highly effective  Professional  Trainer   </vt:lpstr>
      <vt:lpstr>   POSITIVE COMMUNE            (Soft skill training team)                    Presents</vt:lpstr>
      <vt:lpstr>CHANGE  </vt:lpstr>
      <vt:lpstr>SWOT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SUDAS</cp:lastModifiedBy>
  <cp:revision>341</cp:revision>
  <cp:lastPrinted>2017-11-04T05:27:34Z</cp:lastPrinted>
  <dcterms:created xsi:type="dcterms:W3CDTF">2016-09-26T04:35:43Z</dcterms:created>
  <dcterms:modified xsi:type="dcterms:W3CDTF">2018-09-23T06:23:26Z</dcterms:modified>
</cp:coreProperties>
</file>