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811FD-8EFE-4EA4-A856-248767C66A96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IN"/>
        </a:p>
      </dgm:t>
    </dgm:pt>
    <dgm:pt modelId="{CBD3E375-EB0F-463C-9F46-07434DB3B377}">
      <dgm:prSet custT="1"/>
      <dgm:spPr/>
      <dgm:t>
        <a:bodyPr/>
        <a:lstStyle/>
        <a:p>
          <a:pPr algn="ctr" rtl="0"/>
          <a:r>
            <a:rPr lang="en-US" sz="2400" b="1" dirty="0" smtClean="0"/>
            <a:t>Why do you think the shepherd helped the lion?</a:t>
          </a:r>
          <a:endParaRPr lang="en-IN" sz="2400" b="1" dirty="0"/>
        </a:p>
      </dgm:t>
    </dgm:pt>
    <dgm:pt modelId="{EE5BA6B5-EC16-4FE5-A225-3F4B5FA8FC9F}" type="parTrans" cxnId="{CD53AA02-79C6-40FB-88FB-81692DEA032D}">
      <dgm:prSet/>
      <dgm:spPr/>
      <dgm:t>
        <a:bodyPr/>
        <a:lstStyle/>
        <a:p>
          <a:pPr algn="ctr"/>
          <a:endParaRPr lang="en-IN" sz="2400" b="1"/>
        </a:p>
      </dgm:t>
    </dgm:pt>
    <dgm:pt modelId="{4BFF6862-74B7-44F2-9308-AAE04FC87F5F}" type="sibTrans" cxnId="{CD53AA02-79C6-40FB-88FB-81692DEA032D}">
      <dgm:prSet/>
      <dgm:spPr/>
      <dgm:t>
        <a:bodyPr/>
        <a:lstStyle/>
        <a:p>
          <a:pPr algn="ctr"/>
          <a:endParaRPr lang="en-IN" sz="2400" b="1"/>
        </a:p>
      </dgm:t>
    </dgm:pt>
    <dgm:pt modelId="{83E8A06D-DB6A-4AE0-B18B-8F5976629639}">
      <dgm:prSet custT="1"/>
      <dgm:spPr/>
      <dgm:t>
        <a:bodyPr/>
        <a:lstStyle/>
        <a:p>
          <a:pPr algn="ctr" rtl="0"/>
          <a:r>
            <a:rPr lang="en-US" sz="2400" b="1" dirty="0" smtClean="0"/>
            <a:t>Can a person feel the emotions that someone else is feeling?</a:t>
          </a:r>
          <a:endParaRPr lang="en-IN" sz="2400" b="1" dirty="0"/>
        </a:p>
      </dgm:t>
    </dgm:pt>
    <dgm:pt modelId="{65C3ED7B-A559-4FFD-B5E9-E229227A21F0}" type="parTrans" cxnId="{42253741-9CD9-478B-84FB-2FF0BFD16D29}">
      <dgm:prSet/>
      <dgm:spPr/>
      <dgm:t>
        <a:bodyPr/>
        <a:lstStyle/>
        <a:p>
          <a:pPr algn="ctr"/>
          <a:endParaRPr lang="en-IN" sz="2400" b="1"/>
        </a:p>
      </dgm:t>
    </dgm:pt>
    <dgm:pt modelId="{89072B99-F595-4E54-9E38-60B51DC76164}" type="sibTrans" cxnId="{42253741-9CD9-478B-84FB-2FF0BFD16D29}">
      <dgm:prSet/>
      <dgm:spPr/>
      <dgm:t>
        <a:bodyPr/>
        <a:lstStyle/>
        <a:p>
          <a:pPr algn="ctr"/>
          <a:endParaRPr lang="en-IN" sz="2400" b="1"/>
        </a:p>
      </dgm:t>
    </dgm:pt>
    <dgm:pt modelId="{60BAAD59-28F0-4889-8440-3A32B90D7445}">
      <dgm:prSet custT="1"/>
      <dgm:spPr/>
      <dgm:t>
        <a:bodyPr/>
        <a:lstStyle/>
        <a:p>
          <a:pPr algn="ctr" rtl="0"/>
          <a:r>
            <a:rPr lang="en-US" sz="2400" b="1" dirty="0" smtClean="0"/>
            <a:t>What does it mean to have empathy for someone?</a:t>
          </a:r>
          <a:endParaRPr lang="en-IN" sz="2400" b="1" dirty="0"/>
        </a:p>
      </dgm:t>
    </dgm:pt>
    <dgm:pt modelId="{B460CB59-E865-4678-B4EE-D67522DDCD4E}" type="parTrans" cxnId="{1676C5B3-91CF-453B-BF21-CAF33D0E95AB}">
      <dgm:prSet/>
      <dgm:spPr/>
      <dgm:t>
        <a:bodyPr/>
        <a:lstStyle/>
        <a:p>
          <a:pPr algn="ctr"/>
          <a:endParaRPr lang="en-IN" sz="2400" b="1"/>
        </a:p>
      </dgm:t>
    </dgm:pt>
    <dgm:pt modelId="{804288D6-EE69-47C1-9774-9CD4A8CFAB60}" type="sibTrans" cxnId="{1676C5B3-91CF-453B-BF21-CAF33D0E95AB}">
      <dgm:prSet/>
      <dgm:spPr/>
      <dgm:t>
        <a:bodyPr/>
        <a:lstStyle/>
        <a:p>
          <a:pPr algn="ctr"/>
          <a:endParaRPr lang="en-IN" sz="2400" b="1"/>
        </a:p>
      </dgm:t>
    </dgm:pt>
    <dgm:pt modelId="{4C8E1E24-0F50-421C-84C4-C42F61E6CCF2}">
      <dgm:prSet custT="1"/>
      <dgm:spPr/>
      <dgm:t>
        <a:bodyPr/>
        <a:lstStyle/>
        <a:p>
          <a:pPr algn="ctr" rtl="0"/>
          <a:r>
            <a:rPr lang="en-US" sz="2400" b="1" dirty="0" smtClean="0"/>
            <a:t>If you are empathetic with a person, how does that make him feel?</a:t>
          </a:r>
          <a:endParaRPr lang="en-IN" sz="2400" b="1" dirty="0"/>
        </a:p>
      </dgm:t>
    </dgm:pt>
    <dgm:pt modelId="{6C432C00-C99F-490F-9FBC-3D8734599FD6}" type="parTrans" cxnId="{008CA401-F887-4562-B940-78AA96A40B6B}">
      <dgm:prSet/>
      <dgm:spPr/>
      <dgm:t>
        <a:bodyPr/>
        <a:lstStyle/>
        <a:p>
          <a:pPr algn="ctr"/>
          <a:endParaRPr lang="en-IN" sz="2400" b="1"/>
        </a:p>
      </dgm:t>
    </dgm:pt>
    <dgm:pt modelId="{B041DD6C-849C-4035-BEC3-CE47259653A2}" type="sibTrans" cxnId="{008CA401-F887-4562-B940-78AA96A40B6B}">
      <dgm:prSet/>
      <dgm:spPr/>
      <dgm:t>
        <a:bodyPr/>
        <a:lstStyle/>
        <a:p>
          <a:pPr algn="ctr"/>
          <a:endParaRPr lang="en-IN" sz="2400" b="1"/>
        </a:p>
      </dgm:t>
    </dgm:pt>
    <dgm:pt modelId="{A3DC8A68-97C1-4CAA-9E78-8782D2A109BE}">
      <dgm:prSet custT="1"/>
      <dgm:spPr/>
      <dgm:t>
        <a:bodyPr/>
        <a:lstStyle/>
        <a:p>
          <a:pPr algn="ctr" rtl="0"/>
          <a:r>
            <a:rPr lang="en-US" sz="2400" b="1" dirty="0" smtClean="0"/>
            <a:t>With what person do you empathize the most?</a:t>
          </a:r>
          <a:endParaRPr lang="en-IN" sz="2400" b="1" dirty="0"/>
        </a:p>
      </dgm:t>
    </dgm:pt>
    <dgm:pt modelId="{08AC5383-0193-48E0-B33E-13A674A2BD3A}" type="parTrans" cxnId="{97F0FF97-0B78-439E-96FA-074012BA3C38}">
      <dgm:prSet/>
      <dgm:spPr/>
      <dgm:t>
        <a:bodyPr/>
        <a:lstStyle/>
        <a:p>
          <a:pPr algn="ctr"/>
          <a:endParaRPr lang="en-IN" sz="2400" b="1"/>
        </a:p>
      </dgm:t>
    </dgm:pt>
    <dgm:pt modelId="{01039515-9066-460B-87EE-604EDC3F2635}" type="sibTrans" cxnId="{97F0FF97-0B78-439E-96FA-074012BA3C38}">
      <dgm:prSet/>
      <dgm:spPr/>
      <dgm:t>
        <a:bodyPr/>
        <a:lstStyle/>
        <a:p>
          <a:pPr algn="ctr"/>
          <a:endParaRPr lang="en-IN" sz="2400" b="1"/>
        </a:p>
      </dgm:t>
    </dgm:pt>
    <dgm:pt modelId="{E9B77C95-1B9A-453A-A034-916E858CD6C9}" type="pres">
      <dgm:prSet presAssocID="{7FC811FD-8EFE-4EA4-A856-248767C66A96}" presName="linear" presStyleCnt="0">
        <dgm:presLayoutVars>
          <dgm:animLvl val="lvl"/>
          <dgm:resizeHandles val="exact"/>
        </dgm:presLayoutVars>
      </dgm:prSet>
      <dgm:spPr/>
    </dgm:pt>
    <dgm:pt modelId="{CAC8AE63-E8E4-4872-90F0-9C509E6AEF23}" type="pres">
      <dgm:prSet presAssocID="{CBD3E375-EB0F-463C-9F46-07434DB3B37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EABD3C3-E6B3-4846-8B77-5E9A93659BCC}" type="pres">
      <dgm:prSet presAssocID="{4BFF6862-74B7-44F2-9308-AAE04FC87F5F}" presName="spacer" presStyleCnt="0"/>
      <dgm:spPr/>
    </dgm:pt>
    <dgm:pt modelId="{5723FB38-A69D-461B-8152-8D8449C1613B}" type="pres">
      <dgm:prSet presAssocID="{83E8A06D-DB6A-4AE0-B18B-8F59766296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5DCC063-F1AB-4FF0-AF22-54C123401386}" type="pres">
      <dgm:prSet presAssocID="{89072B99-F595-4E54-9E38-60B51DC76164}" presName="spacer" presStyleCnt="0"/>
      <dgm:spPr/>
    </dgm:pt>
    <dgm:pt modelId="{510457E7-A0F6-4555-ADB2-CAB073C9AF37}" type="pres">
      <dgm:prSet presAssocID="{60BAAD59-28F0-4889-8440-3A32B90D74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B57602-7F65-4263-9FC0-2A60220B2089}" type="pres">
      <dgm:prSet presAssocID="{804288D6-EE69-47C1-9774-9CD4A8CFAB60}" presName="spacer" presStyleCnt="0"/>
      <dgm:spPr/>
    </dgm:pt>
    <dgm:pt modelId="{886B9872-A56C-4B2C-95D4-F72D2187E97A}" type="pres">
      <dgm:prSet presAssocID="{4C8E1E24-0F50-421C-84C4-C42F61E6CCF2}" presName="parentText" presStyleLbl="node1" presStyleIdx="3" presStyleCnt="5" custLinFactNeighborY="-43810">
        <dgm:presLayoutVars>
          <dgm:chMax val="0"/>
          <dgm:bulletEnabled val="1"/>
        </dgm:presLayoutVars>
      </dgm:prSet>
      <dgm:spPr/>
    </dgm:pt>
    <dgm:pt modelId="{70594354-9BDA-4CED-AB30-D60D1B3AB065}" type="pres">
      <dgm:prSet presAssocID="{B041DD6C-849C-4035-BEC3-CE47259653A2}" presName="spacer" presStyleCnt="0"/>
      <dgm:spPr/>
    </dgm:pt>
    <dgm:pt modelId="{9FC6A2EC-6BD8-4210-81EE-9797C62308E9}" type="pres">
      <dgm:prSet presAssocID="{A3DC8A68-97C1-4CAA-9E78-8782D2A109B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F0FF97-0B78-439E-96FA-074012BA3C38}" srcId="{7FC811FD-8EFE-4EA4-A856-248767C66A96}" destId="{A3DC8A68-97C1-4CAA-9E78-8782D2A109BE}" srcOrd="4" destOrd="0" parTransId="{08AC5383-0193-48E0-B33E-13A674A2BD3A}" sibTransId="{01039515-9066-460B-87EE-604EDC3F2635}"/>
    <dgm:cxn modelId="{008CA401-F887-4562-B940-78AA96A40B6B}" srcId="{7FC811FD-8EFE-4EA4-A856-248767C66A96}" destId="{4C8E1E24-0F50-421C-84C4-C42F61E6CCF2}" srcOrd="3" destOrd="0" parTransId="{6C432C00-C99F-490F-9FBC-3D8734599FD6}" sibTransId="{B041DD6C-849C-4035-BEC3-CE47259653A2}"/>
    <dgm:cxn modelId="{1A338E79-6195-4B17-B89D-98CB97584D66}" type="presOf" srcId="{83E8A06D-DB6A-4AE0-B18B-8F5976629639}" destId="{5723FB38-A69D-461B-8152-8D8449C1613B}" srcOrd="0" destOrd="0" presId="urn:microsoft.com/office/officeart/2005/8/layout/vList2"/>
    <dgm:cxn modelId="{D6CC2690-50F7-441E-BDC3-FF9D46586F6C}" type="presOf" srcId="{A3DC8A68-97C1-4CAA-9E78-8782D2A109BE}" destId="{9FC6A2EC-6BD8-4210-81EE-9797C62308E9}" srcOrd="0" destOrd="0" presId="urn:microsoft.com/office/officeart/2005/8/layout/vList2"/>
    <dgm:cxn modelId="{CD53AA02-79C6-40FB-88FB-81692DEA032D}" srcId="{7FC811FD-8EFE-4EA4-A856-248767C66A96}" destId="{CBD3E375-EB0F-463C-9F46-07434DB3B377}" srcOrd="0" destOrd="0" parTransId="{EE5BA6B5-EC16-4FE5-A225-3F4B5FA8FC9F}" sibTransId="{4BFF6862-74B7-44F2-9308-AAE04FC87F5F}"/>
    <dgm:cxn modelId="{2C3F4ECE-E186-4C4A-B070-1CEBDD0A628E}" type="presOf" srcId="{7FC811FD-8EFE-4EA4-A856-248767C66A96}" destId="{E9B77C95-1B9A-453A-A034-916E858CD6C9}" srcOrd="0" destOrd="0" presId="urn:microsoft.com/office/officeart/2005/8/layout/vList2"/>
    <dgm:cxn modelId="{1676C5B3-91CF-453B-BF21-CAF33D0E95AB}" srcId="{7FC811FD-8EFE-4EA4-A856-248767C66A96}" destId="{60BAAD59-28F0-4889-8440-3A32B90D7445}" srcOrd="2" destOrd="0" parTransId="{B460CB59-E865-4678-B4EE-D67522DDCD4E}" sibTransId="{804288D6-EE69-47C1-9774-9CD4A8CFAB60}"/>
    <dgm:cxn modelId="{5D93427A-3B9A-4B96-B814-5BA1F12DCB12}" type="presOf" srcId="{60BAAD59-28F0-4889-8440-3A32B90D7445}" destId="{510457E7-A0F6-4555-ADB2-CAB073C9AF37}" srcOrd="0" destOrd="0" presId="urn:microsoft.com/office/officeart/2005/8/layout/vList2"/>
    <dgm:cxn modelId="{B1190E69-83AA-4268-891D-06E6B03C2F5E}" type="presOf" srcId="{CBD3E375-EB0F-463C-9F46-07434DB3B377}" destId="{CAC8AE63-E8E4-4872-90F0-9C509E6AEF23}" srcOrd="0" destOrd="0" presId="urn:microsoft.com/office/officeart/2005/8/layout/vList2"/>
    <dgm:cxn modelId="{90898A1E-E2C1-478C-8E16-CD4AFE2D3BC8}" type="presOf" srcId="{4C8E1E24-0F50-421C-84C4-C42F61E6CCF2}" destId="{886B9872-A56C-4B2C-95D4-F72D2187E97A}" srcOrd="0" destOrd="0" presId="urn:microsoft.com/office/officeart/2005/8/layout/vList2"/>
    <dgm:cxn modelId="{42253741-9CD9-478B-84FB-2FF0BFD16D29}" srcId="{7FC811FD-8EFE-4EA4-A856-248767C66A96}" destId="{83E8A06D-DB6A-4AE0-B18B-8F5976629639}" srcOrd="1" destOrd="0" parTransId="{65C3ED7B-A559-4FFD-B5E9-E229227A21F0}" sibTransId="{89072B99-F595-4E54-9E38-60B51DC76164}"/>
    <dgm:cxn modelId="{410BE16E-BD23-43AA-AF20-519790177990}" type="presParOf" srcId="{E9B77C95-1B9A-453A-A034-916E858CD6C9}" destId="{CAC8AE63-E8E4-4872-90F0-9C509E6AEF23}" srcOrd="0" destOrd="0" presId="urn:microsoft.com/office/officeart/2005/8/layout/vList2"/>
    <dgm:cxn modelId="{430405C9-FCC6-4754-ACAA-2E44491FD16C}" type="presParOf" srcId="{E9B77C95-1B9A-453A-A034-916E858CD6C9}" destId="{9EABD3C3-E6B3-4846-8B77-5E9A93659BCC}" srcOrd="1" destOrd="0" presId="urn:microsoft.com/office/officeart/2005/8/layout/vList2"/>
    <dgm:cxn modelId="{9DDC4E56-1E52-4524-90EB-54D787391A0B}" type="presParOf" srcId="{E9B77C95-1B9A-453A-A034-916E858CD6C9}" destId="{5723FB38-A69D-461B-8152-8D8449C1613B}" srcOrd="2" destOrd="0" presId="urn:microsoft.com/office/officeart/2005/8/layout/vList2"/>
    <dgm:cxn modelId="{4EBAE709-1106-4D9F-ABFA-7C4D1D00D2A5}" type="presParOf" srcId="{E9B77C95-1B9A-453A-A034-916E858CD6C9}" destId="{55DCC063-F1AB-4FF0-AF22-54C123401386}" srcOrd="3" destOrd="0" presId="urn:microsoft.com/office/officeart/2005/8/layout/vList2"/>
    <dgm:cxn modelId="{4E300F08-626E-4B4E-AFE6-6EEF69A53E9B}" type="presParOf" srcId="{E9B77C95-1B9A-453A-A034-916E858CD6C9}" destId="{510457E7-A0F6-4555-ADB2-CAB073C9AF37}" srcOrd="4" destOrd="0" presId="urn:microsoft.com/office/officeart/2005/8/layout/vList2"/>
    <dgm:cxn modelId="{4E65B5D3-2758-4E7E-A63B-37672DD7936F}" type="presParOf" srcId="{E9B77C95-1B9A-453A-A034-916E858CD6C9}" destId="{8EB57602-7F65-4263-9FC0-2A60220B2089}" srcOrd="5" destOrd="0" presId="urn:microsoft.com/office/officeart/2005/8/layout/vList2"/>
    <dgm:cxn modelId="{E9D0A386-809A-4B73-BCE0-BDC45E7AA537}" type="presParOf" srcId="{E9B77C95-1B9A-453A-A034-916E858CD6C9}" destId="{886B9872-A56C-4B2C-95D4-F72D2187E97A}" srcOrd="6" destOrd="0" presId="urn:microsoft.com/office/officeart/2005/8/layout/vList2"/>
    <dgm:cxn modelId="{626FA5BA-2907-4623-9534-5257C71E7CA5}" type="presParOf" srcId="{E9B77C95-1B9A-453A-A034-916E858CD6C9}" destId="{70594354-9BDA-4CED-AB30-D60D1B3AB065}" srcOrd="7" destOrd="0" presId="urn:microsoft.com/office/officeart/2005/8/layout/vList2"/>
    <dgm:cxn modelId="{DA11F5F8-A597-4ADE-8A30-7CEE0BF6A8F8}" type="presParOf" srcId="{E9B77C95-1B9A-453A-A034-916E858CD6C9}" destId="{9FC6A2EC-6BD8-4210-81EE-9797C62308E9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233BB8-8095-41CF-8685-DE0A32521E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64CA4-BAA9-4DBA-8BCA-AA2870514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2C00C-BD8E-45E2-A19B-5858F481A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1A3B0-D7ED-4B64-8F13-7563FB3D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Mr. Anderson's Character Development Class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E4D85B5-51D7-4316-915D-FC52EF08F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61EB2-1D66-4F04-84BE-4CBC4083E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D9F9EA-2B91-4E3B-9436-40CF673BE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E095D-AA8B-45C3-AE6D-1C7A6F837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93CFF-480C-46C0-837A-8588D5611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EE4A3-4A70-401B-9D29-988A70BD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205D1-DC35-4FFF-BA7B-62D720B46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C3482-B20F-410C-B2DF-2F7D948F9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2A05DC-98D8-4362-B2F4-4241D413F4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Mr. Anderson's Character Development Class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E9E31B-9F8E-48F8-8539-02B8B00FD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hrd.com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hrd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hrd.com/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hrd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371600"/>
            <a:ext cx="8385175" cy="34893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  <a:t>Character Education</a:t>
            </a:r>
            <a:b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</a:br>
            <a: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  <a:t/>
            </a:r>
            <a:b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</a:br>
            <a: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  <a:t/>
            </a:r>
            <a:b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</a:br>
            <a: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  <a:t>Character Trait</a:t>
            </a:r>
            <a:b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</a:br>
            <a:r>
              <a:rPr lang="en-US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ericana XBd BT" pitchFamily="18" charset="0"/>
              </a:rPr>
              <a:t>Compassion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733800" y="6019800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2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Consideration Example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4495800"/>
            <a:ext cx="8001000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  A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considerate person is sensitive to the needs of other people and helps people in need.</a:t>
            </a:r>
          </a:p>
        </p:txBody>
      </p:sp>
      <p:pic>
        <p:nvPicPr>
          <p:cNvPr id="9" name="Picture 8" descr="2174.JPG"/>
          <p:cNvPicPr>
            <a:picLocks noChangeAspect="1"/>
          </p:cNvPicPr>
          <p:nvPr/>
        </p:nvPicPr>
        <p:blipFill>
          <a:blip r:embed="rId2" cstate="print"/>
          <a:srcRect t="10938" r="12963"/>
          <a:stretch>
            <a:fillRect/>
          </a:stretch>
        </p:blipFill>
        <p:spPr>
          <a:xfrm>
            <a:off x="2209800" y="1143000"/>
            <a:ext cx="4980444" cy="3410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18388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Compassionate Words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685800" y="1905000"/>
            <a:ext cx="3931920" cy="3200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Sympathetic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Empathetic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Feelings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Concerned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Kind</a:t>
            </a:r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572000" y="1752600"/>
            <a:ext cx="3931920" cy="3657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Kindly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Kindhearted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Considerate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Caring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Gentle</a:t>
            </a:r>
          </a:p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Benevolent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2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v30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0"/>
            <a:ext cx="9144000" cy="1524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“The Lion and the Shepherd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-Aesop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Discussion Questions for “The Lion and the Shepherd”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524000"/>
          <a:ext cx="7696200" cy="472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6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541019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Compassion Defined:</a:t>
            </a:r>
            <a:b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Compassion means being kind and thoughtful towards others.</a:t>
            </a:r>
          </a:p>
        </p:txBody>
      </p:sp>
      <p:pic>
        <p:nvPicPr>
          <p:cNvPr id="5" name="Picture 4" descr="03..jpg"/>
          <p:cNvPicPr>
            <a:picLocks noChangeAspect="1"/>
          </p:cNvPicPr>
          <p:nvPr/>
        </p:nvPicPr>
        <p:blipFill>
          <a:blip r:embed="rId2"/>
          <a:srcRect b="12817"/>
          <a:stretch>
            <a:fillRect/>
          </a:stretch>
        </p:blipFill>
        <p:spPr>
          <a:xfrm>
            <a:off x="1524000" y="990600"/>
            <a:ext cx="6019800" cy="372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385175" cy="1600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Compassionate Definition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: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/>
            </a:r>
            <a:b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</a:b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Being genuinely concerned for the welfare of others.</a:t>
            </a:r>
          </a:p>
        </p:txBody>
      </p:sp>
      <p:pic>
        <p:nvPicPr>
          <p:cNvPr id="15365" name="Picture 5" descr="j021672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2057400"/>
            <a:ext cx="3429000" cy="3810000"/>
          </a:xfr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733800" y="6019800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385175" cy="6699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Compassionate Example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4724400"/>
            <a:ext cx="8194675" cy="1676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  A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person who is compassionate is ethical and genuinely concerned with the welfare of other people.</a:t>
            </a:r>
          </a:p>
        </p:txBody>
      </p:sp>
      <p:pic>
        <p:nvPicPr>
          <p:cNvPr id="8" name="Picture 7" descr="solu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37247"/>
            <a:ext cx="4419600" cy="3387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5052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Compassionate Example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0" y="4572000"/>
            <a:ext cx="7772400" cy="1371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  A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person who is compassionate shows that he/she cares about other people.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Mr. Anderson's Character Development Class</a:t>
            </a:r>
          </a:p>
        </p:txBody>
      </p:sp>
      <p:pic>
        <p:nvPicPr>
          <p:cNvPr id="8" name="Picture 7" descr="solu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4599317" cy="316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733800" y="6019800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457200"/>
            <a:ext cx="8385175" cy="5943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>Empathetic Definition: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>Feeling an emotional response to the pain and pleasure of others.</a:t>
            </a:r>
          </a:p>
        </p:txBody>
      </p:sp>
      <p:pic>
        <p:nvPicPr>
          <p:cNvPr id="7" name="Picture 6" descr="43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2903"/>
            <a:ext cx="5562600" cy="3661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5052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Empathetic Example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4648200"/>
            <a:ext cx="8458200" cy="1676400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  A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person who is empathetic feels an emotional response to the pain and the pleasure of other people.</a:t>
            </a:r>
          </a:p>
        </p:txBody>
      </p:sp>
      <p:pic>
        <p:nvPicPr>
          <p:cNvPr id="8" name="Picture 7" descr="43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5238021" cy="344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385175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Empathetic Example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4800600"/>
            <a:ext cx="8534400" cy="1447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 A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person who is empathetic has a generous spirit toward other people.</a:t>
            </a:r>
          </a:p>
        </p:txBody>
      </p:sp>
      <p:pic>
        <p:nvPicPr>
          <p:cNvPr id="8" name="Picture 7" descr="43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143000"/>
            <a:ext cx="5752892" cy="3786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385175" cy="56229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Consideration Definition:</a:t>
            </a:r>
            <a:b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</a:br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/>
            </a:r>
            <a:b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</a:br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/>
            </a:r>
            <a:b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</a:br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kerSignet BT" pitchFamily="34" charset="0"/>
              </a:rPr>
              <a:t>Being kind, loving, and sensitive to others.</a:t>
            </a:r>
          </a:p>
        </p:txBody>
      </p:sp>
      <p:pic>
        <p:nvPicPr>
          <p:cNvPr id="7" name="Picture 6" descr="43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56433"/>
            <a:ext cx="5638800" cy="4122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385175" cy="8223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a XBd BT" pitchFamily="18" charset="0"/>
              </a:rPr>
              <a:t>Consideration Example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5029200"/>
            <a:ext cx="8534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  A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considerate person is kind and loving.</a:t>
            </a:r>
          </a:p>
        </p:txBody>
      </p:sp>
      <p:pic>
        <p:nvPicPr>
          <p:cNvPr id="9" name="Picture 8" descr="Girls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876800" cy="387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657600" y="6488668"/>
            <a:ext cx="2163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  <a:hlinkClick r:id="rId3"/>
              </a:rPr>
              <a:t>www.carehrd.com</a:t>
            </a:r>
            <a:endParaRPr lang="en-US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134</TotalTime>
  <Words>225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Character Education   Character Trait Compassion</vt:lpstr>
      <vt:lpstr>Compassionate Definition: Being genuinely concerned for the welfare of others.</vt:lpstr>
      <vt:lpstr>Compassionate Example</vt:lpstr>
      <vt:lpstr>Compassionate Example</vt:lpstr>
      <vt:lpstr>Empathetic Definition:        Feeling an emotional response to the pain and pleasure of others.</vt:lpstr>
      <vt:lpstr>Empathetic Example</vt:lpstr>
      <vt:lpstr>Empathetic Example</vt:lpstr>
      <vt:lpstr>Consideration Definition:        Being kind, loving, and sensitive to others.</vt:lpstr>
      <vt:lpstr>Consideration Example</vt:lpstr>
      <vt:lpstr>Consideration Example</vt:lpstr>
      <vt:lpstr>Compassionate Words</vt:lpstr>
      <vt:lpstr>“The Lion and the Shepherd” -Aesop</vt:lpstr>
      <vt:lpstr>Discussion Questions for “The Lion and the Shepherd”</vt:lpstr>
      <vt:lpstr>Compassion Defined:         Compassion means being kind and thoughtful towards others.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Education compassion</dc:title>
  <dc:creator>OKCPS</dc:creator>
  <cp:lastModifiedBy>Care</cp:lastModifiedBy>
  <cp:revision>6</cp:revision>
  <dcterms:created xsi:type="dcterms:W3CDTF">2005-09-14T02:55:25Z</dcterms:created>
  <dcterms:modified xsi:type="dcterms:W3CDTF">2008-04-02T11:46:40Z</dcterms:modified>
</cp:coreProperties>
</file>