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1345" r:id="rId2"/>
    <p:sldId id="1348" r:id="rId3"/>
    <p:sldId id="1349" r:id="rId4"/>
    <p:sldId id="1332" r:id="rId5"/>
    <p:sldId id="1333" r:id="rId6"/>
    <p:sldId id="1334" r:id="rId7"/>
    <p:sldId id="1344" r:id="rId8"/>
    <p:sldId id="1335" r:id="rId9"/>
    <p:sldId id="1336" r:id="rId10"/>
    <p:sldId id="1337" r:id="rId11"/>
    <p:sldId id="1338" r:id="rId12"/>
    <p:sldId id="1324" r:id="rId13"/>
    <p:sldId id="1325" r:id="rId14"/>
    <p:sldId id="929" r:id="rId15"/>
    <p:sldId id="930" r:id="rId16"/>
    <p:sldId id="931" r:id="rId17"/>
    <p:sldId id="1346" r:id="rId18"/>
    <p:sldId id="1347" r:id="rId19"/>
    <p:sldId id="934" r:id="rId20"/>
    <p:sldId id="935" r:id="rId21"/>
    <p:sldId id="1028" r:id="rId22"/>
    <p:sldId id="1029" r:id="rId23"/>
    <p:sldId id="1030" r:id="rId24"/>
    <p:sldId id="1076" r:id="rId25"/>
    <p:sldId id="1101" r:id="rId26"/>
    <p:sldId id="1077" r:id="rId27"/>
    <p:sldId id="1126" r:id="rId28"/>
    <p:sldId id="1127" r:id="rId29"/>
    <p:sldId id="1084" r:id="rId30"/>
    <p:sldId id="1083" r:id="rId31"/>
    <p:sldId id="1212" r:id="rId32"/>
    <p:sldId id="1211" r:id="rId33"/>
    <p:sldId id="1288" r:id="rId34"/>
    <p:sldId id="1289" r:id="rId35"/>
    <p:sldId id="1290" r:id="rId36"/>
    <p:sldId id="1291" r:id="rId37"/>
    <p:sldId id="1292" r:id="rId38"/>
    <p:sldId id="1293" r:id="rId39"/>
    <p:sldId id="1294" r:id="rId40"/>
    <p:sldId id="1317" r:id="rId41"/>
    <p:sldId id="1318" r:id="rId42"/>
    <p:sldId id="1319" r:id="rId43"/>
    <p:sldId id="1320" r:id="rId44"/>
    <p:sldId id="1322" r:id="rId45"/>
    <p:sldId id="1323" r:id="rId46"/>
    <p:sldId id="1339" r:id="rId47"/>
    <p:sldId id="1340" r:id="rId48"/>
    <p:sldId id="1341" r:id="rId49"/>
    <p:sldId id="1342" r:id="rId50"/>
    <p:sldId id="1343" r:id="rId51"/>
    <p:sldId id="1295" r:id="rId52"/>
    <p:sldId id="1296" r:id="rId53"/>
    <p:sldId id="1330" r:id="rId54"/>
    <p:sldId id="1351" r:id="rId55"/>
    <p:sldId id="1086" r:id="rId56"/>
    <p:sldId id="1326" r:id="rId57"/>
    <p:sldId id="1331" r:id="rId58"/>
    <p:sldId id="1327" r:id="rId59"/>
    <p:sldId id="1329" r:id="rId60"/>
  </p:sldIdLst>
  <p:sldSz cx="9144000" cy="6858000" type="screen4x3"/>
  <p:notesSz cx="6662738" cy="98329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DDDDDD"/>
    <a:srgbClr val="333333"/>
    <a:srgbClr val="9999FF"/>
    <a:srgbClr val="FFFF00"/>
    <a:srgbClr val="FE3000"/>
    <a:srgbClr val="FF00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2787"/>
    <p:restoredTop sz="91000" autoAdjust="0"/>
  </p:normalViewPr>
  <p:slideViewPr>
    <p:cSldViewPr>
      <p:cViewPr>
        <p:scale>
          <a:sx n="68" d="100"/>
          <a:sy n="68" d="100"/>
        </p:scale>
        <p:origin x="-94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4.xml"/><Relationship Id="rId1" Type="http://schemas.openxmlformats.org/officeDocument/2006/relationships/slide" Target="slides/slide4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845199-C870-45D0-875E-D04794E70D3F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en-IN"/>
        </a:p>
      </dgm:t>
    </dgm:pt>
    <dgm:pt modelId="{49EBA48A-C80D-42B1-AB6F-8A2E030A3E55}">
      <dgm:prSet custT="1"/>
      <dgm:spPr/>
      <dgm:t>
        <a:bodyPr/>
        <a:lstStyle/>
        <a:p>
          <a:pPr algn="ctr" rtl="0"/>
          <a:r>
            <a:rPr lang="en-GB" sz="2400" b="1" smtClean="0">
              <a:solidFill>
                <a:schemeClr val="tx1"/>
              </a:solidFill>
              <a:latin typeface="Georgia" pitchFamily="18" charset="0"/>
            </a:rPr>
            <a:t>Offers support – doesn’t wait to be asked</a:t>
          </a:r>
          <a:endParaRPr lang="en-IN" sz="2400" b="1" dirty="0">
            <a:solidFill>
              <a:schemeClr val="tx1"/>
            </a:solidFill>
            <a:latin typeface="Georgia" pitchFamily="18" charset="0"/>
          </a:endParaRPr>
        </a:p>
      </dgm:t>
    </dgm:pt>
    <dgm:pt modelId="{762DC76B-79FA-40C3-9658-457AC61C063F}" type="parTrans" cxnId="{2E280FCE-C195-473C-820E-BEAA1E5E0A2D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CBDFED31-9813-4F71-AA8D-F99C21545928}" type="sibTrans" cxnId="{2E280FCE-C195-473C-820E-BEAA1E5E0A2D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4EE8DFC8-0A0E-4E6D-9387-894347E5396A}">
      <dgm:prSet custT="1"/>
      <dgm:spPr/>
      <dgm:t>
        <a:bodyPr/>
        <a:lstStyle/>
        <a:p>
          <a:pPr algn="ctr" rtl="0"/>
          <a:r>
            <a:rPr lang="en-GB" sz="2400" b="1" dirty="0" smtClean="0">
              <a:solidFill>
                <a:schemeClr val="tx1"/>
              </a:solidFill>
              <a:latin typeface="Georgia" pitchFamily="18" charset="0"/>
            </a:rPr>
            <a:t>Strives to understand and contribute to departmental/team goals</a:t>
          </a:r>
          <a:endParaRPr lang="en-IN" sz="2400" b="1" dirty="0">
            <a:solidFill>
              <a:schemeClr val="tx1"/>
            </a:solidFill>
            <a:latin typeface="Georgia" pitchFamily="18" charset="0"/>
          </a:endParaRPr>
        </a:p>
      </dgm:t>
    </dgm:pt>
    <dgm:pt modelId="{02B72505-01C4-4C4C-91B4-ECED8EC0C812}" type="parTrans" cxnId="{6366BFDE-27BD-4946-8B86-E27B1F3CEF36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FFB09685-C28C-4531-90FD-8523E0AA0B44}" type="sibTrans" cxnId="{6366BFDE-27BD-4946-8B86-E27B1F3CEF36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917C9813-DDA7-44DB-A9EF-FEBBBE6C271F}">
      <dgm:prSet custT="1"/>
      <dgm:spPr/>
      <dgm:t>
        <a:bodyPr/>
        <a:lstStyle/>
        <a:p>
          <a:pPr algn="ctr" rtl="0"/>
          <a:r>
            <a:rPr lang="en-GB" sz="2400" b="1" smtClean="0">
              <a:solidFill>
                <a:schemeClr val="tx1"/>
              </a:solidFill>
              <a:latin typeface="Georgia" pitchFamily="18" charset="0"/>
            </a:rPr>
            <a:t>Recognises the implications of their actions/inactions on others</a:t>
          </a:r>
          <a:endParaRPr lang="en-IN" sz="2400" b="1" dirty="0">
            <a:solidFill>
              <a:schemeClr val="tx1"/>
            </a:solidFill>
            <a:latin typeface="Georgia" pitchFamily="18" charset="0"/>
          </a:endParaRPr>
        </a:p>
      </dgm:t>
    </dgm:pt>
    <dgm:pt modelId="{CF797BEF-C50F-4AD1-A2ED-A147D5AA7BFE}" type="parTrans" cxnId="{56771543-6D5B-4EC3-B921-8A83B885C794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8A637340-09D7-4741-866E-2B30B94113ED}" type="sibTrans" cxnId="{56771543-6D5B-4EC3-B921-8A83B885C794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937C9157-A2B5-47B9-9F81-60A7A1117F2A}">
      <dgm:prSet custT="1"/>
      <dgm:spPr/>
      <dgm:t>
        <a:bodyPr/>
        <a:lstStyle/>
        <a:p>
          <a:pPr algn="ctr" rtl="0"/>
          <a:r>
            <a:rPr lang="en-GB" sz="2400" b="1" smtClean="0">
              <a:solidFill>
                <a:schemeClr val="tx1"/>
              </a:solidFill>
              <a:latin typeface="Georgia" pitchFamily="18" charset="0"/>
            </a:rPr>
            <a:t>Shows respect to the needs, feelings and views of others</a:t>
          </a:r>
          <a:endParaRPr lang="en-IN" sz="2400" b="1" dirty="0">
            <a:solidFill>
              <a:schemeClr val="tx1"/>
            </a:solidFill>
            <a:latin typeface="Georgia" pitchFamily="18" charset="0"/>
          </a:endParaRPr>
        </a:p>
      </dgm:t>
    </dgm:pt>
    <dgm:pt modelId="{F9A30C8E-5CE5-43B7-9A83-0BD4526C5553}" type="parTrans" cxnId="{277F9705-C06A-491E-A00A-FE2BBC38128C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FD185B5A-9FDE-4D0C-9177-D14347D25477}" type="sibTrans" cxnId="{277F9705-C06A-491E-A00A-FE2BBC38128C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57479DE4-8962-4751-8CD3-453483ECF34A}">
      <dgm:prSet custT="1"/>
      <dgm:spPr/>
      <dgm:t>
        <a:bodyPr/>
        <a:lstStyle/>
        <a:p>
          <a:pPr algn="ctr" rtl="0"/>
          <a:r>
            <a:rPr lang="en-GB" sz="2400" b="1" dirty="0" smtClean="0">
              <a:latin typeface="Georgia" pitchFamily="18" charset="0"/>
            </a:rPr>
            <a:t>Promotes ‘collective’ ownership across the business</a:t>
          </a:r>
          <a:endParaRPr lang="en-IN" sz="2400" b="1" dirty="0">
            <a:latin typeface="Georgia" pitchFamily="18" charset="0"/>
          </a:endParaRPr>
        </a:p>
      </dgm:t>
    </dgm:pt>
    <dgm:pt modelId="{24335785-0E72-4ABA-8F66-B1B736FB2565}" type="parTrans" cxnId="{71548F1C-C993-4BF3-9C94-0C1A7D7B8BA3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585E6EDD-C7EB-483A-B810-D4025FCFC075}" type="sibTrans" cxnId="{71548F1C-C993-4BF3-9C94-0C1A7D7B8BA3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E23A09AC-98D8-467C-B9AC-5F4202C40B4F}">
      <dgm:prSet custT="1"/>
      <dgm:spPr/>
      <dgm:t>
        <a:bodyPr/>
        <a:lstStyle/>
        <a:p>
          <a:pPr algn="ctr" rtl="0"/>
          <a:r>
            <a:rPr lang="en-GB" sz="2400" b="1" smtClean="0">
              <a:latin typeface="Georgia" pitchFamily="18" charset="0"/>
            </a:rPr>
            <a:t>Encourages contributions from all team members</a:t>
          </a:r>
          <a:endParaRPr lang="en-IN" sz="2400" b="1" dirty="0">
            <a:latin typeface="Georgia" pitchFamily="18" charset="0"/>
          </a:endParaRPr>
        </a:p>
      </dgm:t>
    </dgm:pt>
    <dgm:pt modelId="{7FC15901-D674-4854-8FCA-02DC2CC9E81E}" type="parTrans" cxnId="{94C6DDA0-EC5B-4F1D-A52F-AD27CACB7284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DD907950-AF99-407E-A2C1-354727F8BC83}" type="sibTrans" cxnId="{94C6DDA0-EC5B-4F1D-A52F-AD27CACB7284}">
      <dgm:prSet/>
      <dgm:spPr/>
      <dgm:t>
        <a:bodyPr/>
        <a:lstStyle/>
        <a:p>
          <a:pPr algn="ctr"/>
          <a:endParaRPr lang="en-IN" sz="2400" b="1">
            <a:solidFill>
              <a:schemeClr val="tx1"/>
            </a:solidFill>
            <a:latin typeface="Georgia" pitchFamily="18" charset="0"/>
          </a:endParaRPr>
        </a:p>
      </dgm:t>
    </dgm:pt>
    <dgm:pt modelId="{A86BDC5F-8FC4-462D-9F4B-3E0A2D4D5EDC}" type="pres">
      <dgm:prSet presAssocID="{35845199-C870-45D0-875E-D04794E70D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58B6EC0E-D087-4DB9-AD44-046978A8BE8F}" type="pres">
      <dgm:prSet presAssocID="{49EBA48A-C80D-42B1-AB6F-8A2E030A3E5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B7F2581-ACE3-481C-A96E-EF6459B609EA}" type="pres">
      <dgm:prSet presAssocID="{CBDFED31-9813-4F71-AA8D-F99C21545928}" presName="spacer" presStyleCnt="0"/>
      <dgm:spPr/>
    </dgm:pt>
    <dgm:pt modelId="{826ED606-1552-45CD-ABF5-38E051BB6EC1}" type="pres">
      <dgm:prSet presAssocID="{4EE8DFC8-0A0E-4E6D-9387-894347E5396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8FF2FA9-A3EE-4148-88AC-5DE454B71457}" type="pres">
      <dgm:prSet presAssocID="{FFB09685-C28C-4531-90FD-8523E0AA0B44}" presName="spacer" presStyleCnt="0"/>
      <dgm:spPr/>
    </dgm:pt>
    <dgm:pt modelId="{BD96F4BB-E8FD-4891-88D4-79ECC9778348}" type="pres">
      <dgm:prSet presAssocID="{917C9813-DDA7-44DB-A9EF-FEBBBE6C271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D648742-2AC3-4E44-A3BA-2F76A601D724}" type="pres">
      <dgm:prSet presAssocID="{8A637340-09D7-4741-866E-2B30B94113ED}" presName="spacer" presStyleCnt="0"/>
      <dgm:spPr/>
    </dgm:pt>
    <dgm:pt modelId="{A3428CB9-3E86-47B2-B5B1-49DF0AEC93E2}" type="pres">
      <dgm:prSet presAssocID="{937C9157-A2B5-47B9-9F81-60A7A1117F2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F2C4053-0867-436A-A414-E20442E35421}" type="pres">
      <dgm:prSet presAssocID="{FD185B5A-9FDE-4D0C-9177-D14347D25477}" presName="spacer" presStyleCnt="0"/>
      <dgm:spPr/>
    </dgm:pt>
    <dgm:pt modelId="{D2471A77-3FF9-4F3F-AB97-A62A6DFA943E}" type="pres">
      <dgm:prSet presAssocID="{57479DE4-8962-4751-8CD3-453483ECF34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0BF70EB-0020-45BB-BBB1-6A4649476B6E}" type="pres">
      <dgm:prSet presAssocID="{585E6EDD-C7EB-483A-B810-D4025FCFC075}" presName="spacer" presStyleCnt="0"/>
      <dgm:spPr/>
    </dgm:pt>
    <dgm:pt modelId="{760F1C1A-0E7B-48A5-A0B8-D9E8D8A62580}" type="pres">
      <dgm:prSet presAssocID="{E23A09AC-98D8-467C-B9AC-5F4202C40B4F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2A3AEBE-302C-42BC-88BB-F04C1A1AB58D}" type="presOf" srcId="{E23A09AC-98D8-467C-B9AC-5F4202C40B4F}" destId="{760F1C1A-0E7B-48A5-A0B8-D9E8D8A62580}" srcOrd="0" destOrd="0" presId="urn:microsoft.com/office/officeart/2005/8/layout/vList2"/>
    <dgm:cxn modelId="{50559A00-3BA7-4123-A09C-4BFC38C783D6}" type="presOf" srcId="{57479DE4-8962-4751-8CD3-453483ECF34A}" destId="{D2471A77-3FF9-4F3F-AB97-A62A6DFA943E}" srcOrd="0" destOrd="0" presId="urn:microsoft.com/office/officeart/2005/8/layout/vList2"/>
    <dgm:cxn modelId="{2E280FCE-C195-473C-820E-BEAA1E5E0A2D}" srcId="{35845199-C870-45D0-875E-D04794E70D3F}" destId="{49EBA48A-C80D-42B1-AB6F-8A2E030A3E55}" srcOrd="0" destOrd="0" parTransId="{762DC76B-79FA-40C3-9658-457AC61C063F}" sibTransId="{CBDFED31-9813-4F71-AA8D-F99C21545928}"/>
    <dgm:cxn modelId="{9DACB964-AB39-4FA3-8D75-F7604CC95B44}" type="presOf" srcId="{917C9813-DDA7-44DB-A9EF-FEBBBE6C271F}" destId="{BD96F4BB-E8FD-4891-88D4-79ECC9778348}" srcOrd="0" destOrd="0" presId="urn:microsoft.com/office/officeart/2005/8/layout/vList2"/>
    <dgm:cxn modelId="{6366BFDE-27BD-4946-8B86-E27B1F3CEF36}" srcId="{35845199-C870-45D0-875E-D04794E70D3F}" destId="{4EE8DFC8-0A0E-4E6D-9387-894347E5396A}" srcOrd="1" destOrd="0" parTransId="{02B72505-01C4-4C4C-91B4-ECED8EC0C812}" sibTransId="{FFB09685-C28C-4531-90FD-8523E0AA0B44}"/>
    <dgm:cxn modelId="{94C6DDA0-EC5B-4F1D-A52F-AD27CACB7284}" srcId="{35845199-C870-45D0-875E-D04794E70D3F}" destId="{E23A09AC-98D8-467C-B9AC-5F4202C40B4F}" srcOrd="5" destOrd="0" parTransId="{7FC15901-D674-4854-8FCA-02DC2CC9E81E}" sibTransId="{DD907950-AF99-407E-A2C1-354727F8BC83}"/>
    <dgm:cxn modelId="{71548F1C-C993-4BF3-9C94-0C1A7D7B8BA3}" srcId="{35845199-C870-45D0-875E-D04794E70D3F}" destId="{57479DE4-8962-4751-8CD3-453483ECF34A}" srcOrd="4" destOrd="0" parTransId="{24335785-0E72-4ABA-8F66-B1B736FB2565}" sibTransId="{585E6EDD-C7EB-483A-B810-D4025FCFC075}"/>
    <dgm:cxn modelId="{760A5C97-B542-4D15-BC25-98376531DAC9}" type="presOf" srcId="{937C9157-A2B5-47B9-9F81-60A7A1117F2A}" destId="{A3428CB9-3E86-47B2-B5B1-49DF0AEC93E2}" srcOrd="0" destOrd="0" presId="urn:microsoft.com/office/officeart/2005/8/layout/vList2"/>
    <dgm:cxn modelId="{56771543-6D5B-4EC3-B921-8A83B885C794}" srcId="{35845199-C870-45D0-875E-D04794E70D3F}" destId="{917C9813-DDA7-44DB-A9EF-FEBBBE6C271F}" srcOrd="2" destOrd="0" parTransId="{CF797BEF-C50F-4AD1-A2ED-A147D5AA7BFE}" sibTransId="{8A637340-09D7-4741-866E-2B30B94113ED}"/>
    <dgm:cxn modelId="{3F5C02AA-28B0-4D22-9BEF-D1366AA83865}" type="presOf" srcId="{35845199-C870-45D0-875E-D04794E70D3F}" destId="{A86BDC5F-8FC4-462D-9F4B-3E0A2D4D5EDC}" srcOrd="0" destOrd="0" presId="urn:microsoft.com/office/officeart/2005/8/layout/vList2"/>
    <dgm:cxn modelId="{F0D70169-AE45-4AA0-8C99-0970F3831020}" type="presOf" srcId="{49EBA48A-C80D-42B1-AB6F-8A2E030A3E55}" destId="{58B6EC0E-D087-4DB9-AD44-046978A8BE8F}" srcOrd="0" destOrd="0" presId="urn:microsoft.com/office/officeart/2005/8/layout/vList2"/>
    <dgm:cxn modelId="{277F9705-C06A-491E-A00A-FE2BBC38128C}" srcId="{35845199-C870-45D0-875E-D04794E70D3F}" destId="{937C9157-A2B5-47B9-9F81-60A7A1117F2A}" srcOrd="3" destOrd="0" parTransId="{F9A30C8E-5CE5-43B7-9A83-0BD4526C5553}" sibTransId="{FD185B5A-9FDE-4D0C-9177-D14347D25477}"/>
    <dgm:cxn modelId="{14BE533E-00D8-4FDF-BDB1-ABA9EF808F2C}" type="presOf" srcId="{4EE8DFC8-0A0E-4E6D-9387-894347E5396A}" destId="{826ED606-1552-45CD-ABF5-38E051BB6EC1}" srcOrd="0" destOrd="0" presId="urn:microsoft.com/office/officeart/2005/8/layout/vList2"/>
    <dgm:cxn modelId="{E981B1E1-A252-4BFA-BAD5-682590E60C4A}" type="presParOf" srcId="{A86BDC5F-8FC4-462D-9F4B-3E0A2D4D5EDC}" destId="{58B6EC0E-D087-4DB9-AD44-046978A8BE8F}" srcOrd="0" destOrd="0" presId="urn:microsoft.com/office/officeart/2005/8/layout/vList2"/>
    <dgm:cxn modelId="{02B6BCBA-EBF2-498A-897E-7E01A3DBA625}" type="presParOf" srcId="{A86BDC5F-8FC4-462D-9F4B-3E0A2D4D5EDC}" destId="{0B7F2581-ACE3-481C-A96E-EF6459B609EA}" srcOrd="1" destOrd="0" presId="urn:microsoft.com/office/officeart/2005/8/layout/vList2"/>
    <dgm:cxn modelId="{56D1322C-E64B-4EE9-94F4-3DE91736A557}" type="presParOf" srcId="{A86BDC5F-8FC4-462D-9F4B-3E0A2D4D5EDC}" destId="{826ED606-1552-45CD-ABF5-38E051BB6EC1}" srcOrd="2" destOrd="0" presId="urn:microsoft.com/office/officeart/2005/8/layout/vList2"/>
    <dgm:cxn modelId="{9659D466-EB51-45FE-93D9-9331ED98A8DD}" type="presParOf" srcId="{A86BDC5F-8FC4-462D-9F4B-3E0A2D4D5EDC}" destId="{18FF2FA9-A3EE-4148-88AC-5DE454B71457}" srcOrd="3" destOrd="0" presId="urn:microsoft.com/office/officeart/2005/8/layout/vList2"/>
    <dgm:cxn modelId="{DC36C9A8-6EEA-4013-B773-086F54AC74C7}" type="presParOf" srcId="{A86BDC5F-8FC4-462D-9F4B-3E0A2D4D5EDC}" destId="{BD96F4BB-E8FD-4891-88D4-79ECC9778348}" srcOrd="4" destOrd="0" presId="urn:microsoft.com/office/officeart/2005/8/layout/vList2"/>
    <dgm:cxn modelId="{9726DE8A-05E4-49F9-B5B9-D48109B9ED1C}" type="presParOf" srcId="{A86BDC5F-8FC4-462D-9F4B-3E0A2D4D5EDC}" destId="{7D648742-2AC3-4E44-A3BA-2F76A601D724}" srcOrd="5" destOrd="0" presId="urn:microsoft.com/office/officeart/2005/8/layout/vList2"/>
    <dgm:cxn modelId="{7152B1F7-A940-4594-8A02-FA97B9D3613D}" type="presParOf" srcId="{A86BDC5F-8FC4-462D-9F4B-3E0A2D4D5EDC}" destId="{A3428CB9-3E86-47B2-B5B1-49DF0AEC93E2}" srcOrd="6" destOrd="0" presId="urn:microsoft.com/office/officeart/2005/8/layout/vList2"/>
    <dgm:cxn modelId="{78B16193-ADB1-43FE-9284-39EDC18C5E33}" type="presParOf" srcId="{A86BDC5F-8FC4-462D-9F4B-3E0A2D4D5EDC}" destId="{5F2C4053-0867-436A-A414-E20442E35421}" srcOrd="7" destOrd="0" presId="urn:microsoft.com/office/officeart/2005/8/layout/vList2"/>
    <dgm:cxn modelId="{A12B0530-7244-4558-A083-4D321ED4B345}" type="presParOf" srcId="{A86BDC5F-8FC4-462D-9F4B-3E0A2D4D5EDC}" destId="{D2471A77-3FF9-4F3F-AB97-A62A6DFA943E}" srcOrd="8" destOrd="0" presId="urn:microsoft.com/office/officeart/2005/8/layout/vList2"/>
    <dgm:cxn modelId="{F8512729-40F9-4D07-983E-1E51C0B56A4D}" type="presParOf" srcId="{A86BDC5F-8FC4-462D-9F4B-3E0A2D4D5EDC}" destId="{C0BF70EB-0020-45BB-BBB1-6A4649476B6E}" srcOrd="9" destOrd="0" presId="urn:microsoft.com/office/officeart/2005/8/layout/vList2"/>
    <dgm:cxn modelId="{FFB0B37B-22BB-437A-849E-8B6ED8DE09FF}" type="presParOf" srcId="{A86BDC5F-8FC4-462D-9F4B-3E0A2D4D5EDC}" destId="{760F1C1A-0E7B-48A5-A0B8-D9E8D8A62580}" srcOrd="1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C47683-F2C0-49C1-95AD-662C9CDCD82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4C23B71-6EE5-485F-ADBA-B092579D03F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EF382-D5E4-45CF-9E76-BA2BF983401A}" type="slidenum">
              <a:rPr lang="en-GB"/>
              <a:pPr/>
              <a:t>1</a:t>
            </a:fld>
            <a:endParaRPr lang="en-GB"/>
          </a:p>
        </p:txBody>
      </p:sp>
      <p:sp>
        <p:nvSpPr>
          <p:cNvPr id="178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0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13FDB-D564-4EDF-82DB-4D74EABA3D80}" type="slidenum">
              <a:rPr lang="en-GB"/>
              <a:pPr/>
              <a:t>10</a:t>
            </a:fld>
            <a:endParaRPr lang="en-GB"/>
          </a:p>
        </p:txBody>
      </p:sp>
      <p:sp>
        <p:nvSpPr>
          <p:cNvPr id="176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4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8FA2-0D25-48F9-98E8-8A9868033043}" type="slidenum">
              <a:rPr lang="en-GB"/>
              <a:pPr/>
              <a:t>11</a:t>
            </a:fld>
            <a:endParaRPr lang="en-GB"/>
          </a:p>
        </p:txBody>
      </p:sp>
      <p:sp>
        <p:nvSpPr>
          <p:cNvPr id="176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6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982E6-864F-4AF3-92C6-11E53B83232D}" type="slidenum">
              <a:rPr lang="en-GB"/>
              <a:pPr/>
              <a:t>12</a:t>
            </a:fld>
            <a:endParaRPr lang="en-GB"/>
          </a:p>
        </p:txBody>
      </p:sp>
      <p:sp>
        <p:nvSpPr>
          <p:cNvPr id="173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7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51FD93-DCE4-428E-B7AB-7080331406B4}" type="slidenum">
              <a:rPr lang="en-GB"/>
              <a:pPr/>
              <a:t>13</a:t>
            </a:fld>
            <a:endParaRPr lang="en-GB"/>
          </a:p>
        </p:txBody>
      </p:sp>
      <p:sp>
        <p:nvSpPr>
          <p:cNvPr id="173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9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2CA779-F82D-415B-B059-823FA1E4BFB4}" type="slidenum">
              <a:rPr lang="en-GB"/>
              <a:pPr/>
              <a:t>14</a:t>
            </a:fld>
            <a:endParaRPr lang="en-GB"/>
          </a:p>
        </p:txBody>
      </p:sp>
      <p:sp>
        <p:nvSpPr>
          <p:cNvPr id="90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F12B7C-96D2-43F0-A834-9CAE55745828}" type="slidenum">
              <a:rPr lang="en-GB"/>
              <a:pPr/>
              <a:t>15</a:t>
            </a:fld>
            <a:endParaRPr lang="en-GB"/>
          </a:p>
        </p:txBody>
      </p:sp>
      <p:sp>
        <p:nvSpPr>
          <p:cNvPr id="90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80E7ED-138D-4494-8810-D93B64BC56CE}" type="slidenum">
              <a:rPr lang="en-GB"/>
              <a:pPr/>
              <a:t>16</a:t>
            </a:fld>
            <a:endParaRPr lang="en-GB"/>
          </a:p>
        </p:txBody>
      </p:sp>
      <p:sp>
        <p:nvSpPr>
          <p:cNvPr id="90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372351-A425-4E0C-BA27-FBB363E3BEB3}" type="slidenum">
              <a:rPr lang="en-GB"/>
              <a:pPr/>
              <a:t>17</a:t>
            </a:fld>
            <a:endParaRPr lang="en-GB"/>
          </a:p>
        </p:txBody>
      </p:sp>
      <p:sp>
        <p:nvSpPr>
          <p:cNvPr id="178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2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DEA44-7863-498B-882D-6FAB94F84085}" type="slidenum">
              <a:rPr lang="en-GB"/>
              <a:pPr/>
              <a:t>18</a:t>
            </a:fld>
            <a:endParaRPr lang="en-GB"/>
          </a:p>
        </p:txBody>
      </p:sp>
      <p:sp>
        <p:nvSpPr>
          <p:cNvPr id="178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4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081273-0C76-4FBD-8436-48C02C927EC2}" type="slidenum">
              <a:rPr lang="en-GB"/>
              <a:pPr/>
              <a:t>19</a:t>
            </a:fld>
            <a:endParaRPr lang="en-GB"/>
          </a:p>
        </p:txBody>
      </p:sp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294E5-C171-4DA8-9130-B4AF473C63C5}" type="slidenum">
              <a:rPr lang="en-GB"/>
              <a:pPr/>
              <a:t>2</a:t>
            </a:fld>
            <a:endParaRPr lang="en-GB"/>
          </a:p>
        </p:txBody>
      </p:sp>
      <p:sp>
        <p:nvSpPr>
          <p:cNvPr id="178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6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E7D070-939E-4E02-8EFD-6D2AE652EE01}" type="slidenum">
              <a:rPr lang="en-GB"/>
              <a:pPr/>
              <a:t>20</a:t>
            </a:fld>
            <a:endParaRPr lang="en-GB"/>
          </a:p>
        </p:txBody>
      </p:sp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0E6FF0-47AB-4618-A5C7-3B5CCB1A354D}" type="slidenum">
              <a:rPr lang="en-GB"/>
              <a:pPr/>
              <a:t>21</a:t>
            </a:fld>
            <a:endParaRPr lang="en-GB"/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19CF22-2BDB-4BE1-9733-D2D55DCDA5CA}" type="slidenum">
              <a:rPr lang="en-GB"/>
              <a:pPr/>
              <a:t>22</a:t>
            </a:fld>
            <a:endParaRPr lang="en-GB"/>
          </a:p>
        </p:txBody>
      </p:sp>
      <p:sp>
        <p:nvSpPr>
          <p:cNvPr id="108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1A110F-C1C9-4DD2-AD7A-0A394A539651}" type="slidenum">
              <a:rPr lang="en-GB"/>
              <a:pPr/>
              <a:t>23</a:t>
            </a:fld>
            <a:endParaRPr lang="en-GB"/>
          </a:p>
        </p:txBody>
      </p:sp>
      <p:sp>
        <p:nvSpPr>
          <p:cNvPr id="108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5864AC-64EB-484D-9820-E153586CA451}" type="slidenum">
              <a:rPr lang="en-GB"/>
              <a:pPr/>
              <a:t>24</a:t>
            </a:fld>
            <a:endParaRPr lang="en-GB"/>
          </a:p>
        </p:txBody>
      </p:sp>
      <p:sp>
        <p:nvSpPr>
          <p:cNvPr id="117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B95B5A-5C09-453D-A0CB-4B69DBEF5AAA}" type="slidenum">
              <a:rPr lang="en-GB"/>
              <a:pPr/>
              <a:t>25</a:t>
            </a:fld>
            <a:endParaRPr lang="en-GB"/>
          </a:p>
        </p:txBody>
      </p:sp>
      <p:sp>
        <p:nvSpPr>
          <p:cNvPr id="122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2DD366-62BC-485E-84D4-3716419FFD62}" type="slidenum">
              <a:rPr lang="en-GB"/>
              <a:pPr/>
              <a:t>26</a:t>
            </a:fld>
            <a:endParaRPr lang="en-GB"/>
          </a:p>
        </p:txBody>
      </p:sp>
      <p:sp>
        <p:nvSpPr>
          <p:cNvPr id="118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0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8D27E-AD4E-41A2-8397-A34FA14802EB}" type="slidenum">
              <a:rPr lang="en-GB"/>
              <a:pPr/>
              <a:t>27</a:t>
            </a:fld>
            <a:endParaRPr lang="en-GB"/>
          </a:p>
        </p:txBody>
      </p:sp>
      <p:sp>
        <p:nvSpPr>
          <p:cNvPr id="13301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01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9CB1B0-8DD7-4A39-9149-38320AA58702}" type="slidenum">
              <a:rPr lang="en-GB"/>
              <a:pPr/>
              <a:t>28</a:t>
            </a:fld>
            <a:endParaRPr lang="en-GB"/>
          </a:p>
        </p:txBody>
      </p:sp>
      <p:sp>
        <p:nvSpPr>
          <p:cNvPr id="13312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C0E99F-4725-4507-986E-3A30F305D118}" type="slidenum">
              <a:rPr lang="en-GB"/>
              <a:pPr/>
              <a:t>29</a:t>
            </a:fld>
            <a:endParaRPr lang="en-GB"/>
          </a:p>
        </p:txBody>
      </p:sp>
      <p:sp>
        <p:nvSpPr>
          <p:cNvPr id="11970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705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60ED7-F022-4A50-AFCE-9896011690E1}" type="slidenum">
              <a:rPr lang="en-GB"/>
              <a:pPr/>
              <a:t>3</a:t>
            </a:fld>
            <a:endParaRPr lang="en-GB"/>
          </a:p>
        </p:txBody>
      </p:sp>
      <p:sp>
        <p:nvSpPr>
          <p:cNvPr id="178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8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4F48D0-C567-46D6-AE07-2CC51E7CF25F}" type="slidenum">
              <a:rPr lang="en-GB"/>
              <a:pPr/>
              <a:t>30</a:t>
            </a:fld>
            <a:endParaRPr lang="en-GB"/>
          </a:p>
        </p:txBody>
      </p:sp>
      <p:sp>
        <p:nvSpPr>
          <p:cNvPr id="119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ED77B-B18B-4A65-AFD1-C599E50F5BFE}" type="slidenum">
              <a:rPr lang="en-GB"/>
              <a:pPr/>
              <a:t>31</a:t>
            </a:fld>
            <a:endParaRPr lang="en-GB"/>
          </a:p>
        </p:txBody>
      </p:sp>
      <p:sp>
        <p:nvSpPr>
          <p:cNvPr id="148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21CF48-BFA1-4034-8A8F-15079AD4C4CC}" type="slidenum">
              <a:rPr lang="en-GB"/>
              <a:pPr/>
              <a:t>32</a:t>
            </a:fld>
            <a:endParaRPr lang="en-GB"/>
          </a:p>
        </p:txBody>
      </p:sp>
      <p:sp>
        <p:nvSpPr>
          <p:cNvPr id="148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2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91DA85-B9EF-4A59-A52B-AE7A4B3CBE98}" type="slidenum">
              <a:rPr lang="en-GB"/>
              <a:pPr/>
              <a:t>33</a:t>
            </a:fld>
            <a:endParaRPr lang="en-GB"/>
          </a:p>
        </p:txBody>
      </p:sp>
      <p:sp>
        <p:nvSpPr>
          <p:cNvPr id="164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0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B4953C-1078-4817-A197-AB7C2A0F353D}" type="slidenum">
              <a:rPr lang="en-GB"/>
              <a:pPr/>
              <a:t>34</a:t>
            </a:fld>
            <a:endParaRPr lang="en-GB"/>
          </a:p>
        </p:txBody>
      </p:sp>
      <p:sp>
        <p:nvSpPr>
          <p:cNvPr id="164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2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19A09D-5865-49FD-8610-D93EEE8A39D0}" type="slidenum">
              <a:rPr lang="en-GB"/>
              <a:pPr/>
              <a:t>35</a:t>
            </a:fld>
            <a:endParaRPr lang="en-GB"/>
          </a:p>
        </p:txBody>
      </p:sp>
      <p:sp>
        <p:nvSpPr>
          <p:cNvPr id="164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4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24235D-C1F0-4AEB-9805-5072F2862509}" type="slidenum">
              <a:rPr lang="en-GB"/>
              <a:pPr/>
              <a:t>36</a:t>
            </a:fld>
            <a:endParaRPr lang="en-GB"/>
          </a:p>
        </p:txBody>
      </p:sp>
      <p:sp>
        <p:nvSpPr>
          <p:cNvPr id="164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6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61C030-9DCC-437E-BB19-9EADF2206A62}" type="slidenum">
              <a:rPr lang="en-GB"/>
              <a:pPr/>
              <a:t>37</a:t>
            </a:fld>
            <a:endParaRPr lang="en-GB"/>
          </a:p>
        </p:txBody>
      </p:sp>
      <p:sp>
        <p:nvSpPr>
          <p:cNvPr id="164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39F4ED-A77D-4FE4-9E97-C813ECEAB00B}" type="slidenum">
              <a:rPr lang="en-GB"/>
              <a:pPr/>
              <a:t>38</a:t>
            </a:fld>
            <a:endParaRPr lang="en-GB"/>
          </a:p>
        </p:txBody>
      </p:sp>
      <p:sp>
        <p:nvSpPr>
          <p:cNvPr id="165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0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AE61A7-D168-431F-9D52-FA56C73C7F9C}" type="slidenum">
              <a:rPr lang="en-GB"/>
              <a:pPr/>
              <a:t>39</a:t>
            </a:fld>
            <a:endParaRPr lang="en-GB"/>
          </a:p>
        </p:txBody>
      </p:sp>
      <p:sp>
        <p:nvSpPr>
          <p:cNvPr id="165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2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2A76B-3185-4605-B3DC-2F14355C7504}" type="slidenum">
              <a:rPr lang="en-GB"/>
              <a:pPr/>
              <a:t>4</a:t>
            </a:fld>
            <a:endParaRPr lang="en-GB"/>
          </a:p>
        </p:txBody>
      </p:sp>
      <p:sp>
        <p:nvSpPr>
          <p:cNvPr id="175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4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38EB70-BFAE-4A6D-B8FF-E18697686922}" type="slidenum">
              <a:rPr lang="en-GB"/>
              <a:pPr/>
              <a:t>40</a:t>
            </a:fld>
            <a:endParaRPr lang="en-GB"/>
          </a:p>
        </p:txBody>
      </p:sp>
      <p:sp>
        <p:nvSpPr>
          <p:cNvPr id="169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8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FB91E-98A6-4D91-BBD2-94E3E03CDD1A}" type="slidenum">
              <a:rPr lang="en-GB"/>
              <a:pPr/>
              <a:t>41</a:t>
            </a:fld>
            <a:endParaRPr lang="en-GB"/>
          </a:p>
        </p:txBody>
      </p:sp>
      <p:sp>
        <p:nvSpPr>
          <p:cNvPr id="170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00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DEF493-C430-4E9D-9129-34513855650A}" type="slidenum">
              <a:rPr lang="en-GB"/>
              <a:pPr/>
              <a:t>42</a:t>
            </a:fld>
            <a:endParaRPr lang="en-GB"/>
          </a:p>
        </p:txBody>
      </p:sp>
      <p:sp>
        <p:nvSpPr>
          <p:cNvPr id="170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02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7FB820-24AE-44B7-B066-A58256AEA7C5}" type="slidenum">
              <a:rPr lang="en-GB"/>
              <a:pPr/>
              <a:t>43</a:t>
            </a:fld>
            <a:endParaRPr lang="en-GB"/>
          </a:p>
        </p:txBody>
      </p:sp>
      <p:sp>
        <p:nvSpPr>
          <p:cNvPr id="170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04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3FD785-C6A5-4EE1-8612-6CEE57C30C64}" type="slidenum">
              <a:rPr lang="en-GB"/>
              <a:pPr/>
              <a:t>44</a:t>
            </a:fld>
            <a:endParaRPr lang="en-GB"/>
          </a:p>
        </p:txBody>
      </p:sp>
      <p:sp>
        <p:nvSpPr>
          <p:cNvPr id="170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09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DDA446-5DCE-4D7E-A786-E639F9713420}" type="slidenum">
              <a:rPr lang="en-GB"/>
              <a:pPr/>
              <a:t>45</a:t>
            </a:fld>
            <a:endParaRPr lang="en-GB"/>
          </a:p>
        </p:txBody>
      </p:sp>
      <p:sp>
        <p:nvSpPr>
          <p:cNvPr id="171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1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25DF3E-4E73-467A-8C0B-07E53CC6DDC9}" type="slidenum">
              <a:rPr lang="en-GB"/>
              <a:pPr/>
              <a:t>46</a:t>
            </a:fld>
            <a:endParaRPr lang="en-GB"/>
          </a:p>
        </p:txBody>
      </p:sp>
      <p:sp>
        <p:nvSpPr>
          <p:cNvPr id="176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8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0B7B07-4153-48ED-B1BF-7BB9ED5CD3E5}" type="slidenum">
              <a:rPr lang="en-GB"/>
              <a:pPr/>
              <a:t>47</a:t>
            </a:fld>
            <a:endParaRPr lang="en-GB"/>
          </a:p>
        </p:txBody>
      </p:sp>
      <p:sp>
        <p:nvSpPr>
          <p:cNvPr id="177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0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54D86-C2D4-425E-966E-FECCBE525785}" type="slidenum">
              <a:rPr lang="en-GB"/>
              <a:pPr/>
              <a:t>48</a:t>
            </a:fld>
            <a:endParaRPr lang="en-GB"/>
          </a:p>
        </p:txBody>
      </p:sp>
      <p:sp>
        <p:nvSpPr>
          <p:cNvPr id="177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2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D7BC3A-6FEA-49DF-87B4-81D2F7CC8743}" type="slidenum">
              <a:rPr lang="en-GB"/>
              <a:pPr/>
              <a:t>49</a:t>
            </a:fld>
            <a:endParaRPr lang="en-GB"/>
          </a:p>
        </p:txBody>
      </p:sp>
      <p:sp>
        <p:nvSpPr>
          <p:cNvPr id="177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4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FEE77-FA58-4E9D-9A03-7870E281A644}" type="slidenum">
              <a:rPr lang="en-GB"/>
              <a:pPr/>
              <a:t>5</a:t>
            </a:fld>
            <a:endParaRPr lang="en-GB"/>
          </a:p>
        </p:txBody>
      </p:sp>
      <p:sp>
        <p:nvSpPr>
          <p:cNvPr id="175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6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1107A5-A388-4FF7-BDA1-D900D5DB948A}" type="slidenum">
              <a:rPr lang="en-GB"/>
              <a:pPr/>
              <a:t>50</a:t>
            </a:fld>
            <a:endParaRPr lang="en-GB"/>
          </a:p>
        </p:txBody>
      </p:sp>
      <p:sp>
        <p:nvSpPr>
          <p:cNvPr id="177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6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F1059E-870F-4E07-AEEE-03BED688AD6F}" type="slidenum">
              <a:rPr lang="en-GB"/>
              <a:pPr/>
              <a:t>51</a:t>
            </a:fld>
            <a:endParaRPr lang="en-GB"/>
          </a:p>
        </p:txBody>
      </p:sp>
      <p:sp>
        <p:nvSpPr>
          <p:cNvPr id="165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4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6CE73-E561-420D-9FFA-B564FEC9961F}" type="slidenum">
              <a:rPr lang="en-GB"/>
              <a:pPr/>
              <a:t>52</a:t>
            </a:fld>
            <a:endParaRPr lang="en-GB"/>
          </a:p>
        </p:txBody>
      </p:sp>
      <p:sp>
        <p:nvSpPr>
          <p:cNvPr id="165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6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44EECF-D867-4BEC-90CD-292045285611}" type="slidenum">
              <a:rPr lang="en-GB"/>
              <a:pPr/>
              <a:t>53</a:t>
            </a:fld>
            <a:endParaRPr lang="en-GB"/>
          </a:p>
        </p:txBody>
      </p:sp>
      <p:sp>
        <p:nvSpPr>
          <p:cNvPr id="175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0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977634-2211-4EB5-AB63-A2F7FEA5B360}" type="slidenum">
              <a:rPr lang="en-GB"/>
              <a:pPr/>
              <a:t>54</a:t>
            </a:fld>
            <a:endParaRPr lang="en-GB"/>
          </a:p>
        </p:txBody>
      </p:sp>
      <p:sp>
        <p:nvSpPr>
          <p:cNvPr id="179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3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C79CB-6169-4CE2-A6CD-57642BE8996F}" type="slidenum">
              <a:rPr lang="en-GB"/>
              <a:pPr/>
              <a:t>55</a:t>
            </a:fld>
            <a:endParaRPr lang="en-GB"/>
          </a:p>
        </p:txBody>
      </p:sp>
      <p:sp>
        <p:nvSpPr>
          <p:cNvPr id="1201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1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23086-19AA-4B71-BA81-82772D4463B7}" type="slidenum">
              <a:rPr lang="en-GB"/>
              <a:pPr/>
              <a:t>56</a:t>
            </a:fld>
            <a:endParaRPr lang="en-GB"/>
          </a:p>
        </p:txBody>
      </p:sp>
      <p:sp>
        <p:nvSpPr>
          <p:cNvPr id="174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458A7A-B6B7-4E65-92B6-E8571D1193B7}" type="slidenum">
              <a:rPr lang="en-GB"/>
              <a:pPr/>
              <a:t>57</a:t>
            </a:fld>
            <a:endParaRPr lang="en-GB"/>
          </a:p>
        </p:txBody>
      </p:sp>
      <p:sp>
        <p:nvSpPr>
          <p:cNvPr id="175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2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7DC040-E03E-4D64-B2BB-65CF2A280573}" type="slidenum">
              <a:rPr lang="en-GB"/>
              <a:pPr/>
              <a:t>58</a:t>
            </a:fld>
            <a:endParaRPr lang="en-GB"/>
          </a:p>
        </p:txBody>
      </p:sp>
      <p:sp>
        <p:nvSpPr>
          <p:cNvPr id="174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3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AB8C20-6EEE-4C02-95F9-3BBCF6B94546}" type="slidenum">
              <a:rPr lang="en-GB"/>
              <a:pPr/>
              <a:t>59</a:t>
            </a:fld>
            <a:endParaRPr lang="en-GB"/>
          </a:p>
        </p:txBody>
      </p:sp>
      <p:sp>
        <p:nvSpPr>
          <p:cNvPr id="174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7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F9E091-51B9-4813-AFEC-B46E6AF32B8F}" type="slidenum">
              <a:rPr lang="en-GB"/>
              <a:pPr/>
              <a:t>6</a:t>
            </a:fld>
            <a:endParaRPr lang="en-GB"/>
          </a:p>
        </p:txBody>
      </p:sp>
      <p:sp>
        <p:nvSpPr>
          <p:cNvPr id="175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8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62AB62-6EED-4366-9D97-BC1FE7DEB393}" type="slidenum">
              <a:rPr lang="en-GB"/>
              <a:pPr/>
              <a:t>7</a:t>
            </a:fld>
            <a:endParaRPr lang="en-GB"/>
          </a:p>
        </p:txBody>
      </p:sp>
      <p:sp>
        <p:nvSpPr>
          <p:cNvPr id="177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8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47FBA4-7346-4997-85CF-C7D3EC32F121}" type="slidenum">
              <a:rPr lang="en-GB"/>
              <a:pPr/>
              <a:t>8</a:t>
            </a:fld>
            <a:endParaRPr lang="en-GB"/>
          </a:p>
        </p:txBody>
      </p:sp>
      <p:sp>
        <p:nvSpPr>
          <p:cNvPr id="176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0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DF544C-5F4B-4C65-96CF-FFD1BC4C4B2B}" type="slidenum">
              <a:rPr lang="en-GB"/>
              <a:pPr/>
              <a:t>9</a:t>
            </a:fld>
            <a:endParaRPr lang="en-GB"/>
          </a:p>
        </p:txBody>
      </p:sp>
      <p:sp>
        <p:nvSpPr>
          <p:cNvPr id="176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2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B68237-4D81-45C1-AEC5-480680060A01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23DC6-3115-4B54-9167-0924860453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99C4B-B6C1-4BA0-9363-878F64338848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8B1C-6587-48AF-85A1-B01A06BA37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B8EA8E-39DE-4ADF-8564-46A4F8963622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42F05-83A6-47D1-AC7E-4B59F5400F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8D87C-EA41-407D-850D-327BF465F32C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75281-7414-4E72-A9CC-78D34F3AA3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A219A-798F-4500-975B-5313D1A8D253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F9F06-64F5-4C13-B18B-84FD66F214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C1291A-0270-4D25-B234-0882FDA5EE37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C4F78-AACF-47DB-A608-6453CFE7BB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AE2FC2-E6C9-4E97-B212-AB6582B83FB4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7E787-F509-407C-9382-459ECDEB75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CB48C2-5D92-4DE2-ABAC-ECB4773370FF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CD211-09DB-4025-B8D3-ADA14F0433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CC5977-1DC1-46B3-9429-017A27E1AF48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43BCC-4D90-4D37-B125-17A2E86AD38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6D2BA8-9F86-448C-AA42-500677B43C94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DD790-A7B7-4B60-A4A7-98B6EA7E364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25F703-6EDC-49E8-AA75-C3C4E29DB8E3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2169B-DDE1-442E-AA37-38C8EFF7CA5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4883437-1E8D-43DC-96DD-24942B363AA8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smtClean="0"/>
              <a:t>Total training solutions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5D236B-D8E6-4265-9D57-760FB7E6D72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9714" name="Picture 2" descr="C:\Documents and Settings\andy\Desktop\My Briefcase\Design\Artwork\background arrow red white with AHC.t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79715" name="Text Box 3"/>
          <p:cNvSpPr txBox="1">
            <a:spLocks noChangeArrowheads="1"/>
          </p:cNvSpPr>
          <p:nvPr/>
        </p:nvSpPr>
        <p:spPr bwMode="auto">
          <a:xfrm>
            <a:off x="228600" y="2287588"/>
            <a:ext cx="436850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60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winning with </a:t>
            </a:r>
          </a:p>
          <a:p>
            <a:r>
              <a:rPr lang="en-GB" sz="60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leadership!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3875F-BB70-4C41-B0CE-25BA6E3255DA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3331" name="Picture 3" descr="C:\Documents and Settings\andy\My Documents\My Pictures\powerpoint images\empty off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657228"/>
            <a:ext cx="7050897" cy="4700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763330" name="Text Box 2"/>
          <p:cNvSpPr txBox="1">
            <a:spLocks noChangeArrowheads="1"/>
          </p:cNvSpPr>
          <p:nvPr/>
        </p:nvSpPr>
        <p:spPr bwMode="auto">
          <a:xfrm>
            <a:off x="500034" y="3500438"/>
            <a:ext cx="81439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4000" dirty="0">
                <a:solidFill>
                  <a:srgbClr val="FFFFFF"/>
                </a:solidFill>
                <a:latin typeface="GungsuhChe" pitchFamily="49" charset="-127"/>
                <a:ea typeface="GungsuhChe" pitchFamily="49" charset="-127"/>
              </a:rPr>
              <a:t>“when people leave companies, </a:t>
            </a:r>
          </a:p>
          <a:p>
            <a:pPr algn="ctr"/>
            <a:r>
              <a:rPr lang="en-GB" sz="4000" dirty="0">
                <a:solidFill>
                  <a:srgbClr val="FFFFFF"/>
                </a:solidFill>
                <a:latin typeface="GungsuhChe" pitchFamily="49" charset="-127"/>
                <a:ea typeface="GungsuhChe" pitchFamily="49" charset="-127"/>
              </a:rPr>
              <a:t>they tend not to quit the company, </a:t>
            </a:r>
            <a:r>
              <a:rPr lang="en-GB" sz="4000" dirty="0" smtClean="0">
                <a:solidFill>
                  <a:srgbClr val="FFFFFF"/>
                </a:solidFill>
                <a:latin typeface="GungsuhChe" pitchFamily="49" charset="-127"/>
                <a:ea typeface="GungsuhChe" pitchFamily="49" charset="-127"/>
              </a:rPr>
              <a:t>they </a:t>
            </a:r>
            <a:r>
              <a:rPr lang="en-GB" sz="4000" dirty="0">
                <a:solidFill>
                  <a:srgbClr val="FFFFFF"/>
                </a:solidFill>
                <a:latin typeface="GungsuhChe" pitchFamily="49" charset="-127"/>
                <a:ea typeface="GungsuhChe" pitchFamily="49" charset="-127"/>
              </a:rPr>
              <a:t>are more </a:t>
            </a:r>
          </a:p>
          <a:p>
            <a:pPr algn="ctr"/>
            <a:r>
              <a:rPr lang="en-GB" sz="4000" dirty="0">
                <a:solidFill>
                  <a:srgbClr val="FFFFFF"/>
                </a:solidFill>
                <a:latin typeface="GungsuhChe" pitchFamily="49" charset="-127"/>
                <a:ea typeface="GungsuhChe" pitchFamily="49" charset="-127"/>
              </a:rPr>
              <a:t>likely to have quit the boss.”</a:t>
            </a:r>
            <a:endParaRPr lang="en-GB" sz="4000" dirty="0">
              <a:solidFill>
                <a:schemeClr val="bg1"/>
              </a:solidFill>
              <a:latin typeface="GungsuhChe" pitchFamily="49" charset="-127"/>
              <a:ea typeface="GungsuhChe" pitchFamily="49" charset="-127"/>
            </a:endParaRP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4D45-E515-413A-83FD-DB1C82989563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5378" name="Text Box 2"/>
          <p:cNvSpPr txBox="1">
            <a:spLocks noChangeArrowheads="1"/>
          </p:cNvSpPr>
          <p:nvPr/>
        </p:nvSpPr>
        <p:spPr bwMode="auto">
          <a:xfrm>
            <a:off x="428596" y="928670"/>
            <a:ext cx="83058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Gungsuh" pitchFamily="18" charset="-127"/>
                <a:ea typeface="Gungsuh" pitchFamily="18" charset="-127"/>
              </a:rPr>
              <a:t>“The</a:t>
            </a:r>
            <a:r>
              <a:rPr lang="en-GB" sz="2800" dirty="0">
                <a:solidFill>
                  <a:srgbClr val="333333"/>
                </a:solidFill>
                <a:latin typeface="Gungsuh" pitchFamily="18" charset="-127"/>
                <a:ea typeface="Gungsuh" pitchFamily="18" charset="-127"/>
              </a:rPr>
              <a:t> </a:t>
            </a:r>
            <a:r>
              <a:rPr lang="en-GB" sz="2800" dirty="0">
                <a:solidFill>
                  <a:schemeClr val="bg1"/>
                </a:solidFill>
                <a:latin typeface="Gungsuh" pitchFamily="18" charset="-127"/>
                <a:ea typeface="Gungsuh" pitchFamily="18" charset="-127"/>
              </a:rPr>
              <a:t>talented employee may join a company because of its charismatic leaders, its generous benefits, and its world-class training programs, but how long that employee stays and how productive he is while he is there is determined by his relationship with his immediate supervisor" </a:t>
            </a:r>
          </a:p>
          <a:p>
            <a:pPr algn="r"/>
            <a:r>
              <a:rPr lang="en-GB" sz="2800" dirty="0" smtClean="0">
                <a:solidFill>
                  <a:schemeClr val="bg1"/>
                </a:solidFill>
                <a:latin typeface="Gungsuh" pitchFamily="18" charset="-127"/>
                <a:ea typeface="Gungsuh" pitchFamily="18" charset="-127"/>
              </a:rPr>
              <a:t>Research </a:t>
            </a:r>
            <a:r>
              <a:rPr lang="en-GB" sz="2800" dirty="0">
                <a:solidFill>
                  <a:schemeClr val="bg1"/>
                </a:solidFill>
                <a:latin typeface="Gungsuh" pitchFamily="18" charset="-127"/>
                <a:ea typeface="Gungsuh" pitchFamily="18" charset="-127"/>
              </a:rPr>
              <a:t>from thousands of </a:t>
            </a:r>
            <a:r>
              <a:rPr lang="en-GB" sz="2800" dirty="0" smtClean="0">
                <a:solidFill>
                  <a:schemeClr val="bg1"/>
                </a:solidFill>
                <a:latin typeface="Gungsuh" pitchFamily="18" charset="-127"/>
                <a:ea typeface="Gungsuh" pitchFamily="18" charset="-127"/>
              </a:rPr>
              <a:t>employees</a:t>
            </a:r>
          </a:p>
          <a:p>
            <a:pPr algn="r"/>
            <a:endParaRPr lang="en-GB" sz="2800" dirty="0">
              <a:solidFill>
                <a:schemeClr val="bg1"/>
              </a:solidFill>
              <a:latin typeface="Gungsuh" pitchFamily="18" charset="-127"/>
              <a:ea typeface="Gungsuh" pitchFamily="18" charset="-127"/>
            </a:endParaRPr>
          </a:p>
          <a:p>
            <a:pPr algn="r"/>
            <a:r>
              <a:rPr lang="en-GB" sz="2800" dirty="0">
                <a:solidFill>
                  <a:schemeClr val="bg1"/>
                </a:solidFill>
                <a:latin typeface="Belwe Lt BT" pitchFamily="18" charset="0"/>
                <a:ea typeface="Gungsuh" pitchFamily="18" charset="-127"/>
              </a:rPr>
              <a:t>Marcus Buckingham ‘First Break All The Rules’ </a:t>
            </a: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D4895-636E-457D-A0D3-F6BE9012CA11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6706" name="Picture 2" descr="Z:\Andy Hanselman Consulting\Design\Images\Mr Burns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9087" y="0"/>
            <a:ext cx="6284913" cy="4719638"/>
          </a:xfrm>
          <a:prstGeom prst="rect">
            <a:avLst/>
          </a:prstGeom>
          <a:noFill/>
        </p:spPr>
      </p:pic>
      <p:sp>
        <p:nvSpPr>
          <p:cNvPr id="1736707" name="Text Box 3"/>
          <p:cNvSpPr txBox="1">
            <a:spLocks noChangeArrowheads="1"/>
          </p:cNvSpPr>
          <p:nvPr/>
        </p:nvSpPr>
        <p:spPr bwMode="auto">
          <a:xfrm>
            <a:off x="0" y="3072348"/>
            <a:ext cx="6858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trust in</a:t>
            </a:r>
          </a:p>
          <a:p>
            <a:r>
              <a:rPr lang="en-GB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management </a:t>
            </a:r>
          </a:p>
          <a:p>
            <a:r>
              <a:rPr lang="en-GB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declining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61A0-FE16-43FE-A1D3-B45C625EF607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8754" name="Text Box 2"/>
          <p:cNvSpPr txBox="1">
            <a:spLocks noChangeArrowheads="1"/>
          </p:cNvSpPr>
          <p:nvPr/>
        </p:nvSpPr>
        <p:spPr bwMode="auto">
          <a:xfrm>
            <a:off x="714380" y="928670"/>
            <a:ext cx="800102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Gungsuh" pitchFamily="18" charset="-127"/>
                <a:ea typeface="Gungsuh" pitchFamily="18" charset="-127"/>
              </a:rPr>
              <a:t>“Only 36% of employees trust senior management to communicate </a:t>
            </a:r>
            <a:r>
              <a:rPr lang="en-GB" sz="3200" dirty="0" smtClean="0">
                <a:solidFill>
                  <a:schemeClr val="bg1"/>
                </a:solidFill>
                <a:latin typeface="Gungsuh" pitchFamily="18" charset="-127"/>
                <a:ea typeface="Gungsuh" pitchFamily="18" charset="-127"/>
              </a:rPr>
              <a:t>effectively</a:t>
            </a:r>
            <a:endParaRPr lang="en-GB" sz="3200" dirty="0">
              <a:solidFill>
                <a:schemeClr val="bg1"/>
              </a:solidFill>
              <a:latin typeface="Gungsuh" pitchFamily="18" charset="-127"/>
              <a:ea typeface="Gungsuh" pitchFamily="18" charset="-127"/>
            </a:endParaRP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Gungsuh" pitchFamily="18" charset="-127"/>
                <a:ea typeface="Gungsuh" pitchFamily="18" charset="-127"/>
              </a:rPr>
              <a:t>“This drops to only 26% of employees     with more than 15 years experience”</a:t>
            </a:r>
            <a:endParaRPr lang="en-GB" sz="32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738756" name="Text Box 4"/>
          <p:cNvSpPr txBox="1">
            <a:spLocks noChangeArrowheads="1"/>
          </p:cNvSpPr>
          <p:nvPr/>
        </p:nvSpPr>
        <p:spPr bwMode="auto">
          <a:xfrm>
            <a:off x="1142976" y="4000504"/>
            <a:ext cx="664373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Gungsuh" pitchFamily="18" charset="-127"/>
                <a:ea typeface="Gungsuh" pitchFamily="18" charset="-127"/>
              </a:rPr>
              <a:t>“Only 53% felt their organisation did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Gungsuh" pitchFamily="18" charset="-127"/>
                <a:ea typeface="Gungsuh" pitchFamily="18" charset="-127"/>
              </a:rPr>
              <a:t> a good  job of keeping employees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Gungsuh" pitchFamily="18" charset="-127"/>
                <a:ea typeface="Gungsuh" pitchFamily="18" charset="-127"/>
              </a:rPr>
              <a:t> informed”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BDA-069F-4AF1-ACC6-6D0988B1CC02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idea one</a:t>
            </a:r>
          </a:p>
        </p:txBody>
      </p:sp>
      <p:pic>
        <p:nvPicPr>
          <p:cNvPr id="821253" name="Picture 5" descr="W:\Andy Hanselman Consulting\Design\Images\jfk.gif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lum bright="-10000" contrast="40000"/>
          </a:blip>
          <a:srcRect/>
          <a:stretch>
            <a:fillRect/>
          </a:stretch>
        </p:blipFill>
        <p:spPr bwMode="auto">
          <a:xfrm>
            <a:off x="1214414" y="1073150"/>
            <a:ext cx="6934200" cy="5784850"/>
          </a:xfrm>
          <a:prstGeom prst="rect">
            <a:avLst/>
          </a:prstGeom>
          <a:noFill/>
        </p:spPr>
      </p:pic>
      <p:sp>
        <p:nvSpPr>
          <p:cNvPr id="821251" name="Rectangle 3"/>
          <p:cNvSpPr>
            <a:spLocks noChangeArrowheads="1"/>
          </p:cNvSpPr>
          <p:nvPr/>
        </p:nvSpPr>
        <p:spPr bwMode="auto">
          <a:xfrm>
            <a:off x="857224" y="571480"/>
            <a:ext cx="4953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get that </a:t>
            </a:r>
          </a:p>
          <a:p>
            <a:pPr algn="ctr"/>
            <a:r>
              <a:rPr lang="en-GB" sz="72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‘vision </a:t>
            </a:r>
          </a:p>
          <a:p>
            <a:pPr algn="ctr"/>
            <a:r>
              <a:rPr lang="en-GB" sz="72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thing’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07A5-A8B9-4831-AA06-F5DBA692F3D8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getting that ‘vision thing’</a:t>
            </a:r>
          </a:p>
        </p:txBody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500174"/>
            <a:ext cx="8458200" cy="468630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Creating a clear picture of the future that ‘stimulates, excites and inspires’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Getting everyone to ‘buy’ into it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Ensuring that everyone understands what’s expected of them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Turning it into meaningful goals and targets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Communicating progress towards it continuously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Celebrating successes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Working ‘On’ it consistently</a:t>
            </a:r>
          </a:p>
          <a:p>
            <a:pPr>
              <a:lnSpc>
                <a:spcPct val="90000"/>
              </a:lnSpc>
            </a:pPr>
            <a:endParaRPr lang="en-GB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lwe Lt BT" pitchFamily="18" charset="0"/>
            </a:endParaRP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A348-6230-4152-9668-55216FD74FE4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5281-7414-4E72-A9CC-78D34F3AA34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Text Box 2"/>
          <p:cNvSpPr txBox="1">
            <a:spLocks noChangeArrowheads="1"/>
          </p:cNvSpPr>
          <p:nvPr/>
        </p:nvSpPr>
        <p:spPr bwMode="auto">
          <a:xfrm>
            <a:off x="3857620" y="785794"/>
            <a:ext cx="335438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strategic</a:t>
            </a:r>
          </a:p>
        </p:txBody>
      </p:sp>
      <p:sp>
        <p:nvSpPr>
          <p:cNvPr id="823299" name="Text Box 3"/>
          <p:cNvSpPr txBox="1">
            <a:spLocks noChangeArrowheads="1"/>
          </p:cNvSpPr>
          <p:nvPr/>
        </p:nvSpPr>
        <p:spPr bwMode="auto">
          <a:xfrm>
            <a:off x="3143240" y="2357430"/>
            <a:ext cx="42037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66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operational</a:t>
            </a:r>
          </a:p>
        </p:txBody>
      </p:sp>
      <p:sp>
        <p:nvSpPr>
          <p:cNvPr id="823300" name="Text Box 4"/>
          <p:cNvSpPr txBox="1">
            <a:spLocks noChangeArrowheads="1"/>
          </p:cNvSpPr>
          <p:nvPr/>
        </p:nvSpPr>
        <p:spPr bwMode="auto">
          <a:xfrm>
            <a:off x="4429124" y="3500438"/>
            <a:ext cx="28289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6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tactical</a:t>
            </a:r>
          </a:p>
        </p:txBody>
      </p:sp>
      <p:sp>
        <p:nvSpPr>
          <p:cNvPr id="823301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2332038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GB" sz="14200" dirty="0">
                <a:solidFill>
                  <a:schemeClr val="bg1"/>
                </a:solidFill>
              </a:rPr>
              <a:t>on</a:t>
            </a:r>
          </a:p>
        </p:txBody>
      </p:sp>
      <p:sp>
        <p:nvSpPr>
          <p:cNvPr id="823302" name="Text Box 6"/>
          <p:cNvSpPr txBox="1">
            <a:spLocks noChangeArrowheads="1"/>
          </p:cNvSpPr>
          <p:nvPr/>
        </p:nvSpPr>
        <p:spPr bwMode="auto">
          <a:xfrm>
            <a:off x="0" y="2544763"/>
            <a:ext cx="914400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GB" sz="14200">
                <a:solidFill>
                  <a:schemeClr val="bg1"/>
                </a:solidFill>
              </a:rPr>
              <a:t>in</a:t>
            </a:r>
          </a:p>
        </p:txBody>
      </p:sp>
      <p:pic>
        <p:nvPicPr>
          <p:cNvPr id="7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EB93B-C3FD-4160-ADF2-C70E27B4155D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298" grpId="0" autoUpdateAnimBg="0"/>
      <p:bldP spid="823299" grpId="0" autoUpdateAnimBg="0"/>
      <p:bldP spid="823300" grpId="0" autoUpdateAnimBg="0"/>
      <p:bldP spid="823301" grpId="0" animBg="1" autoUpdateAnimBg="0"/>
      <p:bldP spid="82330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62" name="Text Box 2"/>
          <p:cNvSpPr txBox="1">
            <a:spLocks noChangeArrowheads="1"/>
          </p:cNvSpPr>
          <p:nvPr/>
        </p:nvSpPr>
        <p:spPr bwMode="auto">
          <a:xfrm>
            <a:off x="1241425" y="793750"/>
            <a:ext cx="6675438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1700" dirty="0"/>
              <a:t>what does </a:t>
            </a:r>
          </a:p>
          <a:p>
            <a:pPr algn="ctr"/>
            <a:r>
              <a:rPr lang="en-GB" sz="11700" dirty="0"/>
              <a:t>a </a:t>
            </a:r>
            <a:r>
              <a:rPr lang="en-GB" sz="11700" dirty="0">
                <a:solidFill>
                  <a:srgbClr val="FF0000"/>
                </a:solidFill>
              </a:rPr>
              <a:t>vision </a:t>
            </a:r>
          </a:p>
          <a:p>
            <a:pPr algn="ctr"/>
            <a:r>
              <a:rPr lang="en-GB" sz="11700" dirty="0"/>
              <a:t>look like?</a:t>
            </a: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C324-1851-4301-BCFE-902998827B25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r>
              <a:rPr lang="en-GB">
                <a:solidFill>
                  <a:srgbClr val="FF0000"/>
                </a:solidFill>
              </a:rPr>
              <a:t>a vision</a:t>
            </a:r>
          </a:p>
        </p:txBody>
      </p:sp>
      <p:sp>
        <p:nvSpPr>
          <p:cNvPr id="178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357298"/>
            <a:ext cx="8458200" cy="50006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>
                <a:solidFill>
                  <a:schemeClr val="bg1"/>
                </a:solidFill>
              </a:rPr>
              <a:t>Is not simply a set of financial figures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solidFill>
                  <a:schemeClr val="bg1"/>
                </a:solidFill>
              </a:rPr>
              <a:t>Is not a business plan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solidFill>
                  <a:schemeClr val="bg1"/>
                </a:solidFill>
              </a:rPr>
              <a:t>Is not a ‘pie in the sky’ idea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solidFill>
                  <a:schemeClr val="bg1"/>
                </a:solidFill>
              </a:rPr>
              <a:t>Is more than words in the MD’s annual speech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solidFill>
                  <a:schemeClr val="bg1"/>
                </a:solidFill>
              </a:rPr>
              <a:t>Is a picture of the future that we want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solidFill>
                  <a:schemeClr val="bg1"/>
                </a:solidFill>
              </a:rPr>
              <a:t>Includes customers, people and finances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solidFill>
                  <a:schemeClr val="bg1"/>
                </a:solidFill>
              </a:rPr>
              <a:t>Typically is a 2 year / 1 year / 6 month ‘thing’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solidFill>
                  <a:schemeClr val="bg1"/>
                </a:solidFill>
              </a:rPr>
              <a:t>Is a point of strategic focus for the leadership of the business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solidFill>
                  <a:schemeClr val="bg1"/>
                </a:solidFill>
              </a:rPr>
              <a:t>Is something for everyone to work towards</a:t>
            </a:r>
          </a:p>
          <a:p>
            <a:pPr>
              <a:lnSpc>
                <a:spcPct val="90000"/>
              </a:lnSpc>
            </a:pP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0F0C0-AC85-473B-BB9B-4D16B5FAF3CB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5281-7414-4E72-A9CC-78D34F3AA348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4332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0"/>
            <a:ext cx="6858016" cy="6858016"/>
          </a:xfrm>
          <a:prstGeom prst="rect">
            <a:avLst/>
          </a:prstGeom>
        </p:spPr>
      </p:pic>
      <p:sp>
        <p:nvSpPr>
          <p:cNvPr id="826370" name="Text Box 2"/>
          <p:cNvSpPr txBox="1">
            <a:spLocks noChangeArrowheads="1"/>
          </p:cNvSpPr>
          <p:nvPr/>
        </p:nvSpPr>
        <p:spPr bwMode="auto">
          <a:xfrm>
            <a:off x="285720" y="1714488"/>
            <a:ext cx="439735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people tell </a:t>
            </a:r>
          </a:p>
          <a:p>
            <a:pPr algn="ctr"/>
            <a:r>
              <a:rPr lang="en-GB" sz="7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us they</a:t>
            </a:r>
          </a:p>
          <a:p>
            <a:pPr algn="ctr"/>
            <a:r>
              <a:rPr lang="en-GB" sz="7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need to</a:t>
            </a:r>
          </a:p>
          <a:p>
            <a:pPr algn="ctr"/>
            <a:r>
              <a:rPr lang="en-GB" sz="7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know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9A8C-8E6F-488F-A174-CBE670A14015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5858" name="Text Box 2"/>
          <p:cNvSpPr txBox="1">
            <a:spLocks noChangeArrowheads="1"/>
          </p:cNvSpPr>
          <p:nvPr/>
        </p:nvSpPr>
        <p:spPr bwMode="auto">
          <a:xfrm>
            <a:off x="547688" y="898525"/>
            <a:ext cx="8425705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10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about this </a:t>
            </a:r>
          </a:p>
          <a:p>
            <a:pPr algn="ctr"/>
            <a:r>
              <a:rPr lang="en-GB" sz="10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presentation….</a:t>
            </a: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886D-7C06-472E-A255-AE991664B911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24a.jpg"/>
          <p:cNvPicPr>
            <a:picLocks noChangeAspect="1"/>
          </p:cNvPicPr>
          <p:nvPr/>
        </p:nvPicPr>
        <p:blipFill>
          <a:blip r:embed="rId3">
            <a:lum contrast="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27394" name="Text Box 2"/>
          <p:cNvSpPr txBox="1">
            <a:spLocks noChangeArrowheads="1"/>
          </p:cNvSpPr>
          <p:nvPr/>
        </p:nvSpPr>
        <p:spPr bwMode="auto">
          <a:xfrm>
            <a:off x="1127125" y="695325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4400">
              <a:solidFill>
                <a:schemeClr val="bg1"/>
              </a:solidFill>
            </a:endParaRPr>
          </a:p>
        </p:txBody>
      </p:sp>
      <p:sp>
        <p:nvSpPr>
          <p:cNvPr id="827395" name="Rectangle 3"/>
          <p:cNvSpPr>
            <a:spLocks noChangeArrowheads="1"/>
          </p:cNvSpPr>
          <p:nvPr/>
        </p:nvSpPr>
        <p:spPr bwMode="auto">
          <a:xfrm>
            <a:off x="0" y="676275"/>
            <a:ext cx="730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4000" dirty="0"/>
              <a:t>How is this vision relevant to</a:t>
            </a:r>
            <a:r>
              <a:rPr lang="en-GB" sz="4000" dirty="0">
                <a:solidFill>
                  <a:schemeClr val="accent3"/>
                </a:solidFill>
              </a:rPr>
              <a:t> me?</a:t>
            </a:r>
          </a:p>
        </p:txBody>
      </p:sp>
      <p:sp>
        <p:nvSpPr>
          <p:cNvPr id="827396" name="Rectangle 4"/>
          <p:cNvSpPr>
            <a:spLocks noChangeArrowheads="1"/>
          </p:cNvSpPr>
          <p:nvPr/>
        </p:nvSpPr>
        <p:spPr bwMode="auto">
          <a:xfrm>
            <a:off x="0" y="1439863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4000" dirty="0"/>
              <a:t>What specifically do you wan</a:t>
            </a:r>
            <a:r>
              <a:rPr lang="en-GB" sz="4000" dirty="0">
                <a:solidFill>
                  <a:schemeClr val="accent3"/>
                </a:solidFill>
              </a:rPr>
              <a:t>t me to </a:t>
            </a:r>
            <a:r>
              <a:rPr lang="en-GB" sz="4000" dirty="0"/>
              <a:t>do?</a:t>
            </a:r>
          </a:p>
        </p:txBody>
      </p:sp>
      <p:sp>
        <p:nvSpPr>
          <p:cNvPr id="827397" name="Rectangle 5"/>
          <p:cNvSpPr>
            <a:spLocks noChangeArrowheads="1"/>
          </p:cNvSpPr>
          <p:nvPr/>
        </p:nvSpPr>
        <p:spPr bwMode="auto">
          <a:xfrm>
            <a:off x="0" y="2133600"/>
            <a:ext cx="5414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4000"/>
              <a:t>How will I be measured?</a:t>
            </a:r>
          </a:p>
        </p:txBody>
      </p:sp>
      <p:sp>
        <p:nvSpPr>
          <p:cNvPr id="827398" name="Rectangle 6"/>
          <p:cNvSpPr>
            <a:spLocks noChangeArrowheads="1"/>
          </p:cNvSpPr>
          <p:nvPr/>
        </p:nvSpPr>
        <p:spPr bwMode="auto">
          <a:xfrm>
            <a:off x="0" y="2895600"/>
            <a:ext cx="6977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4000"/>
              <a:t>What consequences will I face?</a:t>
            </a:r>
          </a:p>
        </p:txBody>
      </p:sp>
      <p:sp>
        <p:nvSpPr>
          <p:cNvPr id="827399" name="Rectangle 7"/>
          <p:cNvSpPr>
            <a:spLocks noChangeArrowheads="1"/>
          </p:cNvSpPr>
          <p:nvPr/>
        </p:nvSpPr>
        <p:spPr bwMode="auto">
          <a:xfrm>
            <a:off x="0" y="3657600"/>
            <a:ext cx="82661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4000"/>
              <a:t>What tools and support are available?</a:t>
            </a:r>
          </a:p>
        </p:txBody>
      </p:sp>
      <p:sp>
        <p:nvSpPr>
          <p:cNvPr id="827400" name="Rectangle 8"/>
          <p:cNvSpPr>
            <a:spLocks noChangeArrowheads="1"/>
          </p:cNvSpPr>
          <p:nvPr/>
        </p:nvSpPr>
        <p:spPr bwMode="auto">
          <a:xfrm>
            <a:off x="0" y="4343400"/>
            <a:ext cx="4429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4000" dirty="0"/>
              <a:t>What’s in it for me?</a:t>
            </a:r>
          </a:p>
        </p:txBody>
      </p:sp>
      <p:sp>
        <p:nvSpPr>
          <p:cNvPr id="827401" name="Rectangle 9"/>
          <p:cNvSpPr>
            <a:spLocks noChangeArrowheads="1"/>
          </p:cNvSpPr>
          <p:nvPr/>
        </p:nvSpPr>
        <p:spPr bwMode="auto">
          <a:xfrm>
            <a:off x="0" y="5029200"/>
            <a:ext cx="42687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4000" dirty="0"/>
              <a:t>How are we doing?</a:t>
            </a:r>
          </a:p>
        </p:txBody>
      </p:sp>
      <p:pic>
        <p:nvPicPr>
          <p:cNvPr id="11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2F09-9443-4F28-B8B4-A02DDBA6064B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433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0"/>
            <a:ext cx="6858000" cy="6858000"/>
          </a:xfrm>
          <a:prstGeom prst="rect">
            <a:avLst/>
          </a:prstGeom>
        </p:spPr>
      </p:pic>
      <p:sp>
        <p:nvSpPr>
          <p:cNvPr id="1080322" name="Text Box 2"/>
          <p:cNvSpPr txBox="1">
            <a:spLocks noChangeArrowheads="1"/>
          </p:cNvSpPr>
          <p:nvPr/>
        </p:nvSpPr>
        <p:spPr bwMode="auto">
          <a:xfrm>
            <a:off x="0" y="3714752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leader’s role?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0E77-61ED-4469-87E2-5CE06548FAB6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433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357166"/>
            <a:ext cx="9144032" cy="6000768"/>
          </a:xfrm>
          <a:prstGeom prst="rect">
            <a:avLst/>
          </a:prstGeom>
        </p:spPr>
      </p:pic>
      <p:sp>
        <p:nvSpPr>
          <p:cNvPr id="1082370" name="Text Box 2"/>
          <p:cNvSpPr txBox="1">
            <a:spLocks noChangeArrowheads="1"/>
          </p:cNvSpPr>
          <p:nvPr/>
        </p:nvSpPr>
        <p:spPr bwMode="auto">
          <a:xfrm>
            <a:off x="0" y="314324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help people answer these questions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CC4C-BDE9-4A0A-B6AA-4260432DA1C4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9" name="Text Box 3"/>
          <p:cNvSpPr txBox="1">
            <a:spLocks noChangeArrowheads="1"/>
          </p:cNvSpPr>
          <p:nvPr/>
        </p:nvSpPr>
        <p:spPr bwMode="auto">
          <a:xfrm>
            <a:off x="0" y="1071546"/>
            <a:ext cx="5786446" cy="5509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GB" sz="88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GB" sz="88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value   </a:t>
            </a:r>
          </a:p>
          <a:p>
            <a:r>
              <a:rPr lang="en-GB" sz="88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Your </a:t>
            </a:r>
          </a:p>
          <a:p>
            <a:r>
              <a:rPr lang="en-GB" sz="88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values</a:t>
            </a:r>
            <a:endParaRPr lang="en-GB" sz="88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84420" name="Rectangle 4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4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idea two</a:t>
            </a:r>
          </a:p>
        </p:txBody>
      </p:sp>
      <p:pic>
        <p:nvPicPr>
          <p:cNvPr id="1084421" name="Picture 5" descr="Z:\Andy Hanselman Consulting\Design\Images\handshak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1066800"/>
            <a:ext cx="4800600" cy="5791200"/>
          </a:xfrm>
          <a:prstGeom prst="rect">
            <a:avLst/>
          </a:prstGeom>
          <a:noFill/>
        </p:spPr>
      </p:pic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422D-B7F5-410E-947A-09E22FBA45BF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02" name="Picture 2" descr="C:\Documents and Settings\andy\My Documents\My Pictures\enr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7375444" cy="6143643"/>
          </a:xfrm>
          <a:prstGeom prst="rect">
            <a:avLst/>
          </a:prstGeom>
          <a:noFill/>
        </p:spPr>
      </p:pic>
      <p:sp>
        <p:nvSpPr>
          <p:cNvPr id="1177603" name="Text Box 3"/>
          <p:cNvSpPr txBox="1">
            <a:spLocks noChangeArrowheads="1"/>
          </p:cNvSpPr>
          <p:nvPr/>
        </p:nvSpPr>
        <p:spPr bwMode="auto">
          <a:xfrm>
            <a:off x="4643438" y="285728"/>
            <a:ext cx="4276725" cy="411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GB" sz="8800" dirty="0">
                <a:solidFill>
                  <a:schemeClr val="bg1"/>
                </a:solidFill>
              </a:rPr>
              <a:t>it’s not</a:t>
            </a:r>
          </a:p>
          <a:p>
            <a:pPr algn="r"/>
            <a:r>
              <a:rPr lang="en-GB" sz="8800" dirty="0">
                <a:solidFill>
                  <a:schemeClr val="bg1"/>
                </a:solidFill>
              </a:rPr>
              <a:t>what you</a:t>
            </a:r>
          </a:p>
          <a:p>
            <a:pPr algn="r"/>
            <a:r>
              <a:rPr lang="en-GB" sz="8800" dirty="0">
                <a:solidFill>
                  <a:schemeClr val="bg1"/>
                </a:solidFill>
              </a:rPr>
              <a:t>say……</a:t>
            </a:r>
          </a:p>
        </p:txBody>
      </p:sp>
      <p:sp>
        <p:nvSpPr>
          <p:cNvPr id="1177604" name="Text Box 4"/>
          <p:cNvSpPr txBox="1">
            <a:spLocks noChangeArrowheads="1"/>
          </p:cNvSpPr>
          <p:nvPr/>
        </p:nvSpPr>
        <p:spPr bwMode="auto">
          <a:xfrm>
            <a:off x="1582738" y="4857760"/>
            <a:ext cx="7561262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8800" dirty="0">
                <a:solidFill>
                  <a:schemeClr val="bg1"/>
                </a:solidFill>
              </a:rPr>
              <a:t>it’s what you </a:t>
            </a:r>
            <a:r>
              <a:rPr lang="en-GB" sz="8800" dirty="0">
                <a:solidFill>
                  <a:srgbClr val="FF0000"/>
                </a:solidFill>
              </a:rPr>
              <a:t>DO</a:t>
            </a:r>
            <a:r>
              <a:rPr lang="en-GB" sz="8800" dirty="0">
                <a:solidFill>
                  <a:schemeClr val="bg1"/>
                </a:solidFill>
              </a:rPr>
              <a:t>!</a:t>
            </a:r>
            <a:endParaRPr lang="en-GB" sz="8800" u="sng" dirty="0">
              <a:solidFill>
                <a:schemeClr val="bg1"/>
              </a:solidFill>
            </a:endParaRP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F28E-10FC-4B4F-9C8B-C555BFA85059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0"/>
            <a:ext cx="7772400" cy="1143000"/>
          </a:xfrm>
          <a:noFill/>
          <a:ln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5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values can:</a:t>
            </a:r>
          </a:p>
        </p:txBody>
      </p:sp>
      <p:sp>
        <p:nvSpPr>
          <p:cNvPr id="122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28736"/>
            <a:ext cx="8229600" cy="5143536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 dirty="0">
                <a:solidFill>
                  <a:schemeClr val="bg1"/>
                </a:solidFill>
                <a:latin typeface="Belwe Lt BT" pitchFamily="18" charset="0"/>
              </a:rPr>
              <a:t>define the fundamental character of a business</a:t>
            </a:r>
          </a:p>
          <a:p>
            <a:pPr>
              <a:lnSpc>
                <a:spcPct val="90000"/>
              </a:lnSpc>
            </a:pPr>
            <a:r>
              <a:rPr lang="en-GB" b="1" dirty="0">
                <a:solidFill>
                  <a:schemeClr val="bg1"/>
                </a:solidFill>
                <a:latin typeface="Belwe Lt BT" pitchFamily="18" charset="0"/>
              </a:rPr>
              <a:t>help create the culture you want</a:t>
            </a:r>
          </a:p>
          <a:p>
            <a:pPr>
              <a:lnSpc>
                <a:spcPct val="90000"/>
              </a:lnSpc>
            </a:pPr>
            <a:r>
              <a:rPr lang="en-GB" b="1" dirty="0">
                <a:solidFill>
                  <a:schemeClr val="bg1"/>
                </a:solidFill>
                <a:latin typeface="Belwe Lt BT" pitchFamily="18" charset="0"/>
              </a:rPr>
              <a:t>create a sense of identity for the business</a:t>
            </a:r>
          </a:p>
          <a:p>
            <a:pPr>
              <a:lnSpc>
                <a:spcPct val="90000"/>
              </a:lnSpc>
            </a:pPr>
            <a:r>
              <a:rPr lang="en-GB" b="1" dirty="0">
                <a:solidFill>
                  <a:schemeClr val="bg1"/>
                </a:solidFill>
                <a:latin typeface="Belwe Lt BT" pitchFamily="18" charset="0"/>
              </a:rPr>
              <a:t>reduce game playing, politics and confusion</a:t>
            </a:r>
          </a:p>
          <a:p>
            <a:pPr>
              <a:lnSpc>
                <a:spcPct val="90000"/>
              </a:lnSpc>
            </a:pPr>
            <a:r>
              <a:rPr lang="en-GB" b="1" dirty="0">
                <a:solidFill>
                  <a:schemeClr val="bg1"/>
                </a:solidFill>
                <a:latin typeface="Belwe Lt BT" pitchFamily="18" charset="0"/>
              </a:rPr>
              <a:t>provide guidelines for managers and staff</a:t>
            </a:r>
          </a:p>
          <a:p>
            <a:pPr>
              <a:lnSpc>
                <a:spcPct val="90000"/>
              </a:lnSpc>
            </a:pPr>
            <a:r>
              <a:rPr lang="en-GB" b="1" dirty="0">
                <a:solidFill>
                  <a:schemeClr val="bg1"/>
                </a:solidFill>
                <a:latin typeface="Belwe Lt BT" pitchFamily="18" charset="0"/>
              </a:rPr>
              <a:t>provide guidance for acceptable and</a:t>
            </a:r>
            <a:r>
              <a:rPr lang="en-GB" b="1" dirty="0">
                <a:latin typeface="Belwe Lt BT" pitchFamily="18" charset="0"/>
              </a:rPr>
              <a:t> </a:t>
            </a:r>
            <a:r>
              <a:rPr lang="en-GB" b="1" dirty="0">
                <a:solidFill>
                  <a:schemeClr val="bg1"/>
                </a:solidFill>
                <a:latin typeface="Belwe Lt BT" pitchFamily="18" charset="0"/>
              </a:rPr>
              <a:t>unacceptable behaviours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85C6-1CFD-477F-BFDC-CB3575DF06A3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5281-7414-4E72-A9CC-78D34F3AA348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9650" name="Picture 2" descr="C:\Documents and Settings\andy\My Documents\My Pictures\powerpoint images\harley owners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0"/>
            <a:ext cx="7143800" cy="2784454"/>
          </a:xfrm>
          <a:prstGeom prst="rect">
            <a:avLst/>
          </a:prstGeom>
          <a:noFill/>
        </p:spPr>
      </p:pic>
      <p:sp>
        <p:nvSpPr>
          <p:cNvPr id="1179651" name="Text Box 3"/>
          <p:cNvSpPr txBox="1">
            <a:spLocks noChangeArrowheads="1"/>
          </p:cNvSpPr>
          <p:nvPr/>
        </p:nvSpPr>
        <p:spPr bwMode="auto">
          <a:xfrm>
            <a:off x="1357290" y="2786058"/>
            <a:ext cx="6558206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Harley Davidson’s Values:</a:t>
            </a:r>
          </a:p>
          <a:p>
            <a:pPr algn="ctr">
              <a:buFontTx/>
              <a:buChar char="•"/>
            </a:pPr>
            <a:r>
              <a:rPr lang="en-GB" sz="3200" i="1" dirty="0">
                <a:solidFill>
                  <a:schemeClr val="bg1"/>
                </a:solidFill>
                <a:latin typeface="Georgia" pitchFamily="18" charset="0"/>
              </a:rPr>
              <a:t>Tell The Truth</a:t>
            </a:r>
          </a:p>
          <a:p>
            <a:pPr algn="ctr">
              <a:buFontTx/>
              <a:buChar char="•"/>
            </a:pPr>
            <a:r>
              <a:rPr lang="en-GB" sz="3200" i="1" dirty="0">
                <a:solidFill>
                  <a:schemeClr val="bg1"/>
                </a:solidFill>
                <a:latin typeface="Georgia" pitchFamily="18" charset="0"/>
              </a:rPr>
              <a:t>Be Fair</a:t>
            </a:r>
          </a:p>
          <a:p>
            <a:pPr algn="ctr">
              <a:buFontTx/>
              <a:buChar char="•"/>
            </a:pPr>
            <a:r>
              <a:rPr lang="en-GB" sz="3200" i="1" dirty="0">
                <a:solidFill>
                  <a:schemeClr val="bg1"/>
                </a:solidFill>
                <a:latin typeface="Georgia" pitchFamily="18" charset="0"/>
              </a:rPr>
              <a:t>Keep Your Promises</a:t>
            </a:r>
          </a:p>
          <a:p>
            <a:pPr algn="ctr">
              <a:buFontTx/>
              <a:buChar char="•"/>
            </a:pPr>
            <a:r>
              <a:rPr lang="en-GB" sz="3200" i="1" dirty="0">
                <a:solidFill>
                  <a:schemeClr val="bg1"/>
                </a:solidFill>
                <a:latin typeface="Georgia" pitchFamily="18" charset="0"/>
              </a:rPr>
              <a:t>Respect The Individual</a:t>
            </a:r>
          </a:p>
          <a:p>
            <a:pPr algn="ctr">
              <a:buFontTx/>
              <a:buChar char="•"/>
            </a:pPr>
            <a:r>
              <a:rPr lang="en-GB" sz="3200" i="1" dirty="0">
                <a:solidFill>
                  <a:schemeClr val="bg1"/>
                </a:solidFill>
                <a:latin typeface="Georgia" pitchFamily="18" charset="0"/>
              </a:rPr>
              <a:t>Encourage Intellectual Curiosity</a:t>
            </a:r>
          </a:p>
          <a:p>
            <a:pPr algn="ctr">
              <a:buFontTx/>
              <a:buChar char="•"/>
            </a:pPr>
            <a:r>
              <a:rPr lang="en-GB" sz="3200" i="1" dirty="0">
                <a:solidFill>
                  <a:schemeClr val="bg1"/>
                </a:solidFill>
                <a:latin typeface="Georgia" pitchFamily="18" charset="0"/>
              </a:rPr>
              <a:t>Mutually Beneficial Relationships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5FB2-FCB0-4ADF-A5FA-90BF98BFAFDE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02" name="Text Box 1026"/>
          <p:cNvSpPr txBox="1">
            <a:spLocks noChangeArrowheads="1"/>
          </p:cNvSpPr>
          <p:nvPr/>
        </p:nvSpPr>
        <p:spPr bwMode="auto">
          <a:xfrm>
            <a:off x="304800" y="0"/>
            <a:ext cx="8308975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7000">
                <a:solidFill>
                  <a:schemeClr val="bg1"/>
                </a:solidFill>
              </a:rPr>
              <a:t>45%</a:t>
            </a:r>
          </a:p>
        </p:txBody>
      </p:sp>
      <p:sp>
        <p:nvSpPr>
          <p:cNvPr id="1280003" name="Text Box 1027"/>
          <p:cNvSpPr txBox="1">
            <a:spLocks noChangeArrowheads="1"/>
          </p:cNvSpPr>
          <p:nvPr/>
        </p:nvSpPr>
        <p:spPr bwMode="auto">
          <a:xfrm>
            <a:off x="228600" y="5257800"/>
            <a:ext cx="8915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feel that their managers behave in a  way which is consistent with company values</a:t>
            </a:r>
          </a:p>
        </p:txBody>
      </p:sp>
      <p:sp>
        <p:nvSpPr>
          <p:cNvPr id="1280004" name="Text Box 1028"/>
          <p:cNvSpPr txBox="1">
            <a:spLocks noChangeArrowheads="1"/>
          </p:cNvSpPr>
          <p:nvPr/>
        </p:nvSpPr>
        <p:spPr bwMode="auto">
          <a:xfrm>
            <a:off x="685800" y="152400"/>
            <a:ext cx="987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only</a:t>
            </a:r>
          </a:p>
        </p:txBody>
      </p:sp>
      <p:sp>
        <p:nvSpPr>
          <p:cNvPr id="1280005" name="Text Box 1029"/>
          <p:cNvSpPr txBox="1">
            <a:spLocks noChangeArrowheads="1"/>
          </p:cNvSpPr>
          <p:nvPr/>
        </p:nvSpPr>
        <p:spPr bwMode="auto">
          <a:xfrm>
            <a:off x="5867400" y="6491288"/>
            <a:ext cx="327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chemeClr val="bg1"/>
                </a:solidFill>
              </a:rPr>
              <a:t>Source: mercer hr consulting</a:t>
            </a:r>
            <a:r>
              <a:rPr lang="en-GB" sz="1400"/>
              <a:t> </a:t>
            </a:r>
          </a:p>
        </p:txBody>
      </p:sp>
      <p:pic>
        <p:nvPicPr>
          <p:cNvPr id="6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6ADB-3AE2-4DD1-92C9-2FAA19B6B175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026" name="Text Box 1026"/>
          <p:cNvSpPr txBox="1">
            <a:spLocks noChangeArrowheads="1"/>
          </p:cNvSpPr>
          <p:nvPr/>
        </p:nvSpPr>
        <p:spPr bwMode="auto">
          <a:xfrm>
            <a:off x="304800" y="0"/>
            <a:ext cx="8453438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700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1281027" name="Text Box 1027"/>
          <p:cNvSpPr txBox="1">
            <a:spLocks noChangeArrowheads="1"/>
          </p:cNvSpPr>
          <p:nvPr/>
        </p:nvSpPr>
        <p:spPr bwMode="auto">
          <a:xfrm>
            <a:off x="0" y="5257800"/>
            <a:ext cx="9372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feel that what their organisation says it values</a:t>
            </a:r>
          </a:p>
          <a:p>
            <a:pPr algn="ctr"/>
            <a:r>
              <a:rPr lang="en-GB">
                <a:solidFill>
                  <a:schemeClr val="bg1"/>
                </a:solidFill>
              </a:rPr>
              <a:t> is consistent with what it actually rewards</a:t>
            </a:r>
          </a:p>
        </p:txBody>
      </p:sp>
      <p:sp>
        <p:nvSpPr>
          <p:cNvPr id="1281028" name="Text Box 1028"/>
          <p:cNvSpPr txBox="1">
            <a:spLocks noChangeArrowheads="1"/>
          </p:cNvSpPr>
          <p:nvPr/>
        </p:nvSpPr>
        <p:spPr bwMode="auto">
          <a:xfrm>
            <a:off x="685800" y="152400"/>
            <a:ext cx="987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only</a:t>
            </a:r>
          </a:p>
        </p:txBody>
      </p:sp>
      <p:sp>
        <p:nvSpPr>
          <p:cNvPr id="1281029" name="Text Box 1029"/>
          <p:cNvSpPr txBox="1">
            <a:spLocks noChangeArrowheads="1"/>
          </p:cNvSpPr>
          <p:nvPr/>
        </p:nvSpPr>
        <p:spPr bwMode="auto">
          <a:xfrm>
            <a:off x="5867400" y="6491288"/>
            <a:ext cx="327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chemeClr val="bg1"/>
                </a:solidFill>
              </a:rPr>
              <a:t>Source: mercer hr consulting</a:t>
            </a:r>
            <a:r>
              <a:rPr lang="en-GB" sz="1400"/>
              <a:t> </a:t>
            </a:r>
          </a:p>
        </p:txBody>
      </p:sp>
      <p:pic>
        <p:nvPicPr>
          <p:cNvPr id="6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8A86-9A23-4478-BBD7-081A6966A80C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S2105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85488" cy="6858000"/>
          </a:xfrm>
          <a:prstGeom prst="rect">
            <a:avLst/>
          </a:prstGeom>
        </p:spPr>
      </p:pic>
      <p:sp>
        <p:nvSpPr>
          <p:cNvPr id="119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0"/>
            <a:ext cx="7772400" cy="4357718"/>
          </a:xfrm>
        </p:spPr>
        <p:txBody>
          <a:bodyPr/>
          <a:lstStyle/>
          <a:p>
            <a:r>
              <a:rPr lang="en-GB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turn your values into ‘preferred behaviours’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F93D-A0D2-4896-AB31-A9E4E28E3C34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5281-7414-4E72-A9CC-78D34F3AA348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7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  <a:ln/>
        </p:spPr>
        <p:txBody>
          <a:bodyPr lIns="92075" tIns="46038" rIns="92075" bIns="46038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you’ll hear :</a:t>
            </a:r>
          </a:p>
        </p:txBody>
      </p:sp>
      <p:sp>
        <p:nvSpPr>
          <p:cNvPr id="178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71612"/>
            <a:ext cx="8763000" cy="4572000"/>
          </a:xfrm>
          <a:noFill/>
          <a:ln/>
        </p:spPr>
        <p:txBody>
          <a:bodyPr lIns="92075" tIns="46038" rIns="92075" bIns="46038"/>
          <a:lstStyle/>
          <a:p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The difference between ‘management’ and ‘leadership’</a:t>
            </a:r>
          </a:p>
          <a:p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How to get your people ‘on board’</a:t>
            </a:r>
          </a:p>
          <a:p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Ways to maximise people performance</a:t>
            </a:r>
          </a:p>
          <a:p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Ideas to create the culture you want</a:t>
            </a:r>
            <a:endParaRPr lang="en-GB" sz="4000" i="1" dirty="0">
              <a:solidFill>
                <a:schemeClr val="bg1"/>
              </a:solidFill>
              <a:latin typeface="Belwe Lt BT" pitchFamily="18" charset="0"/>
            </a:endParaRP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8B84-EC51-42E5-80AC-07AF04F15D39}" type="datetime1">
              <a:rPr lang="en-US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10/20/2008</a:t>
            </a:fld>
            <a:endParaRPr lang="en-GB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5281-7414-4E72-A9CC-78D34F3AA348}" type="slidenum">
              <a:rPr lang="en-GB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3</a:t>
            </a:fld>
            <a:endParaRPr lang="en-GB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Total training solutions</a:t>
            </a:r>
            <a:endParaRPr lang="en-GB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rgbClr val="FF0000"/>
                </a:solidFill>
              </a:rPr>
              <a:t>TEAMWORK</a:t>
            </a:r>
            <a:r>
              <a:rPr lang="en-GB" sz="4000" b="1"/>
              <a:t/>
            </a:r>
            <a:br>
              <a:rPr lang="en-GB" sz="4000" b="1"/>
            </a:br>
            <a:endParaRPr lang="en-GB" sz="4000" b="1"/>
          </a:p>
        </p:txBody>
      </p:sp>
      <p:graphicFrame>
        <p:nvGraphicFramePr>
          <p:cNvPr id="4" name="Diagram 3"/>
          <p:cNvGraphicFramePr/>
          <p:nvPr/>
        </p:nvGraphicFramePr>
        <p:xfrm>
          <a:off x="1142976" y="1285860"/>
          <a:ext cx="714380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7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D5C-F3CF-45CB-8C88-D5CBA2500810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5281-7414-4E72-A9CC-78D34F3AA348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S2109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83778" name="Rectangle 2"/>
          <p:cNvSpPr>
            <a:spLocks noChangeArrowheads="1"/>
          </p:cNvSpPr>
          <p:nvPr/>
        </p:nvSpPr>
        <p:spPr bwMode="auto">
          <a:xfrm>
            <a:off x="1571604" y="1285860"/>
            <a:ext cx="6143668" cy="40719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88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 a role</a:t>
            </a:r>
          </a:p>
          <a:p>
            <a:pPr algn="ctr"/>
            <a:r>
              <a:rPr lang="en-GB" sz="88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model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A21C-F21D-463B-AA32-A1BC9B89994F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1730" name="Picture 2" descr="C:\Documents and Settings\andy\My Documents\My Pictures\powerpoint images\david brent 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85800" y="-114300"/>
            <a:ext cx="10134600" cy="7600950"/>
          </a:xfrm>
          <a:prstGeom prst="rect">
            <a:avLst/>
          </a:prstGeom>
          <a:noFill/>
        </p:spPr>
      </p:pic>
      <p:sp>
        <p:nvSpPr>
          <p:cNvPr id="1481731" name="Text Box 3"/>
          <p:cNvSpPr txBox="1">
            <a:spLocks noChangeArrowheads="1"/>
          </p:cNvSpPr>
          <p:nvPr/>
        </p:nvSpPr>
        <p:spPr bwMode="auto">
          <a:xfrm>
            <a:off x="6477000" y="0"/>
            <a:ext cx="2871788" cy="72882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4800" i="1">
                <a:solidFill>
                  <a:schemeClr val="bg1"/>
                </a:solidFill>
              </a:rPr>
              <a:t>“There’s </a:t>
            </a:r>
          </a:p>
          <a:p>
            <a:pPr algn="ctr"/>
            <a:r>
              <a:rPr lang="en-GB" sz="4800" i="1">
                <a:solidFill>
                  <a:schemeClr val="bg1"/>
                </a:solidFill>
              </a:rPr>
              <a:t>no ‘I’ in</a:t>
            </a:r>
          </a:p>
          <a:p>
            <a:pPr algn="ctr"/>
            <a:r>
              <a:rPr lang="en-GB" sz="4800" i="1">
                <a:solidFill>
                  <a:schemeClr val="bg1"/>
                </a:solidFill>
              </a:rPr>
              <a:t>‘Team’,</a:t>
            </a:r>
          </a:p>
          <a:p>
            <a:pPr algn="ctr"/>
            <a:r>
              <a:rPr lang="en-GB" sz="4800" i="1">
                <a:solidFill>
                  <a:schemeClr val="bg1"/>
                </a:solidFill>
              </a:rPr>
              <a:t>but there</a:t>
            </a:r>
          </a:p>
          <a:p>
            <a:pPr algn="ctr"/>
            <a:r>
              <a:rPr lang="en-GB" sz="4800" i="1">
                <a:solidFill>
                  <a:schemeClr val="bg1"/>
                </a:solidFill>
              </a:rPr>
              <a:t>is a ‘Me’</a:t>
            </a:r>
          </a:p>
          <a:p>
            <a:pPr algn="ctr"/>
            <a:r>
              <a:rPr lang="en-GB" sz="4800" i="1">
                <a:solidFill>
                  <a:schemeClr val="bg1"/>
                </a:solidFill>
              </a:rPr>
              <a:t>if you</a:t>
            </a:r>
          </a:p>
          <a:p>
            <a:pPr algn="ctr"/>
            <a:r>
              <a:rPr lang="en-GB" sz="4800" i="1">
                <a:solidFill>
                  <a:schemeClr val="bg1"/>
                </a:solidFill>
              </a:rPr>
              <a:t>look hard </a:t>
            </a:r>
          </a:p>
          <a:p>
            <a:pPr algn="ctr"/>
            <a:r>
              <a:rPr lang="en-GB" sz="4800" i="1">
                <a:solidFill>
                  <a:schemeClr val="bg1"/>
                </a:solidFill>
              </a:rPr>
              <a:t>enough”</a:t>
            </a:r>
          </a:p>
          <a:p>
            <a:pPr algn="ctr"/>
            <a:r>
              <a:rPr lang="en-GB" sz="2000">
                <a:solidFill>
                  <a:schemeClr val="bg1"/>
                </a:solidFill>
              </a:rPr>
              <a:t>	</a:t>
            </a:r>
          </a:p>
          <a:p>
            <a:pPr algn="ctr"/>
            <a:r>
              <a:rPr lang="en-GB" sz="2000">
                <a:solidFill>
                  <a:schemeClr val="bg1"/>
                </a:solidFill>
              </a:rPr>
              <a:t>	David Brent</a:t>
            </a:r>
          </a:p>
          <a:p>
            <a:pPr algn="ctr"/>
            <a:endParaRPr lang="en-GB" sz="4800">
              <a:solidFill>
                <a:schemeClr val="bg1"/>
              </a:solidFill>
            </a:endParaRP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-571536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CB8-DC63-4350-A0B0-481B64F60D22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426" name="Picture 2" descr="Z:\Andy Hanselman Consulting\Design\Images\engagement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90600"/>
            <a:ext cx="9144000" cy="7315200"/>
          </a:xfrm>
          <a:prstGeom prst="rect">
            <a:avLst/>
          </a:prstGeom>
          <a:noFill/>
        </p:spPr>
      </p:pic>
      <p:sp>
        <p:nvSpPr>
          <p:cNvPr id="1639427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800">
                <a:solidFill>
                  <a:srgbClr val="FF0000"/>
                </a:solidFill>
              </a:rPr>
              <a:t>idea three</a:t>
            </a:r>
          </a:p>
        </p:txBody>
      </p:sp>
      <p:sp>
        <p:nvSpPr>
          <p:cNvPr id="1639428" name="Rectangle 4"/>
          <p:cNvSpPr>
            <a:spLocks noChangeArrowheads="1"/>
          </p:cNvSpPr>
          <p:nvPr/>
        </p:nvSpPr>
        <p:spPr bwMode="auto">
          <a:xfrm>
            <a:off x="-152400" y="3733800"/>
            <a:ext cx="9525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900">
                <a:solidFill>
                  <a:srgbClr val="FF0000"/>
                </a:solidFill>
              </a:rPr>
              <a:t>get ‘engaged’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910E-334D-4E44-B62B-D4CE83D543F9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1474" name="Picture 2" descr="C:\Documents and Settings\andy\My Documents\My Pictures\powerpoint images\homer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1925" y="609600"/>
            <a:ext cx="2632075" cy="5926138"/>
          </a:xfrm>
          <a:prstGeom prst="rect">
            <a:avLst/>
          </a:prstGeom>
          <a:noFill/>
        </p:spPr>
      </p:pic>
      <p:sp>
        <p:nvSpPr>
          <p:cNvPr id="1641475" name="Rectangle 3"/>
          <p:cNvSpPr>
            <a:spLocks noChangeArrowheads="1"/>
          </p:cNvSpPr>
          <p:nvPr/>
        </p:nvSpPr>
        <p:spPr bwMode="auto">
          <a:xfrm>
            <a:off x="0" y="138113"/>
            <a:ext cx="60626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Only 17% are actively ‘engaged’</a:t>
            </a:r>
          </a:p>
        </p:txBody>
      </p:sp>
      <p:sp>
        <p:nvSpPr>
          <p:cNvPr id="1641476" name="Rectangle 4"/>
          <p:cNvSpPr>
            <a:spLocks noChangeArrowheads="1"/>
          </p:cNvSpPr>
          <p:nvPr/>
        </p:nvSpPr>
        <p:spPr bwMode="auto">
          <a:xfrm>
            <a:off x="0" y="914400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63% aren’t engaged</a:t>
            </a:r>
          </a:p>
        </p:txBody>
      </p:sp>
      <p:sp>
        <p:nvSpPr>
          <p:cNvPr id="1641477" name="Rectangle 5"/>
          <p:cNvSpPr>
            <a:spLocks noChangeArrowheads="1"/>
          </p:cNvSpPr>
          <p:nvPr/>
        </p:nvSpPr>
        <p:spPr bwMode="auto">
          <a:xfrm>
            <a:off x="0" y="167640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20% are actively ‘disengaged’</a:t>
            </a:r>
          </a:p>
        </p:txBody>
      </p:sp>
      <p:sp>
        <p:nvSpPr>
          <p:cNvPr id="1641478" name="Rectangle 6"/>
          <p:cNvSpPr>
            <a:spLocks noChangeArrowheads="1"/>
          </p:cNvSpPr>
          <p:nvPr/>
        </p:nvSpPr>
        <p:spPr bwMode="auto">
          <a:xfrm>
            <a:off x="0" y="2587625"/>
            <a:ext cx="7696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88% want to work hard and do </a:t>
            </a:r>
          </a:p>
          <a:p>
            <a:r>
              <a:rPr lang="en-GB">
                <a:solidFill>
                  <a:srgbClr val="FF0000"/>
                </a:solidFill>
              </a:rPr>
              <a:t>their best</a:t>
            </a:r>
          </a:p>
        </p:txBody>
      </p:sp>
      <p:sp>
        <p:nvSpPr>
          <p:cNvPr id="1641479" name="Rectangle 7"/>
          <p:cNvSpPr>
            <a:spLocks noChangeArrowheads="1"/>
          </p:cNvSpPr>
          <p:nvPr/>
        </p:nvSpPr>
        <p:spPr bwMode="auto">
          <a:xfrm>
            <a:off x="0" y="3949700"/>
            <a:ext cx="58054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50% worked just hard enough </a:t>
            </a:r>
          </a:p>
          <a:p>
            <a:r>
              <a:rPr lang="en-GB"/>
              <a:t>to avoid being fired!</a:t>
            </a:r>
          </a:p>
        </p:txBody>
      </p:sp>
      <p:sp>
        <p:nvSpPr>
          <p:cNvPr id="1641480" name="Rectangle 8"/>
          <p:cNvSpPr>
            <a:spLocks noChangeArrowheads="1"/>
          </p:cNvSpPr>
          <p:nvPr/>
        </p:nvSpPr>
        <p:spPr bwMode="auto">
          <a:xfrm>
            <a:off x="0" y="5397500"/>
            <a:ext cx="57277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75% believe they could be </a:t>
            </a:r>
          </a:p>
          <a:p>
            <a:r>
              <a:rPr lang="en-GB">
                <a:solidFill>
                  <a:srgbClr val="FF0000"/>
                </a:solidFill>
              </a:rPr>
              <a:t>significantly more productive</a:t>
            </a:r>
          </a:p>
        </p:txBody>
      </p:sp>
      <p:sp>
        <p:nvSpPr>
          <p:cNvPr id="1641481" name="Text Box 9"/>
          <p:cNvSpPr txBox="1">
            <a:spLocks noChangeArrowheads="1"/>
          </p:cNvSpPr>
          <p:nvPr/>
        </p:nvSpPr>
        <p:spPr bwMode="auto">
          <a:xfrm>
            <a:off x="7280275" y="6456363"/>
            <a:ext cx="169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Source: Gallup</a:t>
            </a:r>
          </a:p>
        </p:txBody>
      </p:sp>
      <p:pic>
        <p:nvPicPr>
          <p:cNvPr id="10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8609-B6F3-42C7-A7DB-3E3E93EF14DD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522" name="Text Box 2"/>
          <p:cNvSpPr txBox="1">
            <a:spLocks noChangeArrowheads="1"/>
          </p:cNvSpPr>
          <p:nvPr/>
        </p:nvSpPr>
        <p:spPr bwMode="auto">
          <a:xfrm>
            <a:off x="0" y="531813"/>
            <a:ext cx="9144000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1700">
                <a:solidFill>
                  <a:schemeClr val="bg1"/>
                </a:solidFill>
              </a:rPr>
              <a:t>the benefits of</a:t>
            </a:r>
          </a:p>
          <a:p>
            <a:pPr algn="ctr"/>
            <a:r>
              <a:rPr lang="en-GB" sz="11700">
                <a:solidFill>
                  <a:schemeClr val="bg1"/>
                </a:solidFill>
              </a:rPr>
              <a:t>an ‘engaged’</a:t>
            </a:r>
          </a:p>
          <a:p>
            <a:pPr algn="ctr"/>
            <a:r>
              <a:rPr lang="en-GB" sz="11700">
                <a:solidFill>
                  <a:schemeClr val="bg1"/>
                </a:solidFill>
              </a:rPr>
              <a:t> workforce</a:t>
            </a: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0B5E-29AC-4BA7-B948-6ACB2E267E07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5570" name="Text Box 2"/>
          <p:cNvSpPr txBox="1">
            <a:spLocks noChangeArrowheads="1"/>
          </p:cNvSpPr>
          <p:nvPr/>
        </p:nvSpPr>
        <p:spPr bwMode="auto">
          <a:xfrm>
            <a:off x="304800" y="0"/>
            <a:ext cx="8480425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700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1645571" name="Text Box 3"/>
          <p:cNvSpPr txBox="1">
            <a:spLocks noChangeArrowheads="1"/>
          </p:cNvSpPr>
          <p:nvPr/>
        </p:nvSpPr>
        <p:spPr bwMode="auto">
          <a:xfrm>
            <a:off x="889000" y="5257800"/>
            <a:ext cx="7485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more likely to have lower staff turnover</a:t>
            </a:r>
          </a:p>
        </p:txBody>
      </p:sp>
      <p:sp>
        <p:nvSpPr>
          <p:cNvPr id="1645572" name="Rectangle 4"/>
          <p:cNvSpPr>
            <a:spLocks noChangeArrowheads="1"/>
          </p:cNvSpPr>
          <p:nvPr/>
        </p:nvSpPr>
        <p:spPr bwMode="auto">
          <a:xfrm>
            <a:off x="6740525" y="6216650"/>
            <a:ext cx="197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source: gallup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F2C9-E445-4C74-9C21-ED93646E42D5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7618" name="Text Box 2"/>
          <p:cNvSpPr txBox="1">
            <a:spLocks noChangeArrowheads="1"/>
          </p:cNvSpPr>
          <p:nvPr/>
        </p:nvSpPr>
        <p:spPr bwMode="auto">
          <a:xfrm>
            <a:off x="304800" y="0"/>
            <a:ext cx="8505825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7000">
                <a:solidFill>
                  <a:schemeClr val="bg1"/>
                </a:solidFill>
              </a:rPr>
              <a:t>56%</a:t>
            </a:r>
          </a:p>
        </p:txBody>
      </p:sp>
      <p:sp>
        <p:nvSpPr>
          <p:cNvPr id="1647619" name="Text Box 3"/>
          <p:cNvSpPr txBox="1">
            <a:spLocks noChangeArrowheads="1"/>
          </p:cNvSpPr>
          <p:nvPr/>
        </p:nvSpPr>
        <p:spPr bwMode="auto">
          <a:xfrm>
            <a:off x="1717675" y="5257800"/>
            <a:ext cx="58689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more likely to have higher </a:t>
            </a:r>
          </a:p>
          <a:p>
            <a:pPr algn="ctr"/>
            <a:r>
              <a:rPr lang="en-GB">
                <a:solidFill>
                  <a:schemeClr val="bg1"/>
                </a:solidFill>
              </a:rPr>
              <a:t>than average customer loyalty</a:t>
            </a:r>
          </a:p>
        </p:txBody>
      </p:sp>
      <p:sp>
        <p:nvSpPr>
          <p:cNvPr id="1647620" name="Rectangle 4"/>
          <p:cNvSpPr>
            <a:spLocks noChangeArrowheads="1"/>
          </p:cNvSpPr>
          <p:nvPr/>
        </p:nvSpPr>
        <p:spPr bwMode="auto">
          <a:xfrm>
            <a:off x="6740525" y="6216650"/>
            <a:ext cx="197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source: gallup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0C3D-07FA-4AE7-8762-540B6106D44B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9666" name="Text Box 2"/>
          <p:cNvSpPr txBox="1">
            <a:spLocks noChangeArrowheads="1"/>
          </p:cNvSpPr>
          <p:nvPr/>
        </p:nvSpPr>
        <p:spPr bwMode="auto">
          <a:xfrm>
            <a:off x="304800" y="0"/>
            <a:ext cx="8445500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7000">
                <a:solidFill>
                  <a:schemeClr val="bg1"/>
                </a:solidFill>
              </a:rPr>
              <a:t>38%</a:t>
            </a:r>
          </a:p>
        </p:txBody>
      </p:sp>
      <p:sp>
        <p:nvSpPr>
          <p:cNvPr id="1649667" name="Text Box 3"/>
          <p:cNvSpPr txBox="1">
            <a:spLocks noChangeArrowheads="1"/>
          </p:cNvSpPr>
          <p:nvPr/>
        </p:nvSpPr>
        <p:spPr bwMode="auto">
          <a:xfrm>
            <a:off x="2138363" y="5257800"/>
            <a:ext cx="50165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more likely to have above </a:t>
            </a:r>
          </a:p>
          <a:p>
            <a:pPr algn="ctr"/>
            <a:r>
              <a:rPr lang="en-GB">
                <a:solidFill>
                  <a:schemeClr val="bg1"/>
                </a:solidFill>
              </a:rPr>
              <a:t>average productivity</a:t>
            </a:r>
          </a:p>
        </p:txBody>
      </p:sp>
      <p:sp>
        <p:nvSpPr>
          <p:cNvPr id="1649668" name="Rectangle 4"/>
          <p:cNvSpPr>
            <a:spLocks noChangeArrowheads="1"/>
          </p:cNvSpPr>
          <p:nvPr/>
        </p:nvSpPr>
        <p:spPr bwMode="auto">
          <a:xfrm>
            <a:off x="6740525" y="6216650"/>
            <a:ext cx="197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source: gallup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8CB4-43B5-4CCF-8CA8-F133266624B9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714" name="Text Box 2"/>
          <p:cNvSpPr txBox="1">
            <a:spLocks noChangeArrowheads="1"/>
          </p:cNvSpPr>
          <p:nvPr/>
        </p:nvSpPr>
        <p:spPr bwMode="auto">
          <a:xfrm>
            <a:off x="304800" y="0"/>
            <a:ext cx="7639050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7000">
                <a:solidFill>
                  <a:schemeClr val="bg1"/>
                </a:solidFill>
              </a:rPr>
              <a:t>27%</a:t>
            </a:r>
          </a:p>
        </p:txBody>
      </p:sp>
      <p:sp>
        <p:nvSpPr>
          <p:cNvPr id="1651715" name="Text Box 3"/>
          <p:cNvSpPr txBox="1">
            <a:spLocks noChangeArrowheads="1"/>
          </p:cNvSpPr>
          <p:nvPr/>
        </p:nvSpPr>
        <p:spPr bwMode="auto">
          <a:xfrm>
            <a:off x="2617788" y="5257800"/>
            <a:ext cx="40671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more likely to report </a:t>
            </a:r>
          </a:p>
          <a:p>
            <a:pPr algn="ctr"/>
            <a:r>
              <a:rPr lang="en-GB">
                <a:solidFill>
                  <a:schemeClr val="bg1"/>
                </a:solidFill>
              </a:rPr>
              <a:t>higher profitability</a:t>
            </a:r>
          </a:p>
        </p:txBody>
      </p:sp>
      <p:sp>
        <p:nvSpPr>
          <p:cNvPr id="1651716" name="Rectangle 4"/>
          <p:cNvSpPr>
            <a:spLocks noChangeArrowheads="1"/>
          </p:cNvSpPr>
          <p:nvPr/>
        </p:nvSpPr>
        <p:spPr bwMode="auto">
          <a:xfrm>
            <a:off x="6740525" y="6216650"/>
            <a:ext cx="197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source: gallup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1E2B-4E1D-42CE-980E-4271FA5571E0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3090" name="Text Box 2"/>
          <p:cNvSpPr txBox="1">
            <a:spLocks noChangeArrowheads="1"/>
          </p:cNvSpPr>
          <p:nvPr/>
        </p:nvSpPr>
        <p:spPr bwMode="auto">
          <a:xfrm>
            <a:off x="0" y="1000108"/>
            <a:ext cx="9115425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5400" dirty="0" smtClean="0">
                <a:latin typeface="GungsuhChe" pitchFamily="49" charset="-127"/>
                <a:ea typeface="GungsuhChe" pitchFamily="49" charset="-127"/>
              </a:rPr>
              <a:t>What’s </a:t>
            </a:r>
            <a:r>
              <a:rPr lang="en-GB" sz="5400" dirty="0">
                <a:latin typeface="GungsuhChe" pitchFamily="49" charset="-127"/>
                <a:ea typeface="GungsuhChe" pitchFamily="49" charset="-127"/>
              </a:rPr>
              <a:t>the difference </a:t>
            </a:r>
          </a:p>
          <a:p>
            <a:pPr algn="ctr"/>
            <a:r>
              <a:rPr lang="en-GB" sz="5400" dirty="0">
                <a:latin typeface="GungsuhChe" pitchFamily="49" charset="-127"/>
                <a:ea typeface="GungsuhChe" pitchFamily="49" charset="-127"/>
              </a:rPr>
              <a:t>between</a:t>
            </a:r>
          </a:p>
          <a:p>
            <a:pPr algn="ctr"/>
            <a:r>
              <a:rPr lang="en-GB" sz="5400" dirty="0">
                <a:solidFill>
                  <a:srgbClr val="FF0000"/>
                </a:solidFill>
                <a:latin typeface="GungsuhChe" pitchFamily="49" charset="-127"/>
                <a:ea typeface="GungsuhChe" pitchFamily="49" charset="-127"/>
              </a:rPr>
              <a:t>management</a:t>
            </a:r>
            <a:r>
              <a:rPr lang="en-GB" sz="5400" dirty="0">
                <a:solidFill>
                  <a:srgbClr val="009900"/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GB" sz="5400" dirty="0">
                <a:latin typeface="GungsuhChe" pitchFamily="49" charset="-127"/>
                <a:ea typeface="GungsuhChe" pitchFamily="49" charset="-127"/>
              </a:rPr>
              <a:t> </a:t>
            </a:r>
          </a:p>
          <a:p>
            <a:pPr algn="ctr"/>
            <a:r>
              <a:rPr lang="en-GB" sz="5400" dirty="0">
                <a:latin typeface="GungsuhChe" pitchFamily="49" charset="-127"/>
                <a:ea typeface="GungsuhChe" pitchFamily="49" charset="-127"/>
              </a:rPr>
              <a:t>and </a:t>
            </a:r>
          </a:p>
          <a:p>
            <a:pPr algn="ctr"/>
            <a:r>
              <a:rPr lang="en-GB" sz="5400" dirty="0">
                <a:solidFill>
                  <a:srgbClr val="FF0000"/>
                </a:solidFill>
                <a:latin typeface="GungsuhChe" pitchFamily="49" charset="-127"/>
                <a:ea typeface="GungsuhChe" pitchFamily="49" charset="-127"/>
              </a:rPr>
              <a:t>leadership</a:t>
            </a:r>
            <a:r>
              <a:rPr lang="en-GB" sz="5400" dirty="0">
                <a:latin typeface="GungsuhChe" pitchFamily="49" charset="-127"/>
                <a:ea typeface="GungsuhChe" pitchFamily="49" charset="-127"/>
              </a:rPr>
              <a:t>?</a:t>
            </a: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F0C55-8C39-4471-9992-13E169C90ABF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7794" name="Picture 2" descr="W:\Andy Hanselman Consulting\Design\Images\bassett houn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68350"/>
            <a:ext cx="9144000" cy="6089650"/>
          </a:xfrm>
          <a:prstGeom prst="rect">
            <a:avLst/>
          </a:prstGeom>
          <a:noFill/>
        </p:spPr>
      </p:pic>
      <p:sp>
        <p:nvSpPr>
          <p:cNvPr id="1697795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800">
                <a:solidFill>
                  <a:srgbClr val="FF0000"/>
                </a:solidFill>
              </a:rPr>
              <a:t>idea four</a:t>
            </a:r>
          </a:p>
        </p:txBody>
      </p:sp>
      <p:sp>
        <p:nvSpPr>
          <p:cNvPr id="1697796" name="Rectangle 4"/>
          <p:cNvSpPr>
            <a:spLocks noChangeArrowheads="1"/>
          </p:cNvSpPr>
          <p:nvPr/>
        </p:nvSpPr>
        <p:spPr bwMode="auto">
          <a:xfrm>
            <a:off x="0" y="27432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7200"/>
              <a:t>give your people a </a:t>
            </a:r>
          </a:p>
          <a:p>
            <a:pPr algn="ctr"/>
            <a:r>
              <a:rPr lang="en-GB" sz="7200"/>
              <a:t>damn good listening to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2F41-48D2-42BC-86A1-6834AB14FF01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40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842" name="Picture 2" descr="C:\Documents and Settings\andy\My Documents\My Pictures\powerpoint images\atari ca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162"/>
            <a:ext cx="9144000" cy="6827838"/>
          </a:xfrm>
          <a:prstGeom prst="rect">
            <a:avLst/>
          </a:prstGeom>
          <a:noFill/>
        </p:spPr>
      </p:pic>
      <p:sp>
        <p:nvSpPr>
          <p:cNvPr id="1699843" name="Text Box 3"/>
          <p:cNvSpPr txBox="1">
            <a:spLocks noChangeArrowheads="1"/>
          </p:cNvSpPr>
          <p:nvPr/>
        </p:nvSpPr>
        <p:spPr bwMode="auto">
          <a:xfrm>
            <a:off x="0" y="20020"/>
            <a:ext cx="3571868" cy="67403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5400" dirty="0"/>
              <a:t>“</a:t>
            </a:r>
            <a:r>
              <a:rPr lang="en-GB" sz="5400" i="1" dirty="0"/>
              <a:t>The best </a:t>
            </a:r>
          </a:p>
          <a:p>
            <a:r>
              <a:rPr lang="en-GB" sz="5400" i="1" dirty="0"/>
              <a:t>engineers </a:t>
            </a:r>
          </a:p>
          <a:p>
            <a:r>
              <a:rPr lang="en-GB" sz="5400" i="1" dirty="0"/>
              <a:t>sometimes</a:t>
            </a:r>
          </a:p>
          <a:p>
            <a:r>
              <a:rPr lang="en-GB" sz="5400" i="1" dirty="0"/>
              <a:t>come in </a:t>
            </a:r>
          </a:p>
          <a:p>
            <a:r>
              <a:rPr lang="en-GB" sz="5400" i="1" dirty="0"/>
              <a:t>bodies</a:t>
            </a:r>
          </a:p>
          <a:p>
            <a:r>
              <a:rPr lang="en-GB" sz="5400" i="1" dirty="0"/>
              <a:t>that can’t </a:t>
            </a:r>
          </a:p>
          <a:p>
            <a:r>
              <a:rPr lang="en-GB" sz="5400" i="1" dirty="0" smtClean="0"/>
              <a:t>Talk</a:t>
            </a:r>
            <a:r>
              <a:rPr lang="en-GB" sz="5400" dirty="0" smtClean="0"/>
              <a:t>”</a:t>
            </a:r>
          </a:p>
          <a:p>
            <a:endParaRPr lang="en-GB" sz="5400" dirty="0"/>
          </a:p>
        </p:txBody>
      </p:sp>
      <p:sp>
        <p:nvSpPr>
          <p:cNvPr id="1699844" name="Text Box 4"/>
          <p:cNvSpPr txBox="1">
            <a:spLocks noChangeArrowheads="1"/>
          </p:cNvSpPr>
          <p:nvPr/>
        </p:nvSpPr>
        <p:spPr bwMode="auto">
          <a:xfrm>
            <a:off x="1428728" y="5929330"/>
            <a:ext cx="2117725" cy="822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 err="1"/>
              <a:t>nolan</a:t>
            </a:r>
            <a:r>
              <a:rPr lang="en-GB" sz="2400" dirty="0"/>
              <a:t> </a:t>
            </a:r>
            <a:r>
              <a:rPr lang="en-GB" sz="2400" dirty="0" err="1"/>
              <a:t>bushnell</a:t>
            </a:r>
            <a:r>
              <a:rPr lang="en-GB" sz="2400" dirty="0"/>
              <a:t>,</a:t>
            </a:r>
          </a:p>
          <a:p>
            <a:r>
              <a:rPr lang="en-GB" sz="2400" dirty="0"/>
              <a:t>founder of </a:t>
            </a:r>
            <a:r>
              <a:rPr lang="en-GB" sz="2400" dirty="0" err="1"/>
              <a:t>atari</a:t>
            </a:r>
            <a:endParaRPr lang="en-GB" sz="2400" dirty="0"/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0DC6-80FA-4C2E-A871-1F61E518D690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1890" name="Text Box 2"/>
          <p:cNvSpPr txBox="1">
            <a:spLocks noChangeArrowheads="1"/>
          </p:cNvSpPr>
          <p:nvPr/>
        </p:nvSpPr>
        <p:spPr bwMode="auto">
          <a:xfrm>
            <a:off x="2362200" y="396875"/>
            <a:ext cx="5670550" cy="598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900">
                <a:solidFill>
                  <a:schemeClr val="bg1"/>
                </a:solidFill>
              </a:rPr>
              <a:t>ideas</a:t>
            </a:r>
          </a:p>
          <a:p>
            <a:r>
              <a:rPr lang="en-GB" sz="12900">
                <a:solidFill>
                  <a:schemeClr val="bg1"/>
                </a:solidFill>
              </a:rPr>
              <a:t>for</a:t>
            </a:r>
          </a:p>
          <a:p>
            <a:r>
              <a:rPr lang="en-GB" sz="12900">
                <a:solidFill>
                  <a:schemeClr val="bg1"/>
                </a:solidFill>
              </a:rPr>
              <a:t>action….</a:t>
            </a: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3363-3807-4799-9EBE-8C70356317AA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42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3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628" y="966790"/>
            <a:ext cx="8429652" cy="5462606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set up feedback systems that  suit your team, not you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‘beat the brainwashing’ – ask your newcomers to spot your business ‘stupidities’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‘kill a stupid rule’ – commerce bank offers $50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‘experience days’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‘fiver down the pub’ fridays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‘pizzas and problems’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resist recruiting ‘replicants’</a:t>
            </a:r>
          </a:p>
          <a:p>
            <a:pPr>
              <a:lnSpc>
                <a:spcPct val="90000"/>
              </a:lnSpc>
            </a:pPr>
            <a:endParaRPr lang="en-GB">
              <a:solidFill>
                <a:schemeClr val="bg1"/>
              </a:solidFill>
            </a:endParaRP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4502-B20F-403D-A1D4-228AF66DAC50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5281-7414-4E72-A9CC-78D34F3AA348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8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</a:rPr>
              <a:t>ask your team ‘what do you  want from</a:t>
            </a:r>
            <a:r>
              <a:rPr lang="en-GB" sz="5400"/>
              <a:t> </a:t>
            </a:r>
            <a:r>
              <a:rPr lang="en-GB" sz="5400">
                <a:solidFill>
                  <a:schemeClr val="bg1"/>
                </a:solidFill>
              </a:rPr>
              <a:t>me?’</a:t>
            </a:r>
          </a:p>
          <a:p>
            <a:endParaRPr lang="en-GB">
              <a:solidFill>
                <a:schemeClr val="bg1"/>
              </a:solidFill>
            </a:endParaRP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46D7-5774-4DDC-9334-43764E72C8B5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5281-7414-4E72-A9CC-78D34F3AA348}" type="slidenum">
              <a:rPr lang="en-GB" smtClean="0"/>
              <a:pPr/>
              <a:t>44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0082" name="Picture 2" descr="C:\Documents and Settings\andy\My Documents\My Pictures\powerpoint images\traffic-light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0200"/>
            <a:ext cx="3810000" cy="3336925"/>
          </a:xfrm>
          <a:prstGeom prst="rect">
            <a:avLst/>
          </a:prstGeom>
          <a:noFill/>
        </p:spPr>
      </p:pic>
      <p:sp>
        <p:nvSpPr>
          <p:cNvPr id="1710083" name="Text Box 3"/>
          <p:cNvSpPr txBox="1">
            <a:spLocks noChangeArrowheads="1"/>
          </p:cNvSpPr>
          <p:nvPr/>
        </p:nvSpPr>
        <p:spPr bwMode="auto">
          <a:xfrm>
            <a:off x="4687888" y="1554163"/>
            <a:ext cx="425132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Stop</a:t>
            </a:r>
          </a:p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Start</a:t>
            </a:r>
          </a:p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Continue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CC44-44A8-4DF3-BE5A-41D56D676625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45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7426" name="Rectangle 2"/>
          <p:cNvSpPr>
            <a:spLocks noChangeArrowheads="1"/>
          </p:cNvSpPr>
          <p:nvPr/>
        </p:nvSpPr>
        <p:spPr bwMode="auto">
          <a:xfrm>
            <a:off x="0" y="1066800"/>
            <a:ext cx="8077200" cy="579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9600">
                <a:solidFill>
                  <a:schemeClr val="bg1"/>
                </a:solidFill>
              </a:rPr>
              <a:t>be an </a:t>
            </a:r>
          </a:p>
          <a:p>
            <a:r>
              <a:rPr lang="en-GB" sz="9600">
                <a:solidFill>
                  <a:schemeClr val="bg1"/>
                </a:solidFill>
                <a:latin typeface="Times New Roman"/>
              </a:rPr>
              <a:t>‘</a:t>
            </a:r>
            <a:r>
              <a:rPr lang="en-GB" sz="9600">
                <a:solidFill>
                  <a:schemeClr val="bg1"/>
                </a:solidFill>
              </a:rPr>
              <a:t>enemy of </a:t>
            </a:r>
          </a:p>
          <a:p>
            <a:r>
              <a:rPr lang="en-GB" sz="9600">
                <a:solidFill>
                  <a:schemeClr val="bg1"/>
                </a:solidFill>
              </a:rPr>
              <a:t>the status quo</a:t>
            </a:r>
            <a:r>
              <a:rPr lang="en-GB" sz="9600">
                <a:solidFill>
                  <a:schemeClr val="bg1"/>
                </a:solidFill>
                <a:latin typeface="Times New Roman"/>
              </a:rPr>
              <a:t>’</a:t>
            </a:r>
            <a:endParaRPr lang="en-GB" sz="9600">
              <a:solidFill>
                <a:schemeClr val="bg1"/>
              </a:solidFill>
            </a:endParaRPr>
          </a:p>
        </p:txBody>
      </p:sp>
      <p:sp>
        <p:nvSpPr>
          <p:cNvPr id="1767427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800">
                <a:solidFill>
                  <a:srgbClr val="FF0000"/>
                </a:solidFill>
              </a:rPr>
              <a:t>idea five</a:t>
            </a:r>
          </a:p>
        </p:txBody>
      </p:sp>
      <p:pic>
        <p:nvPicPr>
          <p:cNvPr id="1767428" name="Picture 4" descr="C:\Documents and Settings\andy\My Documents\My Pictures\powerpoint images\enemy of the state 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32" y="1071546"/>
            <a:ext cx="3886200" cy="2870200"/>
          </a:xfrm>
          <a:prstGeom prst="rect">
            <a:avLst/>
          </a:prstGeom>
          <a:noFill/>
        </p:spPr>
      </p:pic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6CA2-15D1-4CD1-BDD2-07FDBA55D84D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46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9474" name="Rectangle 2"/>
          <p:cNvSpPr>
            <a:spLocks noChangeArrowheads="1"/>
          </p:cNvSpPr>
          <p:nvPr/>
        </p:nvSpPr>
        <p:spPr bwMode="auto">
          <a:xfrm>
            <a:off x="0" y="0"/>
            <a:ext cx="9144000" cy="5791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1700">
              <a:solidFill>
                <a:schemeClr val="bg1"/>
              </a:solidFill>
            </a:endParaRPr>
          </a:p>
        </p:txBody>
      </p:sp>
      <p:sp>
        <p:nvSpPr>
          <p:cNvPr id="1769475" name="Text Box 3"/>
          <p:cNvSpPr txBox="1">
            <a:spLocks noChangeArrowheads="1"/>
          </p:cNvSpPr>
          <p:nvPr/>
        </p:nvSpPr>
        <p:spPr bwMode="auto">
          <a:xfrm>
            <a:off x="525463" y="152400"/>
            <a:ext cx="8093075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8000">
                <a:solidFill>
                  <a:schemeClr val="bg1"/>
                </a:solidFill>
              </a:rPr>
              <a:t>when two people </a:t>
            </a:r>
          </a:p>
          <a:p>
            <a:pPr algn="ctr"/>
            <a:r>
              <a:rPr lang="en-GB" sz="8000">
                <a:solidFill>
                  <a:schemeClr val="bg1"/>
                </a:solidFill>
              </a:rPr>
              <a:t>in business </a:t>
            </a:r>
          </a:p>
          <a:p>
            <a:pPr algn="ctr"/>
            <a:r>
              <a:rPr lang="en-GB" sz="8000">
                <a:solidFill>
                  <a:schemeClr val="bg1"/>
                </a:solidFill>
              </a:rPr>
              <a:t>always  agree, </a:t>
            </a:r>
          </a:p>
          <a:p>
            <a:pPr algn="ctr"/>
            <a:r>
              <a:rPr lang="en-GB" sz="8000">
                <a:solidFill>
                  <a:schemeClr val="bg1"/>
                </a:solidFill>
              </a:rPr>
              <a:t>one of them is </a:t>
            </a:r>
          </a:p>
          <a:p>
            <a:pPr algn="ctr"/>
            <a:r>
              <a:rPr lang="en-GB" sz="8000">
                <a:solidFill>
                  <a:schemeClr val="bg1"/>
                </a:solidFill>
              </a:rPr>
              <a:t>unnecessary</a:t>
            </a:r>
          </a:p>
        </p:txBody>
      </p:sp>
      <p:sp>
        <p:nvSpPr>
          <p:cNvPr id="1769476" name="Text Box 4"/>
          <p:cNvSpPr txBox="1">
            <a:spLocks noChangeArrowheads="1"/>
          </p:cNvSpPr>
          <p:nvPr/>
        </p:nvSpPr>
        <p:spPr bwMode="auto">
          <a:xfrm>
            <a:off x="5105400" y="6156325"/>
            <a:ext cx="37861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>
                <a:solidFill>
                  <a:schemeClr val="bg1"/>
                </a:solidFill>
              </a:rPr>
              <a:t>william wrigley jr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FAC3-AA27-41E2-8596-ABA499F64CE7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47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GB">
                <a:solidFill>
                  <a:schemeClr val="bg1"/>
                </a:solidFill>
              </a:rPr>
              <a:t>four common traits:</a:t>
            </a:r>
          </a:p>
        </p:txBody>
      </p:sp>
      <p:sp>
        <p:nvSpPr>
          <p:cNvPr id="1771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762000"/>
            <a:r>
              <a:rPr lang="en-GB" sz="4800">
                <a:solidFill>
                  <a:schemeClr val="bg1"/>
                </a:solidFill>
              </a:rPr>
              <a:t>leadership</a:t>
            </a:r>
          </a:p>
          <a:p>
            <a:pPr defTabSz="762000"/>
            <a:r>
              <a:rPr lang="en-GB" sz="4800">
                <a:solidFill>
                  <a:schemeClr val="bg1"/>
                </a:solidFill>
              </a:rPr>
              <a:t>systems and processes</a:t>
            </a:r>
          </a:p>
          <a:p>
            <a:pPr defTabSz="762000"/>
            <a:r>
              <a:rPr lang="en-GB" sz="4800">
                <a:solidFill>
                  <a:schemeClr val="bg1"/>
                </a:solidFill>
              </a:rPr>
              <a:t>culture</a:t>
            </a:r>
          </a:p>
          <a:p>
            <a:pPr defTabSz="762000"/>
            <a:r>
              <a:rPr lang="en-GB" sz="4800">
                <a:solidFill>
                  <a:schemeClr val="bg1"/>
                </a:solidFill>
              </a:rPr>
              <a:t>measurement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9A56-942E-4844-9A9A-F9D10A166F44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5281-7414-4E72-A9CC-78D34F3AA348}" type="slidenum">
              <a:rPr lang="en-GB" smtClean="0"/>
              <a:pPr/>
              <a:t>48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7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7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7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7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23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3886200"/>
          </a:xfrm>
          <a:noFill/>
          <a:ln/>
        </p:spPr>
        <p:txBody>
          <a:bodyPr/>
          <a:lstStyle/>
          <a:p>
            <a:r>
              <a:rPr lang="en-GB" sz="6000">
                <a:solidFill>
                  <a:schemeClr val="bg1"/>
                </a:solidFill>
              </a:rPr>
              <a:t>what </a:t>
            </a:r>
            <a:r>
              <a:rPr lang="en-GB" sz="6000">
                <a:solidFill>
                  <a:srgbClr val="FF3300"/>
                </a:solidFill>
              </a:rPr>
              <a:t>processes</a:t>
            </a:r>
            <a:r>
              <a:rPr lang="en-GB" sz="6000"/>
              <a:t> </a:t>
            </a:r>
            <a:r>
              <a:rPr lang="en-GB" sz="6000">
                <a:solidFill>
                  <a:schemeClr val="bg1"/>
                </a:solidFill>
              </a:rPr>
              <a:t>do you have to encourage your people to ‘revolutionise’ your business?</a:t>
            </a: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0BDE-814A-436B-99C5-01BAC03AD7A0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23DC6-3115-4B54-9167-09248604530C}" type="slidenum">
              <a:rPr lang="en-GB" smtClean="0"/>
              <a:pPr/>
              <a:t>49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51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5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managers</a:t>
            </a:r>
          </a:p>
        </p:txBody>
      </p:sp>
      <p:sp>
        <p:nvSpPr>
          <p:cNvPr id="1755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762000">
              <a:lnSpc>
                <a:spcPct val="90000"/>
              </a:lnSpc>
            </a:pPr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maintain the status quo</a:t>
            </a:r>
          </a:p>
          <a:p>
            <a:pPr defTabSz="762000">
              <a:lnSpc>
                <a:spcPct val="90000"/>
              </a:lnSpc>
            </a:pPr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monitor situation</a:t>
            </a:r>
          </a:p>
          <a:p>
            <a:pPr defTabSz="762000">
              <a:lnSpc>
                <a:spcPct val="90000"/>
              </a:lnSpc>
            </a:pPr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allocate resources</a:t>
            </a:r>
          </a:p>
          <a:p>
            <a:pPr defTabSz="762000">
              <a:lnSpc>
                <a:spcPct val="90000"/>
              </a:lnSpc>
            </a:pPr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communicate targets</a:t>
            </a:r>
          </a:p>
          <a:p>
            <a:pPr defTabSz="762000">
              <a:lnSpc>
                <a:spcPct val="90000"/>
              </a:lnSpc>
            </a:pPr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measure the results</a:t>
            </a:r>
          </a:p>
          <a:p>
            <a:pPr defTabSz="762000">
              <a:lnSpc>
                <a:spcPct val="90000"/>
              </a:lnSpc>
            </a:pPr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feedback on the trends</a:t>
            </a:r>
          </a:p>
          <a:p>
            <a:pPr defTabSz="762000">
              <a:lnSpc>
                <a:spcPct val="90000"/>
              </a:lnSpc>
            </a:pPr>
            <a:endParaRPr lang="en-GB" sz="4000" dirty="0">
              <a:solidFill>
                <a:schemeClr val="bg1"/>
              </a:solidFill>
              <a:latin typeface="Belwe Lt BT" pitchFamily="18" charset="0"/>
            </a:endParaRPr>
          </a:p>
          <a:p>
            <a:pPr defTabSz="762000">
              <a:lnSpc>
                <a:spcPct val="90000"/>
              </a:lnSpc>
            </a:pPr>
            <a:endParaRPr lang="en-GB" sz="4000" dirty="0">
              <a:solidFill>
                <a:schemeClr val="bg1"/>
              </a:solidFill>
              <a:latin typeface="Belwe Lt BT" pitchFamily="18" charset="0"/>
            </a:endParaRP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C1F8-1DAE-4A2D-8372-6FD744B0122A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5281-7414-4E72-A9CC-78D34F3AA34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5618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686800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</a:rPr>
              <a:t>“find great ideas, </a:t>
            </a:r>
          </a:p>
          <a:p>
            <a:pPr algn="ctr"/>
            <a:r>
              <a:rPr lang="en-GB" sz="6600">
                <a:solidFill>
                  <a:schemeClr val="bg1"/>
                </a:solidFill>
              </a:rPr>
              <a:t>exaggerate them, and</a:t>
            </a:r>
          </a:p>
          <a:p>
            <a:pPr algn="ctr"/>
            <a:r>
              <a:rPr lang="en-GB" sz="6600">
                <a:solidFill>
                  <a:schemeClr val="bg1"/>
                </a:solidFill>
              </a:rPr>
              <a:t> spread them like hell </a:t>
            </a:r>
          </a:p>
          <a:p>
            <a:pPr algn="ctr"/>
            <a:r>
              <a:rPr lang="en-GB" sz="6600">
                <a:solidFill>
                  <a:schemeClr val="bg1"/>
                </a:solidFill>
              </a:rPr>
              <a:t>around the business </a:t>
            </a:r>
          </a:p>
          <a:p>
            <a:pPr algn="ctr"/>
            <a:r>
              <a:rPr lang="en-GB" sz="6600">
                <a:solidFill>
                  <a:schemeClr val="bg1"/>
                </a:solidFill>
              </a:rPr>
              <a:t>with the speed of light”</a:t>
            </a:r>
            <a:endParaRPr lang="en-GB" sz="6600">
              <a:solidFill>
                <a:schemeClr val="bg1"/>
              </a:solidFill>
              <a:latin typeface="Arial" charset="0"/>
            </a:endParaRPr>
          </a:p>
          <a:p>
            <a:pPr algn="ctr"/>
            <a:endParaRPr lang="en-GB" sz="4000">
              <a:solidFill>
                <a:schemeClr val="bg1"/>
              </a:solidFill>
            </a:endParaRPr>
          </a:p>
        </p:txBody>
      </p:sp>
      <p:sp>
        <p:nvSpPr>
          <p:cNvPr id="1775619" name="Text Box 3"/>
          <p:cNvSpPr txBox="1">
            <a:spLocks noChangeArrowheads="1"/>
          </p:cNvSpPr>
          <p:nvPr/>
        </p:nvSpPr>
        <p:spPr bwMode="auto">
          <a:xfrm>
            <a:off x="4191000" y="5791200"/>
            <a:ext cx="4549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solidFill>
                  <a:schemeClr val="bg1"/>
                </a:solidFill>
              </a:rPr>
              <a:t>Jan Carlzon, Head of Scandinavian Airlines</a:t>
            </a: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AD93-BE74-4BE9-B3E0-07E842DC3338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50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3762" name="Picture 2" descr="W:\Andy Hanselman Consulting\Design\Images\nelson mandela 2 jpg.gif"/>
          <p:cNvPicPr>
            <a:picLocks noChangeAspect="1" noChangeArrowheads="1"/>
          </p:cNvPicPr>
          <p:nvPr/>
        </p:nvPicPr>
        <p:blipFill>
          <a:blip r:embed="rId3">
            <a:lum bright="-24000" contrast="-24000"/>
          </a:blip>
          <a:srcRect/>
          <a:stretch>
            <a:fillRect/>
          </a:stretch>
        </p:blipFill>
        <p:spPr bwMode="auto">
          <a:xfrm>
            <a:off x="0" y="1066800"/>
            <a:ext cx="9144000" cy="6361113"/>
          </a:xfrm>
          <a:prstGeom prst="rect">
            <a:avLst/>
          </a:prstGeom>
          <a:noFill/>
        </p:spPr>
      </p:pic>
      <p:sp>
        <p:nvSpPr>
          <p:cNvPr id="1653763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800">
                <a:solidFill>
                  <a:srgbClr val="FF0000"/>
                </a:solidFill>
              </a:rPr>
              <a:t>idea six</a:t>
            </a:r>
          </a:p>
        </p:txBody>
      </p:sp>
      <p:sp>
        <p:nvSpPr>
          <p:cNvPr id="1653764" name="Rectangle 4"/>
          <p:cNvSpPr>
            <a:spLocks noChangeArrowheads="1"/>
          </p:cNvSpPr>
          <p:nvPr/>
        </p:nvSpPr>
        <p:spPr bwMode="auto">
          <a:xfrm>
            <a:off x="2895600" y="1295400"/>
            <a:ext cx="6248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8800">
                <a:solidFill>
                  <a:schemeClr val="bg1"/>
                </a:solidFill>
              </a:rPr>
              <a:t>create  other </a:t>
            </a:r>
          </a:p>
          <a:p>
            <a:pPr algn="ctr"/>
            <a:r>
              <a:rPr lang="en-GB" sz="8800">
                <a:solidFill>
                  <a:schemeClr val="bg1"/>
                </a:solidFill>
              </a:rPr>
              <a:t>leaders, not </a:t>
            </a:r>
          </a:p>
          <a:p>
            <a:pPr algn="ctr"/>
            <a:r>
              <a:rPr lang="en-GB" sz="8800">
                <a:solidFill>
                  <a:schemeClr val="bg1"/>
                </a:solidFill>
              </a:rPr>
              <a:t>followers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81F2-CBB2-40CB-BF10-38BB3E8FE6E6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51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810" name="Rectangle 2"/>
          <p:cNvSpPr>
            <a:spLocks noChangeArrowheads="1"/>
          </p:cNvSpPr>
          <p:nvPr/>
        </p:nvSpPr>
        <p:spPr bwMode="auto">
          <a:xfrm>
            <a:off x="1828800" y="990600"/>
            <a:ext cx="2743200" cy="243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800" dirty="0">
                <a:solidFill>
                  <a:schemeClr val="accent2"/>
                </a:solidFill>
              </a:rPr>
              <a:t>‘PEAK </a:t>
            </a:r>
          </a:p>
          <a:p>
            <a:pPr algn="ctr"/>
            <a:r>
              <a:rPr lang="en-GB" sz="2800" dirty="0">
                <a:solidFill>
                  <a:schemeClr val="accent2"/>
                </a:solidFill>
              </a:rPr>
              <a:t>PERFORMER’</a:t>
            </a:r>
          </a:p>
        </p:txBody>
      </p:sp>
      <p:sp>
        <p:nvSpPr>
          <p:cNvPr id="1655811" name="Rectangle 3"/>
          <p:cNvSpPr>
            <a:spLocks noChangeArrowheads="1"/>
          </p:cNvSpPr>
          <p:nvPr/>
        </p:nvSpPr>
        <p:spPr bwMode="auto">
          <a:xfrm>
            <a:off x="1828800" y="3429000"/>
            <a:ext cx="2743200" cy="243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800">
                <a:solidFill>
                  <a:srgbClr val="00FF00"/>
                </a:solidFill>
              </a:rPr>
              <a:t>‘MISMATCH’</a:t>
            </a:r>
          </a:p>
        </p:txBody>
      </p:sp>
      <p:sp>
        <p:nvSpPr>
          <p:cNvPr id="1655812" name="Rectangle 4"/>
          <p:cNvSpPr>
            <a:spLocks noChangeArrowheads="1"/>
          </p:cNvSpPr>
          <p:nvPr/>
        </p:nvSpPr>
        <p:spPr bwMode="auto">
          <a:xfrm>
            <a:off x="4572000" y="990600"/>
            <a:ext cx="2743200" cy="243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800">
                <a:solidFill>
                  <a:srgbClr val="FF0000"/>
                </a:solidFill>
              </a:rPr>
              <a:t>‘STAR’</a:t>
            </a:r>
          </a:p>
        </p:txBody>
      </p:sp>
      <p:sp>
        <p:nvSpPr>
          <p:cNvPr id="1655813" name="Rectangle 5"/>
          <p:cNvSpPr>
            <a:spLocks noChangeArrowheads="1"/>
          </p:cNvSpPr>
          <p:nvPr/>
        </p:nvSpPr>
        <p:spPr bwMode="auto">
          <a:xfrm>
            <a:off x="4572000" y="3429000"/>
            <a:ext cx="2743200" cy="243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800" dirty="0">
                <a:solidFill>
                  <a:srgbClr val="800080"/>
                </a:solidFill>
              </a:rPr>
              <a:t>‘PROBLEM</a:t>
            </a:r>
          </a:p>
          <a:p>
            <a:pPr algn="ctr"/>
            <a:r>
              <a:rPr lang="en-GB" sz="2800" dirty="0">
                <a:solidFill>
                  <a:srgbClr val="800080"/>
                </a:solidFill>
              </a:rPr>
              <a:t>PERFORMER’</a:t>
            </a:r>
          </a:p>
        </p:txBody>
      </p:sp>
      <p:sp>
        <p:nvSpPr>
          <p:cNvPr id="1655814" name="Text Box 6"/>
          <p:cNvSpPr txBox="1">
            <a:spLocks noChangeArrowheads="1"/>
          </p:cNvSpPr>
          <p:nvPr/>
        </p:nvSpPr>
        <p:spPr bwMode="auto">
          <a:xfrm>
            <a:off x="685800" y="990600"/>
            <a:ext cx="420688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</a:rPr>
              <a:t>P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R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O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D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U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C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T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I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V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I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T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655815" name="Text Box 7"/>
          <p:cNvSpPr txBox="1">
            <a:spLocks noChangeArrowheads="1"/>
          </p:cNvSpPr>
          <p:nvPr/>
        </p:nvSpPr>
        <p:spPr bwMode="auto">
          <a:xfrm>
            <a:off x="2946400" y="6394450"/>
            <a:ext cx="244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UNUSED POTENTIAL</a:t>
            </a:r>
          </a:p>
        </p:txBody>
      </p:sp>
      <p:sp>
        <p:nvSpPr>
          <p:cNvPr id="1655816" name="Text Box 8"/>
          <p:cNvSpPr txBox="1">
            <a:spLocks noChangeArrowheads="1"/>
          </p:cNvSpPr>
          <p:nvPr/>
        </p:nvSpPr>
        <p:spPr bwMode="auto">
          <a:xfrm>
            <a:off x="1389063" y="1481138"/>
            <a:ext cx="35401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</a:rPr>
              <a:t>H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I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G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655817" name="Text Box 9"/>
          <p:cNvSpPr txBox="1">
            <a:spLocks noChangeArrowheads="1"/>
          </p:cNvSpPr>
          <p:nvPr/>
        </p:nvSpPr>
        <p:spPr bwMode="auto">
          <a:xfrm>
            <a:off x="1314450" y="3956050"/>
            <a:ext cx="431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</a:rPr>
              <a:t>L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O</a:t>
            </a:r>
          </a:p>
          <a:p>
            <a:pPr algn="ctr"/>
            <a:r>
              <a:rPr lang="en-GB" sz="240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55818" name="Text Box 10"/>
          <p:cNvSpPr txBox="1">
            <a:spLocks noChangeArrowheads="1"/>
          </p:cNvSpPr>
          <p:nvPr/>
        </p:nvSpPr>
        <p:spPr bwMode="auto">
          <a:xfrm>
            <a:off x="2514600" y="5937250"/>
            <a:ext cx="822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L O W</a:t>
            </a:r>
          </a:p>
        </p:txBody>
      </p:sp>
      <p:sp>
        <p:nvSpPr>
          <p:cNvPr id="1655819" name="Text Box 11"/>
          <p:cNvSpPr txBox="1">
            <a:spLocks noChangeArrowheads="1"/>
          </p:cNvSpPr>
          <p:nvPr/>
        </p:nvSpPr>
        <p:spPr bwMode="auto">
          <a:xfrm>
            <a:off x="5181600" y="5937250"/>
            <a:ext cx="941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H I G H</a:t>
            </a:r>
          </a:p>
        </p:txBody>
      </p:sp>
      <p:pic>
        <p:nvPicPr>
          <p:cNvPr id="12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ADCE-8698-423F-B27B-0F35115B8920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52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5810" grpId="0" animBg="1" autoUpdateAnimBg="0"/>
      <p:bldP spid="1655811" grpId="0" animBg="1" autoUpdateAnimBg="0"/>
      <p:bldP spid="1655812" grpId="0" animBg="1" autoUpdateAnimBg="0"/>
      <p:bldP spid="1655813" grpId="0" animBg="1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994" name="Text Box 2"/>
          <p:cNvSpPr txBox="1">
            <a:spLocks noChangeArrowheads="1"/>
          </p:cNvSpPr>
          <p:nvPr/>
        </p:nvSpPr>
        <p:spPr bwMode="auto">
          <a:xfrm>
            <a:off x="0" y="531813"/>
            <a:ext cx="914400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5600">
                <a:solidFill>
                  <a:schemeClr val="bg1"/>
                </a:solidFill>
              </a:rPr>
              <a:t>and</a:t>
            </a:r>
          </a:p>
          <a:p>
            <a:pPr algn="ctr"/>
            <a:r>
              <a:rPr lang="en-GB" sz="15600">
                <a:solidFill>
                  <a:schemeClr val="bg1"/>
                </a:solidFill>
              </a:rPr>
              <a:t>finally….</a:t>
            </a: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63B0-32C5-4150-97AB-8BF05C79F54E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53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02" name="Picture 2" descr="Z:\Andy Hanselman Consulting\Design\Images\post i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28675"/>
            <a:ext cx="5786438" cy="6029325"/>
          </a:xfrm>
          <a:prstGeom prst="rect">
            <a:avLst/>
          </a:prstGeom>
          <a:noFill/>
        </p:spPr>
      </p:pic>
      <p:sp>
        <p:nvSpPr>
          <p:cNvPr id="1792003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800">
                <a:solidFill>
                  <a:srgbClr val="FF0000"/>
                </a:solidFill>
              </a:rPr>
              <a:t>idea seven</a:t>
            </a:r>
          </a:p>
        </p:txBody>
      </p:sp>
      <p:sp>
        <p:nvSpPr>
          <p:cNvPr id="1792004" name="Rectangle 4"/>
          <p:cNvSpPr>
            <a:spLocks noChangeArrowheads="1"/>
          </p:cNvSpPr>
          <p:nvPr/>
        </p:nvSpPr>
        <p:spPr bwMode="auto">
          <a:xfrm>
            <a:off x="4953000" y="1066800"/>
            <a:ext cx="4191000" cy="5791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8000">
                <a:solidFill>
                  <a:srgbClr val="FFFF00"/>
                </a:solidFill>
              </a:rPr>
              <a:t>take </a:t>
            </a:r>
          </a:p>
          <a:p>
            <a:pPr algn="ctr"/>
            <a:r>
              <a:rPr lang="en-GB" sz="8000">
                <a:solidFill>
                  <a:srgbClr val="FFFF00"/>
                </a:solidFill>
              </a:rPr>
              <a:t>action,</a:t>
            </a:r>
          </a:p>
          <a:p>
            <a:pPr algn="ctr"/>
            <a:r>
              <a:rPr lang="en-GB" sz="8000">
                <a:solidFill>
                  <a:srgbClr val="FFFF00"/>
                </a:solidFill>
              </a:rPr>
              <a:t> not notes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929E-268B-4860-8639-A4BB45429661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54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0132" name="Picture 4" descr="Z:\Andy Hanselman Consulting\Design\Images\Binocular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6350"/>
            <a:ext cx="9144000" cy="6870700"/>
          </a:xfrm>
          <a:prstGeom prst="rect">
            <a:avLst/>
          </a:prstGeom>
          <a:noFill/>
        </p:spPr>
      </p:pic>
      <p:sp>
        <p:nvSpPr>
          <p:cNvPr id="1200130" name="Text Box 2"/>
          <p:cNvSpPr txBox="1">
            <a:spLocks noChangeArrowheads="1"/>
          </p:cNvSpPr>
          <p:nvPr/>
        </p:nvSpPr>
        <p:spPr bwMode="auto">
          <a:xfrm>
            <a:off x="1066800" y="1676400"/>
            <a:ext cx="70104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8000">
                <a:solidFill>
                  <a:schemeClr val="bg1"/>
                </a:solidFill>
              </a:rPr>
              <a:t>“Vision without               action is                hallucination”</a:t>
            </a:r>
          </a:p>
        </p:txBody>
      </p:sp>
      <p:sp>
        <p:nvSpPr>
          <p:cNvPr id="1200131" name="Text Box 3"/>
          <p:cNvSpPr txBox="1">
            <a:spLocks noChangeArrowheads="1"/>
          </p:cNvSpPr>
          <p:nvPr/>
        </p:nvSpPr>
        <p:spPr bwMode="auto">
          <a:xfrm>
            <a:off x="5486400" y="5554663"/>
            <a:ext cx="2827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Andy Law, St.Lukes</a:t>
            </a: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4229-AD33-4DB2-B638-9A7A2F2D89FF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55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02" name="Picture 2" descr="Z:\Andy Hanselman Consulting\Design\Images\martin luther k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32" y="1214422"/>
            <a:ext cx="8534400" cy="5689600"/>
          </a:xfrm>
          <a:prstGeom prst="rect">
            <a:avLst/>
          </a:prstGeom>
          <a:noFill/>
        </p:spPr>
      </p:pic>
      <p:sp>
        <p:nvSpPr>
          <p:cNvPr id="1740803" name="Rectangle 3"/>
          <p:cNvSpPr>
            <a:spLocks noChangeArrowheads="1"/>
          </p:cNvSpPr>
          <p:nvPr/>
        </p:nvSpPr>
        <p:spPr bwMode="auto">
          <a:xfrm>
            <a:off x="1588" y="3148013"/>
            <a:ext cx="9144000" cy="0"/>
          </a:xfrm>
          <a:prstGeom prst="rect">
            <a:avLst/>
          </a:prstGeom>
          <a:solidFill>
            <a:srgbClr val="60606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IN"/>
          </a:p>
        </p:txBody>
      </p:sp>
      <p:sp>
        <p:nvSpPr>
          <p:cNvPr id="1740804" name="Rectangle 4"/>
          <p:cNvSpPr>
            <a:spLocks noChangeArrowheads="1"/>
          </p:cNvSpPr>
          <p:nvPr/>
        </p:nvSpPr>
        <p:spPr bwMode="auto">
          <a:xfrm>
            <a:off x="152400" y="-101600"/>
            <a:ext cx="4389438" cy="1180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>
                <a:solidFill>
                  <a:srgbClr val="FFFFFF"/>
                </a:solidFill>
              </a:rPr>
              <a:t>“take the first </a:t>
            </a:r>
          </a:p>
          <a:p>
            <a:r>
              <a:rPr lang="en-GB" sz="4800">
                <a:solidFill>
                  <a:srgbClr val="FFFFFF"/>
                </a:solidFill>
              </a:rPr>
              <a:t>step in faith. You </a:t>
            </a:r>
          </a:p>
          <a:p>
            <a:r>
              <a:rPr lang="en-GB" sz="4800">
                <a:solidFill>
                  <a:srgbClr val="FFFFFF"/>
                </a:solidFill>
              </a:rPr>
              <a:t>do not have to </a:t>
            </a:r>
          </a:p>
          <a:p>
            <a:r>
              <a:rPr lang="en-GB" sz="4800">
                <a:solidFill>
                  <a:srgbClr val="FFFFFF"/>
                </a:solidFill>
              </a:rPr>
              <a:t>see the whole </a:t>
            </a:r>
          </a:p>
          <a:p>
            <a:r>
              <a:rPr lang="en-GB" sz="4800">
                <a:solidFill>
                  <a:srgbClr val="FFFFFF"/>
                </a:solidFill>
              </a:rPr>
              <a:t>staircase.</a:t>
            </a:r>
          </a:p>
          <a:p>
            <a:r>
              <a:rPr lang="en-GB" sz="4800">
                <a:solidFill>
                  <a:srgbClr val="FFFFFF"/>
                </a:solidFill>
              </a:rPr>
              <a:t>Just take </a:t>
            </a:r>
          </a:p>
          <a:p>
            <a:r>
              <a:rPr lang="en-GB" sz="4800">
                <a:solidFill>
                  <a:srgbClr val="FFFFFF"/>
                </a:solidFill>
              </a:rPr>
              <a:t>the first </a:t>
            </a:r>
          </a:p>
          <a:p>
            <a:r>
              <a:rPr lang="en-GB" sz="4800">
                <a:solidFill>
                  <a:srgbClr val="FFFFFF"/>
                </a:solidFill>
              </a:rPr>
              <a:t>step.”</a:t>
            </a:r>
          </a:p>
          <a:p>
            <a:endParaRPr lang="en-GB" sz="4800">
              <a:solidFill>
                <a:srgbClr val="FFFFFF"/>
              </a:solidFill>
            </a:endParaRPr>
          </a:p>
          <a:p>
            <a:endParaRPr lang="en-GB" sz="4800">
              <a:solidFill>
                <a:srgbClr val="FFFFFF"/>
              </a:solidFill>
            </a:endParaRPr>
          </a:p>
          <a:p>
            <a:endParaRPr lang="en-GB" sz="4800">
              <a:solidFill>
                <a:srgbClr val="FFFFFF"/>
              </a:solidFill>
            </a:endParaRPr>
          </a:p>
          <a:p>
            <a:endParaRPr lang="en-GB" sz="4800">
              <a:solidFill>
                <a:srgbClr val="FFFFFF"/>
              </a:solidFill>
            </a:endParaRPr>
          </a:p>
          <a:p>
            <a:endParaRPr lang="en-GB" sz="4800">
              <a:solidFill>
                <a:srgbClr val="FFFFFF"/>
              </a:solidFill>
            </a:endParaRPr>
          </a:p>
          <a:p>
            <a:endParaRPr lang="en-GB" sz="4800">
              <a:solidFill>
                <a:srgbClr val="FFFFFF"/>
              </a:solidFill>
            </a:endParaRPr>
          </a:p>
          <a:p>
            <a:endParaRPr lang="en-GB" sz="4800">
              <a:solidFill>
                <a:srgbClr val="FFFFFF"/>
              </a:solidFill>
            </a:endParaRPr>
          </a:p>
          <a:p>
            <a:endParaRPr lang="en-GB" sz="4800">
              <a:solidFill>
                <a:srgbClr val="FFFFFF"/>
              </a:solidFill>
            </a:endParaRPr>
          </a:p>
        </p:txBody>
      </p:sp>
      <p:sp>
        <p:nvSpPr>
          <p:cNvPr id="1740805" name="Text Box 5"/>
          <p:cNvSpPr txBox="1">
            <a:spLocks noChangeArrowheads="1"/>
          </p:cNvSpPr>
          <p:nvPr/>
        </p:nvSpPr>
        <p:spPr bwMode="auto">
          <a:xfrm>
            <a:off x="228600" y="6096000"/>
            <a:ext cx="1893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solidFill>
                  <a:schemeClr val="bg1"/>
                </a:solidFill>
              </a:rPr>
              <a:t>Martin Luther King</a:t>
            </a:r>
          </a:p>
        </p:txBody>
      </p:sp>
      <p:pic>
        <p:nvPicPr>
          <p:cNvPr id="6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37E9-3788-470E-A52C-1E8C1BD09A83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56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42" name="Text Box 2"/>
          <p:cNvSpPr txBox="1">
            <a:spLocks noChangeArrowheads="1"/>
          </p:cNvSpPr>
          <p:nvPr/>
        </p:nvSpPr>
        <p:spPr bwMode="auto">
          <a:xfrm>
            <a:off x="0" y="531813"/>
            <a:ext cx="9144000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1700">
                <a:solidFill>
                  <a:schemeClr val="bg1"/>
                </a:solidFill>
              </a:rPr>
              <a:t>we can </a:t>
            </a:r>
          </a:p>
          <a:p>
            <a:pPr algn="ctr"/>
            <a:r>
              <a:rPr lang="en-GB" sz="11700">
                <a:solidFill>
                  <a:schemeClr val="bg1"/>
                </a:solidFill>
              </a:rPr>
              <a:t>all be </a:t>
            </a:r>
          </a:p>
          <a:p>
            <a:pPr algn="ctr"/>
            <a:r>
              <a:rPr lang="en-GB" sz="11700">
                <a:solidFill>
                  <a:schemeClr val="bg1"/>
                </a:solidFill>
              </a:rPr>
              <a:t>leaders</a:t>
            </a: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5C94-3CD6-4DEF-9053-2534E84708BA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57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850" name="Picture 2" descr="Z:\Andy Hanselman Consulting\Design\Images\tilly tsunami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52400"/>
            <a:ext cx="5791200" cy="4333875"/>
          </a:xfrm>
          <a:prstGeom prst="rect">
            <a:avLst/>
          </a:prstGeom>
          <a:noFill/>
        </p:spPr>
      </p:pic>
      <p:grpSp>
        <p:nvGrpSpPr>
          <p:cNvPr id="1742851" name="Group 3"/>
          <p:cNvGrpSpPr>
            <a:grpSpLocks/>
          </p:cNvGrpSpPr>
          <p:nvPr/>
        </p:nvGrpSpPr>
        <p:grpSpPr bwMode="auto">
          <a:xfrm>
            <a:off x="0" y="3886200"/>
            <a:ext cx="9144000" cy="762000"/>
            <a:chOff x="0" y="0"/>
            <a:chExt cx="3538" cy="480"/>
          </a:xfrm>
        </p:grpSpPr>
        <p:sp>
          <p:nvSpPr>
            <p:cNvPr id="1742852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3538" cy="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IN"/>
            </a:p>
          </p:txBody>
        </p:sp>
        <p:sp>
          <p:nvSpPr>
            <p:cNvPr id="174285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3538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GB" sz="6000">
                  <a:solidFill>
                    <a:schemeClr val="bg1"/>
                  </a:solidFill>
                </a:rPr>
                <a:t>“Right, I'm going to leave you, I know there is going</a:t>
              </a:r>
            </a:p>
            <a:p>
              <a:pPr algn="ctr"/>
              <a:r>
                <a:rPr lang="en-GB" sz="6000">
                  <a:solidFill>
                    <a:schemeClr val="bg1"/>
                  </a:solidFill>
                </a:rPr>
                <a:t> to be a tsunami” </a:t>
              </a:r>
              <a:endParaRPr lang="en-GB" sz="10600">
                <a:solidFill>
                  <a:schemeClr val="bg1"/>
                </a:solidFill>
              </a:endParaRPr>
            </a:p>
          </p:txBody>
        </p:sp>
      </p:grpSp>
      <p:sp>
        <p:nvSpPr>
          <p:cNvPr id="1742854" name="Text Box 6"/>
          <p:cNvSpPr txBox="1">
            <a:spLocks noChangeArrowheads="1"/>
          </p:cNvSpPr>
          <p:nvPr/>
        </p:nvSpPr>
        <p:spPr bwMode="auto">
          <a:xfrm>
            <a:off x="7010400" y="6324600"/>
            <a:ext cx="184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solidFill>
                  <a:schemeClr val="bg1"/>
                </a:solidFill>
              </a:rPr>
              <a:t>Tilly Smith, Age 10</a:t>
            </a:r>
          </a:p>
        </p:txBody>
      </p:sp>
      <p:pic>
        <p:nvPicPr>
          <p:cNvPr id="7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92649-B1A7-4453-B64D-9D99A60F8149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58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6946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5791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1700">
              <a:solidFill>
                <a:schemeClr val="bg1"/>
              </a:solidFill>
            </a:endParaRPr>
          </a:p>
        </p:txBody>
      </p:sp>
      <p:sp>
        <p:nvSpPr>
          <p:cNvPr id="1746947" name="Text Box 3"/>
          <p:cNvSpPr txBox="1">
            <a:spLocks noChangeArrowheads="1"/>
          </p:cNvSpPr>
          <p:nvPr/>
        </p:nvSpPr>
        <p:spPr bwMode="auto">
          <a:xfrm>
            <a:off x="0" y="1828800"/>
            <a:ext cx="9144000" cy="411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8800">
                <a:solidFill>
                  <a:schemeClr val="bg1"/>
                </a:solidFill>
              </a:rPr>
              <a:t>don’t just stand there….. do something!</a:t>
            </a:r>
          </a:p>
        </p:txBody>
      </p:sp>
      <p:sp>
        <p:nvSpPr>
          <p:cNvPr id="1746948" name="Text Box 4"/>
          <p:cNvSpPr txBox="1">
            <a:spLocks noChangeArrowheads="1"/>
          </p:cNvSpPr>
          <p:nvPr/>
        </p:nvSpPr>
        <p:spPr bwMode="auto">
          <a:xfrm>
            <a:off x="5562600" y="6146800"/>
            <a:ext cx="3152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>
                <a:solidFill>
                  <a:schemeClr val="bg1"/>
                </a:solidFill>
              </a:rPr>
              <a:t>dick dastardly</a:t>
            </a:r>
          </a:p>
        </p:txBody>
      </p:sp>
      <p:pic>
        <p:nvPicPr>
          <p:cNvPr id="1746949" name="Picture 5" descr="C:\Documents and Settings\andy\My Documents\My Pictures\powerpoint images\mutley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0"/>
            <a:ext cx="2057400" cy="2057400"/>
          </a:xfrm>
          <a:prstGeom prst="rect">
            <a:avLst/>
          </a:prstGeom>
          <a:noFill/>
        </p:spPr>
      </p:pic>
      <p:pic>
        <p:nvPicPr>
          <p:cNvPr id="6" name="Content Placeholder 3" descr="LOGO.png"/>
          <p:cNvPicPr>
            <a:picLocks noChangeAspect="1"/>
          </p:cNvPicPr>
          <p:nvPr/>
        </p:nvPicPr>
        <p:blipFill>
          <a:blip r:embed="rId4" cstate="print"/>
          <a:srcRect l="6320" t="8334" r="6015" b="8333"/>
          <a:stretch>
            <a:fillRect/>
          </a:stretch>
        </p:blipFill>
        <p:spPr bwMode="auto">
          <a:xfrm>
            <a:off x="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E80A-A058-43E5-ADB2-22762617DF2E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59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7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6200" b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leaders</a:t>
            </a:r>
          </a:p>
        </p:txBody>
      </p:sp>
      <p:sp>
        <p:nvSpPr>
          <p:cNvPr id="1757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strategic thinkers</a:t>
            </a:r>
          </a:p>
          <a:p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look forward and create visions</a:t>
            </a:r>
          </a:p>
          <a:p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challenge</a:t>
            </a:r>
          </a:p>
          <a:p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motivate</a:t>
            </a:r>
          </a:p>
          <a:p>
            <a:r>
              <a:rPr lang="en-GB" sz="4000" dirty="0">
                <a:solidFill>
                  <a:schemeClr val="bg1"/>
                </a:solidFill>
                <a:latin typeface="Belwe Lt BT" pitchFamily="18" charset="0"/>
              </a:rPr>
              <a:t>inspire</a:t>
            </a:r>
          </a:p>
          <a:p>
            <a:endParaRPr lang="en-GB" sz="4000" dirty="0">
              <a:solidFill>
                <a:schemeClr val="bg1"/>
              </a:solidFill>
              <a:latin typeface="Belwe Lt BT" pitchFamily="18" charset="0"/>
            </a:endParaRP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F9F-13D8-4E58-927D-B1F6A79A9335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5281-7414-4E72-A9CC-78D34F3AA34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7666" name="Rectangle 2"/>
          <p:cNvSpPr>
            <a:spLocks noChangeArrowheads="1"/>
          </p:cNvSpPr>
          <p:nvPr/>
        </p:nvSpPr>
        <p:spPr bwMode="auto">
          <a:xfrm>
            <a:off x="0" y="0"/>
            <a:ext cx="9144000" cy="5791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17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77667" name="Text Box 3"/>
          <p:cNvSpPr txBox="1">
            <a:spLocks noChangeArrowheads="1"/>
          </p:cNvSpPr>
          <p:nvPr/>
        </p:nvSpPr>
        <p:spPr bwMode="auto">
          <a:xfrm>
            <a:off x="714348" y="1000108"/>
            <a:ext cx="78790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6000" dirty="0">
                <a:solidFill>
                  <a:schemeClr val="bg1"/>
                </a:solidFill>
                <a:latin typeface="GungsuhChe" pitchFamily="49" charset="-127"/>
                <a:ea typeface="GungsuhChe" pitchFamily="49" charset="-127"/>
              </a:rPr>
              <a:t>“a leader's job is </a:t>
            </a:r>
          </a:p>
          <a:p>
            <a:pPr algn="ctr"/>
            <a:r>
              <a:rPr lang="en-GB" sz="6000" dirty="0">
                <a:solidFill>
                  <a:schemeClr val="bg1"/>
                </a:solidFill>
                <a:latin typeface="GungsuhChe" pitchFamily="49" charset="-127"/>
                <a:ea typeface="GungsuhChe" pitchFamily="49" charset="-127"/>
              </a:rPr>
              <a:t>to rally people </a:t>
            </a:r>
          </a:p>
          <a:p>
            <a:pPr algn="ctr"/>
            <a:r>
              <a:rPr lang="en-GB" sz="6000" dirty="0">
                <a:solidFill>
                  <a:schemeClr val="bg1"/>
                </a:solidFill>
                <a:latin typeface="GungsuhChe" pitchFamily="49" charset="-127"/>
                <a:ea typeface="GungsuhChe" pitchFamily="49" charset="-127"/>
              </a:rPr>
              <a:t>toward a </a:t>
            </a:r>
          </a:p>
          <a:p>
            <a:pPr algn="ctr"/>
            <a:r>
              <a:rPr lang="en-GB" sz="6000" dirty="0">
                <a:solidFill>
                  <a:schemeClr val="bg1"/>
                </a:solidFill>
                <a:latin typeface="GungsuhChe" pitchFamily="49" charset="-127"/>
                <a:ea typeface="GungsuhChe" pitchFamily="49" charset="-127"/>
              </a:rPr>
              <a:t>better future”</a:t>
            </a:r>
          </a:p>
        </p:txBody>
      </p:sp>
      <p:sp>
        <p:nvSpPr>
          <p:cNvPr id="1777668" name="Text Box 4"/>
          <p:cNvSpPr txBox="1">
            <a:spLocks noChangeArrowheads="1"/>
          </p:cNvSpPr>
          <p:nvPr/>
        </p:nvSpPr>
        <p:spPr bwMode="auto">
          <a:xfrm>
            <a:off x="3929058" y="4857760"/>
            <a:ext cx="47884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dirty="0" err="1">
                <a:solidFill>
                  <a:schemeClr val="bg1"/>
                </a:solidFill>
                <a:latin typeface="Georgia" pitchFamily="18" charset="0"/>
              </a:rPr>
              <a:t>marcus</a:t>
            </a:r>
            <a:r>
              <a:rPr lang="en-GB" sz="4000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Georgia" pitchFamily="18" charset="0"/>
              </a:rPr>
              <a:t>buckingham</a:t>
            </a:r>
            <a:endParaRPr lang="en-GB" sz="40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43A68-08EF-46EA-8A50-1D4DC3ACDFCE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9234" name="Text Box 2"/>
          <p:cNvSpPr txBox="1">
            <a:spLocks noChangeArrowheads="1"/>
          </p:cNvSpPr>
          <p:nvPr/>
        </p:nvSpPr>
        <p:spPr bwMode="auto">
          <a:xfrm>
            <a:off x="1214414" y="1857364"/>
            <a:ext cx="677140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6600" dirty="0">
                <a:latin typeface="Gungsuh" pitchFamily="18" charset="-127"/>
                <a:ea typeface="Gungsuh" pitchFamily="18" charset="-127"/>
              </a:rPr>
              <a:t>why is  </a:t>
            </a:r>
          </a:p>
          <a:p>
            <a:pPr algn="ctr"/>
            <a:r>
              <a:rPr lang="en-GB" sz="6600" dirty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leadership</a:t>
            </a:r>
          </a:p>
          <a:p>
            <a:pPr algn="ctr"/>
            <a:r>
              <a:rPr lang="en-GB" sz="6600" dirty="0">
                <a:latin typeface="Gungsuh" pitchFamily="18" charset="-127"/>
                <a:ea typeface="Gungsuh" pitchFamily="18" charset="-127"/>
              </a:rPr>
              <a:t>so important?</a:t>
            </a:r>
          </a:p>
        </p:txBody>
      </p:sp>
      <p:pic>
        <p:nvPicPr>
          <p:cNvPr id="3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9216-9857-494B-90BD-076705062554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82" name="Text Box 2"/>
          <p:cNvSpPr txBox="1">
            <a:spLocks noChangeArrowheads="1"/>
          </p:cNvSpPr>
          <p:nvPr/>
        </p:nvSpPr>
        <p:spPr bwMode="auto">
          <a:xfrm>
            <a:off x="714348" y="1071546"/>
            <a:ext cx="778674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“ The surplus society has a surplus of </a:t>
            </a:r>
          </a:p>
          <a:p>
            <a:pPr algn="ctr"/>
            <a:r>
              <a:rPr lang="en-GB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similar companies, employing similar </a:t>
            </a:r>
          </a:p>
          <a:p>
            <a:pPr algn="ctr"/>
            <a:r>
              <a:rPr lang="en-GB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people, with similar educational backgrounds, </a:t>
            </a:r>
          </a:p>
          <a:p>
            <a:pPr algn="ctr"/>
            <a:r>
              <a:rPr lang="en-GB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working in similar jobs, </a:t>
            </a:r>
            <a:endParaRPr lang="en-GB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lwe Lt BT" pitchFamily="18" charset="0"/>
            </a:endParaRPr>
          </a:p>
          <a:p>
            <a:pPr algn="ctr"/>
            <a:r>
              <a:rPr lang="en-GB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coming </a:t>
            </a:r>
            <a:r>
              <a:rPr lang="en-GB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up with </a:t>
            </a:r>
          </a:p>
          <a:p>
            <a:pPr algn="ctr"/>
            <a:r>
              <a:rPr lang="en-GB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similar ideas, producing similar things, </a:t>
            </a:r>
          </a:p>
          <a:p>
            <a:pPr algn="ctr"/>
            <a:r>
              <a:rPr lang="en-GB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with similar prices, warranties, </a:t>
            </a:r>
            <a:endParaRPr lang="en-GB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lwe Lt BT" pitchFamily="18" charset="0"/>
            </a:endParaRPr>
          </a:p>
          <a:p>
            <a:pPr algn="ctr"/>
            <a:r>
              <a:rPr lang="en-GB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and </a:t>
            </a:r>
            <a:r>
              <a:rPr lang="en-GB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lwe Lt BT" pitchFamily="18" charset="0"/>
              </a:rPr>
              <a:t>qualities.”</a:t>
            </a:r>
          </a:p>
          <a:p>
            <a:pPr algn="ctr"/>
            <a:endParaRPr lang="en-GB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lwe Lt BT" pitchFamily="18" charset="0"/>
            </a:endParaRPr>
          </a:p>
        </p:txBody>
      </p:sp>
      <p:pic>
        <p:nvPicPr>
          <p:cNvPr id="4" name="Content Placeholder 3" descr="LOGO.png"/>
          <p:cNvPicPr>
            <a:picLocks noChangeAspect="1"/>
          </p:cNvPicPr>
          <p:nvPr/>
        </p:nvPicPr>
        <p:blipFill>
          <a:blip r:embed="rId3" cstate="print"/>
          <a:srcRect l="6320" t="8334" r="6015" b="8333"/>
          <a:stretch>
            <a:fillRect/>
          </a:stretch>
        </p:blipFill>
        <p:spPr bwMode="auto">
          <a:xfrm>
            <a:off x="8397240" y="0"/>
            <a:ext cx="7467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3FE1-AA6F-442E-B21A-BA62DCA8B250}" type="datetime1">
              <a:rPr lang="en-US" smtClean="0"/>
              <a:pPr/>
              <a:t>10/20/2008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3BCC-4D90-4D37-B125-17A2E86AD381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Total training solutions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style">
  <a:themeElements>
    <a:clrScheme name="new sty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ew style">
      <a:majorFont>
        <a:latin typeface="Impact"/>
        <a:ea typeface=""/>
        <a:cs typeface="Times New Roman"/>
      </a:majorFont>
      <a:minorFont>
        <a:latin typeface="Impact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sty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sty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sty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sty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sty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sty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sty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Settings\andy\Application Data\Microsoft\Templates\new style.pot</Template>
  <TotalTime>5404</TotalTime>
  <Words>1516</Words>
  <Application>Microsoft PowerPoint</Application>
  <PresentationFormat>On-screen Show (4:3)</PresentationFormat>
  <Paragraphs>529</Paragraphs>
  <Slides>59</Slides>
  <Notes>59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new style</vt:lpstr>
      <vt:lpstr>Slide 1</vt:lpstr>
      <vt:lpstr>Slide 2</vt:lpstr>
      <vt:lpstr>you’ll hear :</vt:lpstr>
      <vt:lpstr>Slide 4</vt:lpstr>
      <vt:lpstr>managers</vt:lpstr>
      <vt:lpstr>leaders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getting that ‘vision thing’</vt:lpstr>
      <vt:lpstr>Slide 16</vt:lpstr>
      <vt:lpstr>Slide 17</vt:lpstr>
      <vt:lpstr>a vision</vt:lpstr>
      <vt:lpstr>Slide 19</vt:lpstr>
      <vt:lpstr>Slide 20</vt:lpstr>
      <vt:lpstr>Slide 21</vt:lpstr>
      <vt:lpstr>Slide 22</vt:lpstr>
      <vt:lpstr>Slide 23</vt:lpstr>
      <vt:lpstr>Slide 24</vt:lpstr>
      <vt:lpstr>values can:</vt:lpstr>
      <vt:lpstr>Slide 26</vt:lpstr>
      <vt:lpstr>Slide 27</vt:lpstr>
      <vt:lpstr>Slide 28</vt:lpstr>
      <vt:lpstr>turn your values into ‘preferred behaviours’</vt:lpstr>
      <vt:lpstr>TEAMWORK 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four common traits:</vt:lpstr>
      <vt:lpstr>what processes do you have to encourage your people to ‘revolutionise’ your business?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AU</dc:creator>
  <cp:lastModifiedBy>Care</cp:lastModifiedBy>
  <cp:revision>62</cp:revision>
  <dcterms:created xsi:type="dcterms:W3CDTF">2003-11-17T18:24:49Z</dcterms:created>
  <dcterms:modified xsi:type="dcterms:W3CDTF">2008-10-20T10:51:03Z</dcterms:modified>
</cp:coreProperties>
</file>