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1" d="100"/>
          <a:sy n="71"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59F35DD0-EB50-4345-A0D5-C3CCC5F60D4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en-IN"/>
            </a:p>
          </p:txBody>
        </p:sp>
        <p:sp>
          <p:nvSpPr>
            <p:cNvPr id="5124"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IN"/>
            </a:p>
          </p:txBody>
        </p:sp>
        <p:sp>
          <p:nvSpPr>
            <p:cNvPr id="5125"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IN"/>
            </a:p>
          </p:txBody>
        </p:sp>
        <p:sp>
          <p:nvSpPr>
            <p:cNvPr id="5126"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IN"/>
            </a:p>
          </p:txBody>
        </p:sp>
        <p:sp>
          <p:nvSpPr>
            <p:cNvPr id="5127"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IN"/>
            </a:p>
          </p:txBody>
        </p:sp>
        <p:sp>
          <p:nvSpPr>
            <p:cNvPr id="5128"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IN"/>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en-US"/>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r>
              <a:rPr lang="en-US"/>
              <a:t>Mr. Anderson's Character Development Class</a:t>
            </a:r>
          </a:p>
        </p:txBody>
      </p:sp>
      <p:sp>
        <p:nvSpPr>
          <p:cNvPr id="5133" name="Rectangle 13"/>
          <p:cNvSpPr>
            <a:spLocks noGrp="1" noChangeArrowheads="1"/>
          </p:cNvSpPr>
          <p:nvPr>
            <p:ph type="sldNum" sz="quarter" idx="4"/>
          </p:nvPr>
        </p:nvSpPr>
        <p:spPr/>
        <p:txBody>
          <a:bodyPr/>
          <a:lstStyle>
            <a:lvl1pPr>
              <a:defRPr/>
            </a:lvl1pPr>
          </a:lstStyle>
          <a:p>
            <a:fld id="{E052C993-4C9B-4DD9-8A8B-55BFA7C3A02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Mr. Anderson's Character Development Class</a:t>
            </a:r>
          </a:p>
        </p:txBody>
      </p:sp>
      <p:sp>
        <p:nvSpPr>
          <p:cNvPr id="6" name="Slide Number Placeholder 5"/>
          <p:cNvSpPr>
            <a:spLocks noGrp="1"/>
          </p:cNvSpPr>
          <p:nvPr>
            <p:ph type="sldNum" sz="quarter" idx="12"/>
          </p:nvPr>
        </p:nvSpPr>
        <p:spPr/>
        <p:txBody>
          <a:bodyPr/>
          <a:lstStyle>
            <a:lvl1pPr>
              <a:defRPr/>
            </a:lvl1pPr>
          </a:lstStyle>
          <a:p>
            <a:fld id="{40EC7D13-3464-4A03-A261-EC7FA17B236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Mr. Anderson's Character Development Class</a:t>
            </a:r>
          </a:p>
        </p:txBody>
      </p:sp>
      <p:sp>
        <p:nvSpPr>
          <p:cNvPr id="6" name="Slide Number Placeholder 5"/>
          <p:cNvSpPr>
            <a:spLocks noGrp="1"/>
          </p:cNvSpPr>
          <p:nvPr>
            <p:ph type="sldNum" sz="quarter" idx="12"/>
          </p:nvPr>
        </p:nvSpPr>
        <p:spPr/>
        <p:txBody>
          <a:bodyPr/>
          <a:lstStyle>
            <a:lvl1pPr>
              <a:defRPr/>
            </a:lvl1pPr>
          </a:lstStyle>
          <a:p>
            <a:fld id="{77542328-8B7D-4D6E-9F54-99794E74363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lipArt Placeholder 3"/>
          <p:cNvSpPr>
            <a:spLocks noGrp="1"/>
          </p:cNvSpPr>
          <p:nvPr>
            <p:ph type="clipArt" sz="half" idx="2"/>
          </p:nvPr>
        </p:nvSpPr>
        <p:spPr>
          <a:xfrm>
            <a:off x="4918075" y="1905000"/>
            <a:ext cx="3927475" cy="4191000"/>
          </a:xfrm>
        </p:spPr>
        <p:txBody>
          <a:bodyPr/>
          <a:lstStyle/>
          <a:p>
            <a:endParaRPr lang="en-IN"/>
          </a:p>
        </p:txBody>
      </p:sp>
      <p:sp>
        <p:nvSpPr>
          <p:cNvPr id="5" name="Date Placeholder 4"/>
          <p:cNvSpPr>
            <a:spLocks noGrp="1"/>
          </p:cNvSpPr>
          <p:nvPr>
            <p:ph type="dt" sz="half" idx="10"/>
          </p:nvPr>
        </p:nvSpPr>
        <p:spPr>
          <a:xfrm>
            <a:off x="838200" y="6245225"/>
            <a:ext cx="1901825" cy="476250"/>
          </a:xfrm>
        </p:spPr>
        <p:txBody>
          <a:bodyPr/>
          <a:lstStyle>
            <a:lvl1pPr>
              <a:defRPr/>
            </a:lvl1pPr>
          </a:lstStyle>
          <a:p>
            <a:endParaRPr lang="en-US"/>
          </a:p>
        </p:txBody>
      </p:sp>
      <p:sp>
        <p:nvSpPr>
          <p:cNvPr id="6" name="Footer Placeholder 5"/>
          <p:cNvSpPr>
            <a:spLocks noGrp="1"/>
          </p:cNvSpPr>
          <p:nvPr>
            <p:ph type="ftr" sz="quarter" idx="11"/>
          </p:nvPr>
        </p:nvSpPr>
        <p:spPr>
          <a:xfrm>
            <a:off x="3429000" y="6245225"/>
            <a:ext cx="2895600" cy="476250"/>
          </a:xfrm>
        </p:spPr>
        <p:txBody>
          <a:bodyPr/>
          <a:lstStyle>
            <a:lvl1pPr>
              <a:defRPr/>
            </a:lvl1pPr>
          </a:lstStyle>
          <a:p>
            <a:r>
              <a:rPr lang="en-US"/>
              <a:t>Mr. Anderson's Character Development Class</a:t>
            </a:r>
          </a:p>
        </p:txBody>
      </p:sp>
      <p:sp>
        <p:nvSpPr>
          <p:cNvPr id="7" name="Slide Number Placeholder 6"/>
          <p:cNvSpPr>
            <a:spLocks noGrp="1"/>
          </p:cNvSpPr>
          <p:nvPr>
            <p:ph type="sldNum" sz="quarter" idx="12"/>
          </p:nvPr>
        </p:nvSpPr>
        <p:spPr>
          <a:xfrm>
            <a:off x="6937375" y="6245225"/>
            <a:ext cx="1901825" cy="476250"/>
          </a:xfrm>
        </p:spPr>
        <p:txBody>
          <a:bodyPr/>
          <a:lstStyle>
            <a:lvl1pPr>
              <a:defRPr/>
            </a:lvl1pPr>
          </a:lstStyle>
          <a:p>
            <a:fld id="{5E36285B-4E43-4D40-B843-C5E542F180A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Mr. Anderson's Character Development Class</a:t>
            </a:r>
          </a:p>
        </p:txBody>
      </p:sp>
      <p:sp>
        <p:nvSpPr>
          <p:cNvPr id="6" name="Slide Number Placeholder 5"/>
          <p:cNvSpPr>
            <a:spLocks noGrp="1"/>
          </p:cNvSpPr>
          <p:nvPr>
            <p:ph type="sldNum" sz="quarter" idx="12"/>
          </p:nvPr>
        </p:nvSpPr>
        <p:spPr/>
        <p:txBody>
          <a:bodyPr/>
          <a:lstStyle>
            <a:lvl1pPr>
              <a:defRPr/>
            </a:lvl1pPr>
          </a:lstStyle>
          <a:p>
            <a:fld id="{52A1436E-90DC-4B40-9A6A-3600DC6CE9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Mr. Anderson's Character Development Class</a:t>
            </a:r>
          </a:p>
        </p:txBody>
      </p:sp>
      <p:sp>
        <p:nvSpPr>
          <p:cNvPr id="6" name="Slide Number Placeholder 5"/>
          <p:cNvSpPr>
            <a:spLocks noGrp="1"/>
          </p:cNvSpPr>
          <p:nvPr>
            <p:ph type="sldNum" sz="quarter" idx="12"/>
          </p:nvPr>
        </p:nvSpPr>
        <p:spPr/>
        <p:txBody>
          <a:bodyPr/>
          <a:lstStyle>
            <a:lvl1pPr>
              <a:defRPr/>
            </a:lvl1pPr>
          </a:lstStyle>
          <a:p>
            <a:fld id="{0FFB90F3-D276-46E3-9069-97545503838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Mr. Anderson's Character Development Class</a:t>
            </a:r>
          </a:p>
        </p:txBody>
      </p:sp>
      <p:sp>
        <p:nvSpPr>
          <p:cNvPr id="7" name="Slide Number Placeholder 6"/>
          <p:cNvSpPr>
            <a:spLocks noGrp="1"/>
          </p:cNvSpPr>
          <p:nvPr>
            <p:ph type="sldNum" sz="quarter" idx="12"/>
          </p:nvPr>
        </p:nvSpPr>
        <p:spPr/>
        <p:txBody>
          <a:bodyPr/>
          <a:lstStyle>
            <a:lvl1pPr>
              <a:defRPr/>
            </a:lvl1pPr>
          </a:lstStyle>
          <a:p>
            <a:fld id="{E6B92915-FCDF-47D7-AF8E-0686A0F16EE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Mr. Anderson's Character Development Class</a:t>
            </a:r>
          </a:p>
        </p:txBody>
      </p:sp>
      <p:sp>
        <p:nvSpPr>
          <p:cNvPr id="9" name="Slide Number Placeholder 8"/>
          <p:cNvSpPr>
            <a:spLocks noGrp="1"/>
          </p:cNvSpPr>
          <p:nvPr>
            <p:ph type="sldNum" sz="quarter" idx="12"/>
          </p:nvPr>
        </p:nvSpPr>
        <p:spPr/>
        <p:txBody>
          <a:bodyPr/>
          <a:lstStyle>
            <a:lvl1pPr>
              <a:defRPr/>
            </a:lvl1pPr>
          </a:lstStyle>
          <a:p>
            <a:fld id="{C5054AC7-D79C-4AE6-84AF-6B5A3668F9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Mr. Anderson's Character Development Class</a:t>
            </a:r>
          </a:p>
        </p:txBody>
      </p:sp>
      <p:sp>
        <p:nvSpPr>
          <p:cNvPr id="5" name="Slide Number Placeholder 4"/>
          <p:cNvSpPr>
            <a:spLocks noGrp="1"/>
          </p:cNvSpPr>
          <p:nvPr>
            <p:ph type="sldNum" sz="quarter" idx="12"/>
          </p:nvPr>
        </p:nvSpPr>
        <p:spPr/>
        <p:txBody>
          <a:bodyPr/>
          <a:lstStyle>
            <a:lvl1pPr>
              <a:defRPr/>
            </a:lvl1pPr>
          </a:lstStyle>
          <a:p>
            <a:fld id="{96489158-991E-4F10-AEB8-17C6F767AAD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Mr. Anderson's Character Development Class</a:t>
            </a:r>
          </a:p>
        </p:txBody>
      </p:sp>
      <p:sp>
        <p:nvSpPr>
          <p:cNvPr id="4" name="Slide Number Placeholder 3"/>
          <p:cNvSpPr>
            <a:spLocks noGrp="1"/>
          </p:cNvSpPr>
          <p:nvPr>
            <p:ph type="sldNum" sz="quarter" idx="12"/>
          </p:nvPr>
        </p:nvSpPr>
        <p:spPr/>
        <p:txBody>
          <a:bodyPr/>
          <a:lstStyle>
            <a:lvl1pPr>
              <a:defRPr/>
            </a:lvl1pPr>
          </a:lstStyle>
          <a:p>
            <a:fld id="{4331F01F-7CF7-445A-99A0-4F72E5E14CC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Mr. Anderson's Character Development Class</a:t>
            </a:r>
          </a:p>
        </p:txBody>
      </p:sp>
      <p:sp>
        <p:nvSpPr>
          <p:cNvPr id="7" name="Slide Number Placeholder 6"/>
          <p:cNvSpPr>
            <a:spLocks noGrp="1"/>
          </p:cNvSpPr>
          <p:nvPr>
            <p:ph type="sldNum" sz="quarter" idx="12"/>
          </p:nvPr>
        </p:nvSpPr>
        <p:spPr/>
        <p:txBody>
          <a:bodyPr/>
          <a:lstStyle>
            <a:lvl1pPr>
              <a:defRPr/>
            </a:lvl1pPr>
          </a:lstStyle>
          <a:p>
            <a:fld id="{0687C30A-4405-4B23-AC91-9B86EE00B99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Mr. Anderson's Character Development Class</a:t>
            </a:r>
          </a:p>
        </p:txBody>
      </p:sp>
      <p:sp>
        <p:nvSpPr>
          <p:cNvPr id="7" name="Slide Number Placeholder 6"/>
          <p:cNvSpPr>
            <a:spLocks noGrp="1"/>
          </p:cNvSpPr>
          <p:nvPr>
            <p:ph type="sldNum" sz="quarter" idx="12"/>
          </p:nvPr>
        </p:nvSpPr>
        <p:spPr/>
        <p:txBody>
          <a:bodyPr/>
          <a:lstStyle>
            <a:lvl1pPr>
              <a:defRPr/>
            </a:lvl1pPr>
          </a:lstStyle>
          <a:p>
            <a:fld id="{55CB97A9-D8C4-4D4D-96F7-8D84FEF05FE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en-IN"/>
            </a:p>
          </p:txBody>
        </p:sp>
        <p:sp>
          <p:nvSpPr>
            <p:cNvPr id="410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en-IN"/>
            </a:p>
          </p:txBody>
        </p:sp>
        <p:sp>
          <p:nvSpPr>
            <p:cNvPr id="410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en-IN"/>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IN"/>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IN"/>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en-IN"/>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en-IN"/>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en-IN"/>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outerShdw blurRad="38100" dist="38100" dir="2700000" algn="tl">
                    <a:srgbClr val="000000"/>
                  </a:outerShdw>
                </a:effectLst>
              </a:defRPr>
            </a:lvl1pPr>
          </a:lstStyle>
          <a:p>
            <a:endParaRPr lang="en-US"/>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r>
              <a:rPr lang="en-US"/>
              <a:t>Mr. Anderson's Character Development Class</a:t>
            </a: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A122AC6F-1B0C-43FE-A205-92BAAF21E09B}" type="slidenum">
              <a:rPr lang="en-US"/>
              <a:pPr/>
              <a:t>‹#›</a:t>
            </a:fld>
            <a:endParaRPr lang="en-US"/>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dt="0"/>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v10002.jpg"/>
          <p:cNvPicPr>
            <a:picLocks noChangeAspect="1"/>
          </p:cNvPicPr>
          <p:nvPr/>
        </p:nvPicPr>
        <p:blipFill>
          <a:blip r:embed="rId2"/>
          <a:stretch>
            <a:fillRect/>
          </a:stretch>
        </p:blipFill>
        <p:spPr>
          <a:xfrm>
            <a:off x="0" y="0"/>
            <a:ext cx="9144000" cy="6858000"/>
          </a:xfrm>
          <a:prstGeom prst="rect">
            <a:avLst/>
          </a:prstGeom>
        </p:spPr>
      </p:pic>
      <p:sp>
        <p:nvSpPr>
          <p:cNvPr id="11266" name="Rectangle 2"/>
          <p:cNvSpPr>
            <a:spLocks noGrp="1" noRot="1" noChangeArrowheads="1"/>
          </p:cNvSpPr>
          <p:nvPr>
            <p:ph type="title"/>
          </p:nvPr>
        </p:nvSpPr>
        <p:spPr>
          <a:xfrm>
            <a:off x="1524000" y="1371600"/>
            <a:ext cx="7162800" cy="2895601"/>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spc="50" dirty="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t>Character </a:t>
            </a:r>
            <a:r>
              <a:rPr lang="en-US" sz="4800" spc="50" dirty="0" smtClean="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t>Education</a:t>
            </a:r>
            <a:r>
              <a:rPr lang="en-US" sz="4800" spc="50" dirty="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t/>
            </a:r>
            <a:br>
              <a:rPr lang="en-US" sz="4800" spc="50" dirty="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br>
            <a:r>
              <a:rPr lang="en-US" sz="4800" spc="50" dirty="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t>Character Trait</a:t>
            </a:r>
            <a:br>
              <a:rPr lang="en-US" sz="4800" spc="50" dirty="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br>
            <a:r>
              <a:rPr lang="en-US" sz="4800" spc="50" dirty="0">
                <a:ln w="11430"/>
                <a:solidFill>
                  <a:srgbClr val="FFC000"/>
                </a:solidFill>
                <a:effectLst>
                  <a:outerShdw blurRad="76200" dist="50800" dir="5400000" algn="tl" rotWithShape="0">
                    <a:srgbClr val="000000">
                      <a:alpha val="65000"/>
                    </a:srgbClr>
                  </a:outerShdw>
                </a:effectLst>
                <a:latin typeface="Batang" pitchFamily="18" charset="-127"/>
                <a:ea typeface="Batang" pitchFamily="18" charset="-127"/>
              </a:rPr>
              <a:t>Respect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v10139.jpg"/>
          <p:cNvPicPr>
            <a:picLocks noChangeAspect="1"/>
          </p:cNvPicPr>
          <p:nvPr/>
        </p:nvPicPr>
        <p:blipFill>
          <a:blip r:embed="rId2"/>
          <a:stretch>
            <a:fillRect/>
          </a:stretch>
        </p:blipFill>
        <p:spPr>
          <a:xfrm>
            <a:off x="0" y="0"/>
            <a:ext cx="9144000" cy="6858000"/>
          </a:xfrm>
          <a:prstGeom prst="rect">
            <a:avLst/>
          </a:prstGeom>
        </p:spPr>
      </p:pic>
      <p:sp>
        <p:nvSpPr>
          <p:cNvPr id="28674" name="Rectangle 2"/>
          <p:cNvSpPr>
            <a:spLocks noGrp="1" noRot="1" noChangeArrowheads="1"/>
          </p:cNvSpPr>
          <p:nvPr>
            <p:ph type="title"/>
          </p:nvPr>
        </p:nvSpPr>
        <p:spPr>
          <a:xfrm>
            <a:off x="457200" y="244475"/>
            <a:ext cx="8385175" cy="898525"/>
          </a:xfrm>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Quotes</a:t>
            </a:r>
          </a:p>
        </p:txBody>
      </p:sp>
      <p:sp>
        <p:nvSpPr>
          <p:cNvPr id="28675" name="Rectangle 3"/>
          <p:cNvSpPr>
            <a:spLocks noGrp="1" noRot="1" noChangeArrowheads="1"/>
          </p:cNvSpPr>
          <p:nvPr>
            <p:ph type="body" sz="half" idx="1"/>
          </p:nvPr>
        </p:nvSpPr>
        <p:spPr>
          <a:xfrm>
            <a:off x="1066800" y="1524000"/>
            <a:ext cx="7280275" cy="5029200"/>
          </a:xfrm>
        </p:spPr>
        <p:txBody>
          <a:bodyPr/>
          <a:lstStyle/>
          <a:p>
            <a:pPr algn="ctr">
              <a:lnSpc>
                <a:spcPct val="90000"/>
              </a:lnSpc>
              <a:buFont typeface="Wingdings" pitchFamily="2" charset="2"/>
              <a:buNone/>
            </a:pPr>
            <a:r>
              <a:rPr lang="en-US" sz="3600" b="1" dirty="0">
                <a:latin typeface="Batang" pitchFamily="18" charset="-127"/>
                <a:ea typeface="Batang" pitchFamily="18" charset="-127"/>
              </a:rPr>
              <a:t>Never look down on anybody</a:t>
            </a:r>
          </a:p>
          <a:p>
            <a:pPr algn="ctr">
              <a:lnSpc>
                <a:spcPct val="90000"/>
              </a:lnSpc>
              <a:buFont typeface="Wingdings" pitchFamily="2" charset="2"/>
              <a:buNone/>
            </a:pPr>
            <a:r>
              <a:rPr lang="en-US" sz="3600" b="1" dirty="0">
                <a:latin typeface="Batang" pitchFamily="18" charset="-127"/>
                <a:ea typeface="Batang" pitchFamily="18" charset="-127"/>
              </a:rPr>
              <a:t>unless you’re helping him up.</a:t>
            </a:r>
          </a:p>
          <a:p>
            <a:pPr algn="ctr">
              <a:lnSpc>
                <a:spcPct val="90000"/>
              </a:lnSpc>
              <a:buFont typeface="Wingdings" pitchFamily="2" charset="2"/>
              <a:buNone/>
            </a:pPr>
            <a:r>
              <a:rPr lang="en-US" sz="3600" b="1" dirty="0">
                <a:latin typeface="Batang" pitchFamily="18" charset="-127"/>
                <a:ea typeface="Batang" pitchFamily="18" charset="-127"/>
              </a:rPr>
              <a:t>        -Jesse Jackson</a:t>
            </a:r>
          </a:p>
          <a:p>
            <a:pPr algn="ctr">
              <a:lnSpc>
                <a:spcPct val="90000"/>
              </a:lnSpc>
              <a:buFont typeface="Wingdings" pitchFamily="2" charset="2"/>
              <a:buNone/>
            </a:pPr>
            <a:endParaRPr lang="en-US" sz="3600" b="1" dirty="0" smtClean="0">
              <a:latin typeface="Batang" pitchFamily="18" charset="-127"/>
              <a:ea typeface="Batang" pitchFamily="18" charset="-127"/>
            </a:endParaRPr>
          </a:p>
          <a:p>
            <a:pPr algn="ctr">
              <a:lnSpc>
                <a:spcPct val="90000"/>
              </a:lnSpc>
              <a:buFont typeface="Wingdings" pitchFamily="2" charset="2"/>
              <a:buNone/>
            </a:pPr>
            <a:endParaRPr lang="en-US" sz="3600" b="1" dirty="0">
              <a:latin typeface="Batang" pitchFamily="18" charset="-127"/>
              <a:ea typeface="Batang" pitchFamily="18" charset="-127"/>
            </a:endParaRPr>
          </a:p>
          <a:p>
            <a:pPr algn="ctr">
              <a:lnSpc>
                <a:spcPct val="90000"/>
              </a:lnSpc>
              <a:buFont typeface="Wingdings" pitchFamily="2" charset="2"/>
              <a:buNone/>
            </a:pPr>
            <a:r>
              <a:rPr lang="en-US" sz="3600" b="1" dirty="0">
                <a:latin typeface="Batang" pitchFamily="18" charset="-127"/>
                <a:ea typeface="Batang" pitchFamily="18" charset="-127"/>
              </a:rPr>
              <a:t>Courtesy is the shortest distance between two people.</a:t>
            </a:r>
          </a:p>
          <a:p>
            <a:pPr algn="ctr">
              <a:lnSpc>
                <a:spcPct val="90000"/>
              </a:lnSpc>
              <a:buFont typeface="Wingdings" pitchFamily="2" charset="2"/>
              <a:buNone/>
            </a:pPr>
            <a:r>
              <a:rPr lang="en-US" sz="3600" b="1" dirty="0">
                <a:latin typeface="Batang" pitchFamily="18" charset="-127"/>
                <a:ea typeface="Batang" pitchFamily="18" charset="-127"/>
              </a:rPr>
              <a:t>                          -Unknown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v10179.jpg"/>
          <p:cNvPicPr>
            <a:picLocks noChangeAspect="1"/>
          </p:cNvPicPr>
          <p:nvPr/>
        </p:nvPicPr>
        <p:blipFill>
          <a:blip r:embed="rId2"/>
          <a:stretch>
            <a:fillRect/>
          </a:stretch>
        </p:blipFill>
        <p:spPr>
          <a:xfrm>
            <a:off x="0" y="0"/>
            <a:ext cx="9144000" cy="6858000"/>
          </a:xfrm>
          <a:prstGeom prst="rect">
            <a:avLst/>
          </a:prstGeom>
        </p:spPr>
      </p:pic>
      <p:sp>
        <p:nvSpPr>
          <p:cNvPr id="29698" name="Rectangle 2"/>
          <p:cNvSpPr>
            <a:spLocks noGrp="1" noRot="1" noChangeArrowheads="1"/>
          </p:cNvSpPr>
          <p:nvPr>
            <p:ph type="title"/>
          </p:nvPr>
        </p:nvSpPr>
        <p:spPr/>
        <p:txBody>
          <a:bodyPr/>
          <a:lstStyle/>
          <a:p>
            <a:pPr algn="ctr"/>
            <a:r>
              <a:rPr lang="en-US" b="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Words</a:t>
            </a:r>
          </a:p>
        </p:txBody>
      </p:sp>
      <p:sp>
        <p:nvSpPr>
          <p:cNvPr id="29699" name="Rectangle 3"/>
          <p:cNvSpPr>
            <a:spLocks noGrp="1" noRot="1" noChangeArrowheads="1"/>
          </p:cNvSpPr>
          <p:nvPr>
            <p:ph type="body" sz="half" idx="1"/>
          </p:nvPr>
        </p:nvSpPr>
        <p:spPr/>
        <p:txBody>
          <a:bodyPr/>
          <a:lstStyle/>
          <a:p>
            <a:r>
              <a:rPr lang="en-US" sz="4000" b="1" dirty="0">
                <a:latin typeface="Batang" pitchFamily="18" charset="-127"/>
                <a:ea typeface="Batang" pitchFamily="18" charset="-127"/>
              </a:rPr>
              <a:t>Respect</a:t>
            </a:r>
          </a:p>
          <a:p>
            <a:r>
              <a:rPr lang="en-US" sz="4000" b="1" dirty="0">
                <a:latin typeface="Batang" pitchFamily="18" charset="-127"/>
                <a:ea typeface="Batang" pitchFamily="18" charset="-127"/>
              </a:rPr>
              <a:t>Courtesy</a:t>
            </a:r>
          </a:p>
          <a:p>
            <a:r>
              <a:rPr lang="en-US" sz="4000" b="1" dirty="0">
                <a:latin typeface="Batang" pitchFamily="18" charset="-127"/>
                <a:ea typeface="Batang" pitchFamily="18" charset="-127"/>
              </a:rPr>
              <a:t>Tolerance</a:t>
            </a:r>
          </a:p>
          <a:p>
            <a:r>
              <a:rPr lang="en-US" sz="4000" b="1" dirty="0">
                <a:latin typeface="Batang" pitchFamily="18" charset="-127"/>
                <a:ea typeface="Batang" pitchFamily="18" charset="-127"/>
              </a:rPr>
              <a:t>Appreciation</a:t>
            </a:r>
          </a:p>
          <a:p>
            <a:r>
              <a:rPr lang="en-US" sz="4000" b="1" dirty="0">
                <a:latin typeface="Batang" pitchFamily="18" charset="-127"/>
                <a:ea typeface="Batang" pitchFamily="18" charset="-127"/>
              </a:rPr>
              <a:t>Acceptance</a:t>
            </a:r>
          </a:p>
        </p:txBody>
      </p:sp>
      <p:sp>
        <p:nvSpPr>
          <p:cNvPr id="29700" name="Rectangle 4"/>
          <p:cNvSpPr>
            <a:spLocks noGrp="1" noRot="1" noChangeArrowheads="1"/>
          </p:cNvSpPr>
          <p:nvPr>
            <p:ph type="body" sz="half" idx="2"/>
          </p:nvPr>
        </p:nvSpPr>
        <p:spPr/>
        <p:txBody>
          <a:bodyPr/>
          <a:lstStyle/>
          <a:p>
            <a:r>
              <a:rPr lang="en-US" sz="4000" b="1" dirty="0">
                <a:latin typeface="Batang" pitchFamily="18" charset="-127"/>
                <a:ea typeface="Batang" pitchFamily="18" charset="-127"/>
              </a:rPr>
              <a:t>Consideration</a:t>
            </a:r>
          </a:p>
          <a:p>
            <a:r>
              <a:rPr lang="en-US" sz="4000" b="1" dirty="0">
                <a:latin typeface="Batang" pitchFamily="18" charset="-127"/>
                <a:ea typeface="Batang" pitchFamily="18" charset="-127"/>
              </a:rPr>
              <a:t>Patience</a:t>
            </a:r>
          </a:p>
          <a:p>
            <a:r>
              <a:rPr lang="en-US" sz="4000" b="1" dirty="0">
                <a:latin typeface="Batang" pitchFamily="18" charset="-127"/>
                <a:ea typeface="Batang" pitchFamily="18" charset="-127"/>
              </a:rPr>
              <a:t>Attentiveness</a:t>
            </a:r>
          </a:p>
          <a:p>
            <a:r>
              <a:rPr lang="en-US" sz="4000" b="1" dirty="0">
                <a:latin typeface="Batang" pitchFamily="18" charset="-127"/>
                <a:ea typeface="Batang" pitchFamily="18" charset="-127"/>
              </a:rPr>
              <a:t>Manners</a:t>
            </a:r>
          </a:p>
          <a:p>
            <a:r>
              <a:rPr lang="en-US" sz="4000" b="1" dirty="0">
                <a:latin typeface="Batang" pitchFamily="18" charset="-127"/>
                <a:ea typeface="Batang" pitchFamily="18" charset="-127"/>
              </a:rPr>
              <a:t>Politeness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v10026.jpg"/>
          <p:cNvPicPr>
            <a:picLocks noChangeAspect="1"/>
          </p:cNvPicPr>
          <p:nvPr/>
        </p:nvPicPr>
        <p:blipFill>
          <a:blip r:embed="rId2"/>
          <a:stretch>
            <a:fillRect/>
          </a:stretch>
        </p:blipFill>
        <p:spPr>
          <a:xfrm>
            <a:off x="0" y="0"/>
            <a:ext cx="9144000" cy="6858000"/>
          </a:xfrm>
          <a:prstGeom prst="rect">
            <a:avLst/>
          </a:prstGeom>
        </p:spPr>
      </p:pic>
      <p:sp>
        <p:nvSpPr>
          <p:cNvPr id="30722" name="Rectangle 2"/>
          <p:cNvSpPr>
            <a:spLocks noGrp="1" noRot="1" noChangeArrowheads="1"/>
          </p:cNvSpPr>
          <p:nvPr>
            <p:ph type="title"/>
          </p:nvPr>
        </p:nvSpPr>
        <p:spPr>
          <a:xfrm>
            <a:off x="0" y="2667000"/>
            <a:ext cx="9144000" cy="1295400"/>
          </a:xfrm>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“The Boy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and the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Filberts”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v10310.jpg"/>
          <p:cNvPicPr>
            <a:picLocks noChangeAspect="1"/>
          </p:cNvPicPr>
          <p:nvPr/>
        </p:nvPicPr>
        <p:blipFill>
          <a:blip r:embed="rId2"/>
          <a:stretch>
            <a:fillRect/>
          </a:stretch>
        </p:blipFill>
        <p:spPr>
          <a:xfrm>
            <a:off x="0" y="0"/>
            <a:ext cx="9144000" cy="6858000"/>
          </a:xfrm>
          <a:prstGeom prst="rect">
            <a:avLst/>
          </a:prstGeom>
        </p:spPr>
      </p:pic>
      <p:sp>
        <p:nvSpPr>
          <p:cNvPr id="33795" name="Rectangle 3"/>
          <p:cNvSpPr>
            <a:spLocks noGrp="1" noRot="1" noChangeArrowheads="1"/>
          </p:cNvSpPr>
          <p:nvPr>
            <p:ph type="body" idx="1"/>
          </p:nvPr>
        </p:nvSpPr>
        <p:spPr>
          <a:xfrm>
            <a:off x="1295400" y="838200"/>
            <a:ext cx="6858000" cy="5486400"/>
          </a:xfrm>
        </p:spPr>
        <p:txBody>
          <a:bodyPr/>
          <a:lstStyle/>
          <a:p>
            <a:pPr algn="ctr">
              <a:lnSpc>
                <a:spcPct val="90000"/>
              </a:lnSpc>
              <a:buFont typeface="Wingdings" pitchFamily="2" charset="2"/>
              <a:buNone/>
            </a:pP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Once </a:t>
            </a: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upon a time, there lived a boy who </a:t>
            </a: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loved nuts</a:t>
            </a: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One day he put his hand into a jar full of filberts and grasped as many as he could possibly hold. When he tried to pull out his hand, he was prevented from doing so by the small neck of the jar. Unwilling to let go of any nuts, yet unable to withdraw his hand, he burst into tears. A woman came along and seeing the boy’s dilemma, she advised, “Be satisfied with half the amount that you’ve grabbed, and you will be able to pull out your hand.”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v10306.jpg"/>
          <p:cNvPicPr>
            <a:picLocks noChangeAspect="1"/>
          </p:cNvPicPr>
          <p:nvPr/>
        </p:nvPicPr>
        <p:blipFill>
          <a:blip r:embed="rId2"/>
          <a:stretch>
            <a:fillRect/>
          </a:stretch>
        </p:blipFill>
        <p:spPr>
          <a:xfrm>
            <a:off x="0" y="0"/>
            <a:ext cx="9144000" cy="6858000"/>
          </a:xfrm>
          <a:prstGeom prst="rect">
            <a:avLst/>
          </a:prstGeom>
        </p:spPr>
      </p:pic>
      <p:sp>
        <p:nvSpPr>
          <p:cNvPr id="34818" name="Rectangle 2"/>
          <p:cNvSpPr>
            <a:spLocks noGrp="1" noRot="1" noChangeArrowheads="1"/>
          </p:cNvSpPr>
          <p:nvPr>
            <p:ph type="title"/>
          </p:nvPr>
        </p:nvSpPr>
        <p:spPr>
          <a:xfrm>
            <a:off x="457200" y="1447801"/>
            <a:ext cx="8385175" cy="3505199"/>
          </a:xfrm>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Discussion Question:</a:t>
            </a:r>
            <a:b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t>
            </a: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What do you think the boy in the fable will do?</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v10034.jpg"/>
          <p:cNvPicPr>
            <a:picLocks noChangeAspect="1"/>
          </p:cNvPicPr>
          <p:nvPr/>
        </p:nvPicPr>
        <p:blipFill>
          <a:blip r:embed="rId2"/>
          <a:stretch>
            <a:fillRect/>
          </a:stretch>
        </p:blipFill>
        <p:spPr>
          <a:xfrm>
            <a:off x="0" y="0"/>
            <a:ext cx="9144000" cy="6858000"/>
          </a:xfrm>
          <a:prstGeom prst="rect">
            <a:avLst/>
          </a:prstGeom>
        </p:spPr>
      </p:pic>
      <p:sp>
        <p:nvSpPr>
          <p:cNvPr id="36866" name="Rectangle 2"/>
          <p:cNvSpPr>
            <a:spLocks noGrp="1" noRot="1" noChangeArrowheads="1"/>
          </p:cNvSpPr>
          <p:nvPr>
            <p:ph type="title"/>
          </p:nvPr>
        </p:nvSpPr>
        <p:spPr>
          <a:xfrm>
            <a:off x="301625" y="1676400"/>
            <a:ext cx="8842375" cy="3505200"/>
          </a:xfrm>
        </p:spPr>
        <p:txBody>
          <a:bodyPr/>
          <a:lstStyle/>
          <a:p>
            <a:pPr algn="ctr"/>
            <a:r>
              <a:rPr lang="en-US" dirty="0">
                <a:latin typeface="Batang" pitchFamily="18" charset="-127"/>
                <a:ea typeface="Batang" pitchFamily="18" charset="-127"/>
              </a:rPr>
              <a:t>Discussion Question:</a:t>
            </a:r>
            <a:br>
              <a:rPr lang="en-US" dirty="0">
                <a:latin typeface="Batang" pitchFamily="18" charset="-127"/>
                <a:ea typeface="Batang" pitchFamily="18" charset="-127"/>
              </a:rPr>
            </a:br>
            <a:r>
              <a:rPr lang="en-US" sz="4000" dirty="0">
                <a:latin typeface="Batang" pitchFamily="18" charset="-127"/>
                <a:ea typeface="Batang" pitchFamily="18" charset="-127"/>
              </a:rPr>
              <a:t/>
            </a:r>
            <a:br>
              <a:rPr lang="en-US" sz="4000" dirty="0">
                <a:latin typeface="Batang" pitchFamily="18" charset="-127"/>
                <a:ea typeface="Batang" pitchFamily="18" charset="-127"/>
              </a:rPr>
            </a:br>
            <a:r>
              <a:rPr lang="en-US" sz="4000" dirty="0" smtClean="0">
                <a:latin typeface="Batang" pitchFamily="18" charset="-127"/>
                <a:ea typeface="Batang" pitchFamily="18" charset="-127"/>
              </a:rPr>
              <a:t>  </a:t>
            </a:r>
            <a:r>
              <a:rPr lang="en-US" sz="4000" dirty="0">
                <a:latin typeface="Batang" pitchFamily="18" charset="-127"/>
                <a:ea typeface="Batang" pitchFamily="18" charset="-127"/>
              </a:rPr>
              <a:t>What does it mean to be content with what you have?</a:t>
            </a:r>
            <a:endParaRPr lang="en-US" dirty="0">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v10142.jpg"/>
          <p:cNvPicPr>
            <a:picLocks noChangeAspect="1"/>
          </p:cNvPicPr>
          <p:nvPr/>
        </p:nvPicPr>
        <p:blipFill>
          <a:blip r:embed="rId2"/>
          <a:stretch>
            <a:fillRect/>
          </a:stretch>
        </p:blipFill>
        <p:spPr>
          <a:xfrm>
            <a:off x="0" y="0"/>
            <a:ext cx="9144000" cy="6858000"/>
          </a:xfrm>
          <a:prstGeom prst="rect">
            <a:avLst/>
          </a:prstGeom>
        </p:spPr>
      </p:pic>
      <p:sp>
        <p:nvSpPr>
          <p:cNvPr id="37890" name="Rectangle 2"/>
          <p:cNvSpPr>
            <a:spLocks noGrp="1" noRot="1" noChangeArrowheads="1"/>
          </p:cNvSpPr>
          <p:nvPr>
            <p:ph type="title"/>
          </p:nvPr>
        </p:nvSpPr>
        <p:spPr>
          <a:xfrm>
            <a:off x="457200" y="1676400"/>
            <a:ext cx="8385175" cy="2895600"/>
          </a:xfrm>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Discussion Question:</a:t>
            </a:r>
            <a:b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t>
            </a: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Do you have trouble sharing with others?</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v20037.jpg"/>
          <p:cNvPicPr>
            <a:picLocks noChangeAspect="1"/>
          </p:cNvPicPr>
          <p:nvPr/>
        </p:nvPicPr>
        <p:blipFill>
          <a:blip r:embed="rId2"/>
          <a:stretch>
            <a:fillRect/>
          </a:stretch>
        </p:blipFill>
        <p:spPr>
          <a:xfrm>
            <a:off x="0" y="0"/>
            <a:ext cx="9144000" cy="6858000"/>
          </a:xfrm>
          <a:prstGeom prst="rect">
            <a:avLst/>
          </a:prstGeom>
        </p:spPr>
      </p:pic>
      <p:sp>
        <p:nvSpPr>
          <p:cNvPr id="38914" name="Rectangle 2"/>
          <p:cNvSpPr>
            <a:spLocks noGrp="1" noRot="1" noChangeArrowheads="1"/>
          </p:cNvSpPr>
          <p:nvPr>
            <p:ph type="title"/>
          </p:nvPr>
        </p:nvSpPr>
        <p:spPr>
          <a:xfrm>
            <a:off x="758825" y="1905000"/>
            <a:ext cx="8385175" cy="1431925"/>
          </a:xfrm>
        </p:spPr>
        <p:txBody>
          <a:bodyPr/>
          <a:lstStyle/>
          <a:p>
            <a:r>
              <a:rPr lang="en-US" dirty="0"/>
              <a:t>Discussion Question:</a:t>
            </a:r>
            <a:br>
              <a:rPr lang="en-US" dirty="0"/>
            </a:br>
            <a:r>
              <a:rPr lang="en-US" sz="4000" dirty="0" smtClean="0"/>
              <a:t/>
            </a:r>
            <a:br>
              <a:rPr lang="en-US" sz="4000" dirty="0" smtClean="0"/>
            </a:br>
            <a:r>
              <a:rPr lang="en-US" sz="4000" dirty="0" smtClean="0"/>
              <a:t/>
            </a:r>
            <a:br>
              <a:rPr lang="en-US" sz="4000" dirty="0" smtClean="0"/>
            </a:br>
            <a:r>
              <a:rPr lang="en-US" sz="4000" dirty="0" smtClean="0"/>
              <a:t> </a:t>
            </a:r>
            <a:r>
              <a:rPr lang="en-US" sz="4000" dirty="0"/>
              <a:t>Is it better to have something divided evenly or to get more than your share?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v30027.jpg"/>
          <p:cNvPicPr>
            <a:picLocks noChangeAspect="1"/>
          </p:cNvPicPr>
          <p:nvPr/>
        </p:nvPicPr>
        <p:blipFill>
          <a:blip r:embed="rId2"/>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938" name="Rectangle 2"/>
          <p:cNvSpPr>
            <a:spLocks noGrp="1" noRot="1" noChangeArrowheads="1"/>
          </p:cNvSpPr>
          <p:nvPr>
            <p:ph type="title"/>
          </p:nvPr>
        </p:nvSpPr>
        <p:spPr>
          <a:xfrm>
            <a:off x="381000" y="2362200"/>
            <a:ext cx="8385175" cy="1143000"/>
          </a:xfrm>
        </p:spPr>
        <p:txBody>
          <a:bodyPr/>
          <a:lstStyle/>
          <a:p>
            <a:pPr algn="ctr"/>
            <a:r>
              <a:rPr lang="en-US" dirty="0"/>
              <a:t>Discussion Question:</a:t>
            </a:r>
            <a:br>
              <a:rPr lang="en-US" dirty="0"/>
            </a:br>
            <a:r>
              <a:rPr lang="en-US" dirty="0" smtClean="0"/>
              <a:t>   </a:t>
            </a:r>
            <a:r>
              <a:rPr lang="en-US" sz="4000" dirty="0"/>
              <a:t/>
            </a:r>
            <a:br>
              <a:rPr lang="en-US" sz="4000" dirty="0"/>
            </a:br>
            <a:r>
              <a:rPr lang="en-US" sz="4000" dirty="0" smtClean="0"/>
              <a:t>Who </a:t>
            </a:r>
            <a:r>
              <a:rPr lang="en-US" sz="4000" dirty="0"/>
              <a:t>is the most generous person you know? </a:t>
            </a:r>
            <a:r>
              <a:rPr lang="en-US" sz="4000" dirty="0" smtClean="0"/>
              <a:t>           Who </a:t>
            </a:r>
            <a:r>
              <a:rPr lang="en-US" sz="4000" dirty="0"/>
              <a:t>is the most content person you know?</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Mr. Anderson's Character Development Class</a:t>
            </a:r>
          </a:p>
        </p:txBody>
      </p:sp>
      <p:sp>
        <p:nvSpPr>
          <p:cNvPr id="40962" name="Rectangle 2"/>
          <p:cNvSpPr>
            <a:spLocks noGrp="1" noRot="1" noChangeArrowheads="1"/>
          </p:cNvSpPr>
          <p:nvPr>
            <p:ph type="title"/>
          </p:nvPr>
        </p:nvSpPr>
        <p:spPr>
          <a:xfrm>
            <a:off x="457200" y="2530475"/>
            <a:ext cx="8385175" cy="1431925"/>
          </a:xfrm>
        </p:spPr>
        <p:txBody>
          <a:bodyPr/>
          <a:lstStyle/>
          <a:p>
            <a:r>
              <a:rPr lang="en-US" sz="3600"/>
              <a:t>                 Activity</a:t>
            </a:r>
            <a:br>
              <a:rPr lang="en-US" sz="3600"/>
            </a:br>
            <a:r>
              <a:rPr lang="en-US" sz="3600"/>
              <a:t/>
            </a:r>
            <a:br>
              <a:rPr lang="en-US" sz="3600"/>
            </a:br>
            <a:r>
              <a:rPr lang="en-US" sz="3600"/>
              <a:t>Read aloud the fable “The Boy and the Filberts.” Have students work in pairs to write two possible endings to complete the fable—one that explains what happens if the boy continues to act selfishly and one that tells what happens if the boy decides to be unselfish.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v10017.jpg"/>
          <p:cNvPicPr>
            <a:picLocks noChangeAspect="1"/>
          </p:cNvPicPr>
          <p:nvPr/>
        </p:nvPicPr>
        <p:blipFill>
          <a:blip r:embed="rId2"/>
          <a:stretch>
            <a:fillRect/>
          </a:stretch>
        </p:blipFill>
        <p:spPr>
          <a:xfrm>
            <a:off x="0" y="0"/>
            <a:ext cx="9144000" cy="6858000"/>
          </a:xfrm>
          <a:prstGeom prst="rect">
            <a:avLst/>
          </a:prstGeom>
        </p:spPr>
      </p:pic>
      <p:sp>
        <p:nvSpPr>
          <p:cNvPr id="15362" name="Rectangle 2"/>
          <p:cNvSpPr>
            <a:spLocks noGrp="1" noRot="1" noChangeArrowheads="1"/>
          </p:cNvSpPr>
          <p:nvPr>
            <p:ph type="title"/>
          </p:nvPr>
        </p:nvSpPr>
        <p:spPr>
          <a:xfrm>
            <a:off x="457200" y="1006475"/>
            <a:ext cx="8385175" cy="3946525"/>
          </a:xfrm>
        </p:spPr>
        <p:txBody>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Definition:</a:t>
            </a:r>
            <a:b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Showing high regard for self, others, and property.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v10056.jpg"/>
          <p:cNvPicPr>
            <a:picLocks noChangeAspect="1"/>
          </p:cNvPicPr>
          <p:nvPr/>
        </p:nvPicPr>
        <p:blipFill>
          <a:blip r:embed="rId2"/>
          <a:stretch>
            <a:fillRect/>
          </a:stretch>
        </p:blipFill>
        <p:spPr>
          <a:xfrm>
            <a:off x="0" y="0"/>
            <a:ext cx="9144000" cy="6858000"/>
          </a:xfrm>
          <a:prstGeom prst="rect">
            <a:avLst/>
          </a:prstGeom>
        </p:spPr>
      </p:pic>
      <p:sp>
        <p:nvSpPr>
          <p:cNvPr id="16386" name="Rectangle 2"/>
          <p:cNvSpPr>
            <a:spLocks noGrp="1" noRot="1" noChangeArrowheads="1"/>
          </p:cNvSpPr>
          <p:nvPr>
            <p:ph type="title"/>
          </p:nvPr>
        </p:nvSpPr>
        <p:spPr>
          <a:xfrm>
            <a:off x="457200" y="244475"/>
            <a:ext cx="8385175" cy="974725"/>
          </a:xfrm>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“The Golden Rule”</a:t>
            </a:r>
          </a:p>
        </p:txBody>
      </p:sp>
      <p:sp>
        <p:nvSpPr>
          <p:cNvPr id="16387" name="Rectangle 3"/>
          <p:cNvSpPr>
            <a:spLocks noGrp="1" noRot="1" noChangeArrowheads="1"/>
          </p:cNvSpPr>
          <p:nvPr>
            <p:ph type="body" sz="half" idx="1"/>
          </p:nvPr>
        </p:nvSpPr>
        <p:spPr>
          <a:xfrm>
            <a:off x="1295400" y="4876800"/>
            <a:ext cx="6934200" cy="1600200"/>
          </a:xfrm>
        </p:spPr>
        <p:txBody>
          <a:bodyPr/>
          <a:lstStyle/>
          <a:p>
            <a:pPr algn="ctr">
              <a:buNone/>
            </a:pPr>
            <a:r>
              <a:rPr lang="en-US" sz="4000" dirty="0"/>
              <a:t>Treating others the way you would want to be treated.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v10083.jpg"/>
          <p:cNvPicPr>
            <a:picLocks noChangeAspect="1"/>
          </p:cNvPicPr>
          <p:nvPr/>
        </p:nvPicPr>
        <p:blipFill>
          <a:blip r:embed="rId2"/>
          <a:stretch>
            <a:fillRect/>
          </a:stretch>
        </p:blipFill>
        <p:spPr>
          <a:xfrm>
            <a:off x="0" y="0"/>
            <a:ext cx="9144000" cy="6858000"/>
          </a:xfrm>
          <a:prstGeom prst="rect">
            <a:avLst/>
          </a:prstGeom>
        </p:spPr>
      </p:pic>
      <p:sp>
        <p:nvSpPr>
          <p:cNvPr id="17410" name="Rectangle 2"/>
          <p:cNvSpPr>
            <a:spLocks noGrp="1" noRot="1" noChangeArrowheads="1"/>
          </p:cNvSpPr>
          <p:nvPr>
            <p:ph type="title"/>
          </p:nvPr>
        </p:nvSpPr>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Example</a:t>
            </a:r>
          </a:p>
        </p:txBody>
      </p:sp>
      <p:sp>
        <p:nvSpPr>
          <p:cNvPr id="17411" name="Rectangle 3"/>
          <p:cNvSpPr>
            <a:spLocks noGrp="1" noRot="1" noChangeArrowheads="1"/>
          </p:cNvSpPr>
          <p:nvPr>
            <p:ph type="body" sz="half" idx="1"/>
          </p:nvPr>
        </p:nvSpPr>
        <p:spPr>
          <a:xfrm>
            <a:off x="533400" y="4572000"/>
            <a:ext cx="8305800" cy="1905000"/>
          </a:xfrm>
        </p:spPr>
        <p:txBody>
          <a:bodyPr/>
          <a:lstStyle/>
          <a:p>
            <a:pPr algn="ctr">
              <a:buNone/>
            </a:pPr>
            <a:r>
              <a:rPr lang="en-US" sz="4000" dirty="0" smtClean="0"/>
              <a:t>  Show </a:t>
            </a:r>
            <a:r>
              <a:rPr lang="en-US" sz="4000" dirty="0"/>
              <a:t>respect by asking permission before using someone else’s things.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v10128.jpg"/>
          <p:cNvPicPr>
            <a:picLocks noChangeAspect="1"/>
          </p:cNvPicPr>
          <p:nvPr/>
        </p:nvPicPr>
        <p:blipFill>
          <a:blip r:embed="rId2"/>
          <a:stretch>
            <a:fillRect/>
          </a:stretch>
        </p:blipFill>
        <p:spPr>
          <a:xfrm>
            <a:off x="0" y="0"/>
            <a:ext cx="9144000" cy="6858000"/>
          </a:xfrm>
          <a:prstGeom prst="rect">
            <a:avLst/>
          </a:prstGeom>
        </p:spPr>
      </p:pic>
      <p:sp>
        <p:nvSpPr>
          <p:cNvPr id="22530" name="Rectangle 2"/>
          <p:cNvSpPr>
            <a:spLocks noGrp="1" noRot="1" noChangeArrowheads="1"/>
          </p:cNvSpPr>
          <p:nvPr>
            <p:ph type="title"/>
          </p:nvPr>
        </p:nvSpPr>
        <p:spPr>
          <a:xfrm>
            <a:off x="228600" y="0"/>
            <a:ext cx="8613775" cy="6857999"/>
          </a:xfrm>
        </p:spPr>
        <p:txBody>
          <a:bodyPr/>
          <a:lstStyle/>
          <a:p>
            <a:pPr algn="ct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Example</a:t>
            </a: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Show respect for others even when they are different from you.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v10210.jpg"/>
          <p:cNvPicPr>
            <a:picLocks noChangeAspect="1"/>
          </p:cNvPicPr>
          <p:nvPr/>
        </p:nvPicPr>
        <p:blipFill>
          <a:blip r:embed="rId2"/>
          <a:stretch>
            <a:fillRect/>
          </a:stretch>
        </p:blipFill>
        <p:spPr>
          <a:xfrm>
            <a:off x="0" y="0"/>
            <a:ext cx="9144000" cy="6858000"/>
          </a:xfrm>
          <a:prstGeom prst="rect">
            <a:avLst/>
          </a:prstGeom>
        </p:spPr>
      </p:pic>
      <p:sp>
        <p:nvSpPr>
          <p:cNvPr id="23554" name="Rectangle 2"/>
          <p:cNvSpPr>
            <a:spLocks noGrp="1" noRot="1" noChangeArrowheads="1"/>
          </p:cNvSpPr>
          <p:nvPr>
            <p:ph type="title"/>
          </p:nvPr>
        </p:nvSpPr>
        <p:spPr>
          <a:xfrm>
            <a:off x="457200" y="244475"/>
            <a:ext cx="8385175" cy="974725"/>
          </a:xfrm>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Example</a:t>
            </a:r>
          </a:p>
        </p:txBody>
      </p:sp>
      <p:sp>
        <p:nvSpPr>
          <p:cNvPr id="23555" name="Rectangle 3"/>
          <p:cNvSpPr>
            <a:spLocks noGrp="1" noRot="1" noChangeArrowheads="1"/>
          </p:cNvSpPr>
          <p:nvPr>
            <p:ph type="body" sz="half" idx="1"/>
          </p:nvPr>
        </p:nvSpPr>
        <p:spPr>
          <a:xfrm>
            <a:off x="457200" y="5181600"/>
            <a:ext cx="8458200" cy="1371600"/>
          </a:xfrm>
        </p:spPr>
        <p:txBody>
          <a:bodyPr/>
          <a:lstStyle/>
          <a:p>
            <a:pPr algn="ctr">
              <a:buNone/>
            </a:pPr>
            <a:r>
              <a:rPr lang="en-US" sz="3600" b="1" dirty="0" smtClean="0">
                <a:latin typeface="Batang" pitchFamily="18" charset="-127"/>
                <a:ea typeface="Batang" pitchFamily="18" charset="-127"/>
              </a:rPr>
              <a:t>  Showing </a:t>
            </a:r>
            <a:r>
              <a:rPr lang="en-US" sz="3600" b="1" dirty="0">
                <a:latin typeface="Batang" pitchFamily="18" charset="-127"/>
                <a:ea typeface="Batang" pitchFamily="18" charset="-127"/>
              </a:rPr>
              <a:t>respectful behavior is a way of saying, “I care for you”.</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v10251.jpg"/>
          <p:cNvPicPr>
            <a:picLocks noChangeAspect="1"/>
          </p:cNvPicPr>
          <p:nvPr/>
        </p:nvPicPr>
        <p:blipFill>
          <a:blip r:embed="rId2"/>
          <a:stretch>
            <a:fillRect/>
          </a:stretch>
        </p:blipFill>
        <p:spPr>
          <a:xfrm>
            <a:off x="0" y="0"/>
            <a:ext cx="9144000" cy="6858000"/>
          </a:xfrm>
          <a:prstGeom prst="rect">
            <a:avLst/>
          </a:prstGeom>
        </p:spPr>
      </p:pic>
      <p:sp>
        <p:nvSpPr>
          <p:cNvPr id="24578" name="Rectangle 2"/>
          <p:cNvSpPr>
            <a:spLocks noGrp="1" noRot="1" noChangeArrowheads="1"/>
          </p:cNvSpPr>
          <p:nvPr>
            <p:ph type="title"/>
          </p:nvPr>
        </p:nvSpPr>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Quote</a:t>
            </a:r>
          </a:p>
        </p:txBody>
      </p:sp>
      <p:sp>
        <p:nvSpPr>
          <p:cNvPr id="24579" name="Rectangle 3"/>
          <p:cNvSpPr>
            <a:spLocks noGrp="1" noRot="1" noChangeArrowheads="1"/>
          </p:cNvSpPr>
          <p:nvPr>
            <p:ph type="body" sz="half" idx="1"/>
          </p:nvPr>
        </p:nvSpPr>
        <p:spPr>
          <a:xfrm>
            <a:off x="914400" y="5181600"/>
            <a:ext cx="7848600" cy="1447800"/>
          </a:xfrm>
        </p:spPr>
        <p:txBody>
          <a:bodyPr/>
          <a:lstStyle/>
          <a:p>
            <a:pPr algn="r">
              <a:buFont typeface="Wingdings" pitchFamily="2" charset="2"/>
              <a:buNone/>
            </a:pPr>
            <a:r>
              <a:rPr lang="en-US" sz="4000" b="1" dirty="0">
                <a:latin typeface="Batang" pitchFamily="18" charset="-127"/>
                <a:ea typeface="Batang" pitchFamily="18" charset="-127"/>
              </a:rPr>
              <a:t>Respect is love in plain clothes</a:t>
            </a:r>
            <a:r>
              <a:rPr lang="en-US" sz="4000" b="1" dirty="0" smtClean="0">
                <a:latin typeface="Batang" pitchFamily="18" charset="-127"/>
                <a:ea typeface="Batang" pitchFamily="18" charset="-127"/>
              </a:rPr>
              <a:t>.             -</a:t>
            </a:r>
            <a:r>
              <a:rPr lang="en-US" sz="4000" b="1" dirty="0">
                <a:latin typeface="Batang" pitchFamily="18" charset="-127"/>
                <a:ea typeface="Batang" pitchFamily="18" charset="-127"/>
              </a:rPr>
              <a:t>Frankie Byrne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v10070.jpg"/>
          <p:cNvPicPr>
            <a:picLocks noChangeAspect="1"/>
          </p:cNvPicPr>
          <p:nvPr/>
        </p:nvPicPr>
        <p:blipFill>
          <a:blip r:embed="rId2"/>
          <a:stretch>
            <a:fillRect/>
          </a:stretch>
        </p:blipFill>
        <p:spPr>
          <a:xfrm>
            <a:off x="0" y="0"/>
            <a:ext cx="9144000" cy="6858000"/>
          </a:xfrm>
          <a:prstGeom prst="rect">
            <a:avLst/>
          </a:prstGeom>
        </p:spPr>
      </p:pic>
      <p:sp>
        <p:nvSpPr>
          <p:cNvPr id="26626" name="Rectangle 2"/>
          <p:cNvSpPr>
            <a:spLocks noGrp="1" noRot="1" noChangeArrowheads="1"/>
          </p:cNvSpPr>
          <p:nvPr>
            <p:ph type="title"/>
          </p:nvPr>
        </p:nvSpPr>
        <p:spPr>
          <a:xfrm>
            <a:off x="457200" y="0"/>
            <a:ext cx="8385175" cy="6858000"/>
          </a:xfrm>
        </p:spPr>
        <p:txBody>
          <a:bodyPr/>
          <a:lstStyle/>
          <a:p>
            <a:pPr algn="ct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Quote</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When people do not respect us we are sharply offended; yet in his private heart no man much respects himself.</a:t>
            </a:r>
            <a:b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br>
            <a:r>
              <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-Mark Twain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v10131.jpg"/>
          <p:cNvPicPr>
            <a:picLocks noChangeAspect="1"/>
          </p:cNvPicPr>
          <p:nvPr/>
        </p:nvPicPr>
        <p:blipFill>
          <a:blip r:embed="rId2"/>
          <a:stretch>
            <a:fillRect/>
          </a:stretch>
        </p:blipFill>
        <p:spPr>
          <a:xfrm>
            <a:off x="0" y="0"/>
            <a:ext cx="9144000" cy="6858000"/>
          </a:xfrm>
          <a:prstGeom prst="rect">
            <a:avLst/>
          </a:prstGeom>
        </p:spPr>
      </p:pic>
      <p:sp>
        <p:nvSpPr>
          <p:cNvPr id="27650" name="Rectangle 2"/>
          <p:cNvSpPr>
            <a:spLocks noGrp="1" noRot="1" noChangeArrowheads="1"/>
          </p:cNvSpPr>
          <p:nvPr>
            <p:ph type="title"/>
          </p:nvPr>
        </p:nvSpPr>
        <p:spPr>
          <a:xfrm>
            <a:off x="758825" y="381000"/>
            <a:ext cx="8385175" cy="1431925"/>
          </a:xfrm>
        </p:spPr>
        <p:txBody>
          <a:bodyPr/>
          <a:lstStyle/>
          <a:p>
            <a:pPr algn="ctr"/>
            <a:r>
              <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atang" pitchFamily="18" charset="-127"/>
                <a:ea typeface="Batang" pitchFamily="18" charset="-127"/>
              </a:rPr>
              <a:t>Respect Quote</a:t>
            </a:r>
          </a:p>
        </p:txBody>
      </p:sp>
      <p:sp>
        <p:nvSpPr>
          <p:cNvPr id="27651" name="Rectangle 3"/>
          <p:cNvSpPr>
            <a:spLocks noGrp="1" noRot="1" noChangeArrowheads="1"/>
          </p:cNvSpPr>
          <p:nvPr>
            <p:ph type="body" sz="half" idx="1"/>
          </p:nvPr>
        </p:nvSpPr>
        <p:spPr>
          <a:xfrm>
            <a:off x="685800" y="2438400"/>
            <a:ext cx="7924800" cy="2209800"/>
          </a:xfrm>
        </p:spPr>
        <p:txBody>
          <a:bodyPr/>
          <a:lstStyle/>
          <a:p>
            <a:pPr algn="r">
              <a:buFont typeface="Wingdings" pitchFamily="2" charset="2"/>
              <a:buNone/>
            </a:pPr>
            <a:r>
              <a:rPr lang="en-US" dirty="0"/>
              <a:t>When you are content to be simply yourself and don’t compare or compete, everybody will respect you.</a:t>
            </a:r>
          </a:p>
          <a:p>
            <a:pPr algn="r">
              <a:buFont typeface="Wingdings" pitchFamily="2" charset="2"/>
              <a:buNone/>
            </a:pPr>
            <a:r>
              <a:rPr lang="en-US" dirty="0"/>
              <a:t>                         -Lao-Tzu</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238</TotalTime>
  <Words>279</Words>
  <Application>Microsoft Office PowerPoint</Application>
  <PresentationFormat>On-screen Show (4:3)</PresentationFormat>
  <Paragraphs>43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Glass Layers</vt:lpstr>
      <vt:lpstr>Character Education Character Trait Respect</vt:lpstr>
      <vt:lpstr>Respect Definition:  Showing high regard for self, others, and property.</vt:lpstr>
      <vt:lpstr>Respect  “The Golden Rule”</vt:lpstr>
      <vt:lpstr>Respect Example</vt:lpstr>
      <vt:lpstr>Respect Example        Show respect for others even when they are different from you.</vt:lpstr>
      <vt:lpstr>Respect Example</vt:lpstr>
      <vt:lpstr>Respect Quote</vt:lpstr>
      <vt:lpstr>Respect Quote    When people do not respect us we are sharply offended; yet in his private heart no man much respects himself. -Mark Twain</vt:lpstr>
      <vt:lpstr>Respect Quote</vt:lpstr>
      <vt:lpstr>Respect Quotes</vt:lpstr>
      <vt:lpstr>Respect Words</vt:lpstr>
      <vt:lpstr>“The Boy and the Filberts”</vt:lpstr>
      <vt:lpstr>Slide 13</vt:lpstr>
      <vt:lpstr>Discussion Question:   What do you think the boy in the fable will do?</vt:lpstr>
      <vt:lpstr>Discussion Question:    What does it mean to be content with what you have?</vt:lpstr>
      <vt:lpstr>Discussion Question:   Do you have trouble sharing with others?</vt:lpstr>
      <vt:lpstr>Discussion Question:    Is it better to have something divided evenly or to get more than your share?</vt:lpstr>
      <vt:lpstr>Discussion Question:     Who is the most generous person you know?            Who is the most content person you know?</vt:lpstr>
      <vt:lpstr>                 Activity  Read aloud the fable “The Boy and the Filberts.” Have students work in pairs to write two possible endings to complete the fable—one that explains what happens if the boy continues to act selfishly and one that tells what happens if the boy decides to be unselfish.</vt:lpstr>
    </vt:vector>
  </TitlesOfParts>
  <Company>Oklahoma City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 Education Respect</dc:title>
  <dc:creator>OKCPS</dc:creator>
  <cp:lastModifiedBy>Care</cp:lastModifiedBy>
  <cp:revision>9</cp:revision>
  <dcterms:created xsi:type="dcterms:W3CDTF">2005-09-14T02:55:25Z</dcterms:created>
  <dcterms:modified xsi:type="dcterms:W3CDTF">2008-04-04T08:29:49Z</dcterms:modified>
</cp:coreProperties>
</file>