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12/25/2012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7972452" cy="4252930"/>
          </a:xfrm>
        </p:spPr>
        <p:txBody>
          <a:bodyPr>
            <a:normAutofit/>
          </a:bodyPr>
          <a:lstStyle/>
          <a:p>
            <a:r>
              <a:rPr lang="hi-IN" sz="3500" dirty="0" smtClean="0">
                <a:solidFill>
                  <a:srgbClr val="FF9900"/>
                </a:solidFill>
              </a:rPr>
              <a:t>    </a:t>
            </a:r>
            <a:r>
              <a:rPr lang="en-US" sz="3500" dirty="0" smtClean="0">
                <a:solidFill>
                  <a:srgbClr val="FF9900"/>
                </a:solidFill>
              </a:rPr>
              <a:t> </a:t>
            </a:r>
            <a:r>
              <a:rPr lang="hi-IN" sz="3500" dirty="0" smtClean="0">
                <a:solidFill>
                  <a:srgbClr val="FF9900"/>
                </a:solidFill>
              </a:rPr>
              <a:t>प्रस्तुति- </a:t>
            </a:r>
            <a:r>
              <a:rPr lang="hi-IN" sz="3500" dirty="0" smtClean="0">
                <a:solidFill>
                  <a:srgbClr val="FF9900"/>
                </a:solidFill>
              </a:rPr>
              <a:t>चन्द्रकान्त पाठक</a:t>
            </a:r>
            <a:br>
              <a:rPr lang="hi-IN" sz="3500" dirty="0" smtClean="0">
                <a:solidFill>
                  <a:srgbClr val="FF9900"/>
                </a:solidFill>
              </a:rPr>
            </a:br>
            <a:r>
              <a:rPr lang="hi-IN" sz="3500" dirty="0" smtClean="0">
                <a:solidFill>
                  <a:srgbClr val="FF9900"/>
                </a:solidFill>
              </a:rPr>
              <a:t>      </a:t>
            </a:r>
            <a:r>
              <a:rPr lang="en-US" sz="3500" dirty="0" smtClean="0">
                <a:solidFill>
                  <a:srgbClr val="FF9900"/>
                </a:solidFill>
              </a:rPr>
              <a:t>   </a:t>
            </a:r>
            <a:r>
              <a:rPr lang="hi-IN" sz="3500" dirty="0" smtClean="0">
                <a:solidFill>
                  <a:srgbClr val="FF9900"/>
                </a:solidFill>
              </a:rPr>
              <a:t>के॰वि॰ </a:t>
            </a:r>
            <a:r>
              <a:rPr lang="hi-IN" sz="3500" dirty="0" smtClean="0">
                <a:solidFill>
                  <a:srgbClr val="FF9900"/>
                </a:solidFill>
              </a:rPr>
              <a:t>क्रमांक-2 कुलाबा</a:t>
            </a:r>
            <a:br>
              <a:rPr lang="hi-IN" sz="3500" dirty="0" smtClean="0">
                <a:solidFill>
                  <a:srgbClr val="FF9900"/>
                </a:solidFill>
              </a:rPr>
            </a:br>
            <a:r>
              <a:rPr lang="hi-IN" sz="3500" dirty="0" smtClean="0">
                <a:solidFill>
                  <a:srgbClr val="FF9900"/>
                </a:solidFill>
              </a:rPr>
              <a:t>       </a:t>
            </a:r>
            <a:r>
              <a:rPr lang="en-US" sz="3500" dirty="0" smtClean="0">
                <a:solidFill>
                  <a:srgbClr val="FF9900"/>
                </a:solidFill>
              </a:rPr>
              <a:t>      </a:t>
            </a:r>
            <a:r>
              <a:rPr lang="hi-IN" sz="3500" dirty="0" smtClean="0">
                <a:solidFill>
                  <a:srgbClr val="FF9900"/>
                </a:solidFill>
              </a:rPr>
              <a:t>मुंबई-400005</a:t>
            </a:r>
            <a:r>
              <a:rPr lang="en-US" sz="3500" dirty="0" smtClean="0">
                <a:solidFill>
                  <a:srgbClr val="FF9900"/>
                </a:solidFill>
              </a:rPr>
              <a:t/>
            </a:r>
            <a:br>
              <a:rPr lang="en-US" sz="3500" dirty="0" smtClean="0">
                <a:solidFill>
                  <a:srgbClr val="FF9900"/>
                </a:solidFill>
              </a:rPr>
            </a:br>
            <a:r>
              <a:rPr lang="en-US" sz="3500" dirty="0" smtClean="0">
                <a:solidFill>
                  <a:srgbClr val="FF9900"/>
                </a:solidFill>
              </a:rPr>
              <a:t/>
            </a:r>
            <a:br>
              <a:rPr lang="en-US" sz="3500" dirty="0" smtClean="0">
                <a:solidFill>
                  <a:srgbClr val="FF9900"/>
                </a:solidFill>
              </a:rPr>
            </a:br>
            <a:r>
              <a:rPr lang="hi-IN" sz="3500" dirty="0" smtClean="0">
                <a:solidFill>
                  <a:srgbClr val="FF9900"/>
                </a:solidFill>
              </a:rPr>
              <a:t>            </a:t>
            </a:r>
            <a:br>
              <a:rPr lang="hi-IN" sz="3500" dirty="0" smtClean="0">
                <a:solidFill>
                  <a:srgbClr val="FF9900"/>
                </a:solidFill>
              </a:rPr>
            </a:br>
            <a:r>
              <a:rPr lang="hi-IN" sz="3500" dirty="0" smtClean="0">
                <a:solidFill>
                  <a:srgbClr val="FF9900"/>
                </a:solidFill>
              </a:rPr>
              <a:t>कक्षा-दसवीं</a:t>
            </a:r>
            <a:br>
              <a:rPr lang="hi-IN" sz="3500" dirty="0" smtClean="0">
                <a:solidFill>
                  <a:srgbClr val="FF9900"/>
                </a:solidFill>
              </a:rPr>
            </a:br>
            <a:r>
              <a:rPr lang="hi-IN" sz="3500" dirty="0" smtClean="0">
                <a:solidFill>
                  <a:srgbClr val="FF9900"/>
                </a:solidFill>
              </a:rPr>
              <a:t>समय-30 मिनट</a:t>
            </a:r>
            <a:endParaRPr lang="en-US" sz="3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208a.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28600" y="228600"/>
            <a:ext cx="8534400" cy="6248400"/>
          </a:xfrm>
        </p:spPr>
        <p:txBody>
          <a:bodyPr>
            <a:normAutofit lnSpcReduction="10000"/>
          </a:bodyPr>
          <a:lstStyle/>
          <a:p>
            <a:pPr>
              <a:buNone/>
            </a:pPr>
            <a:r>
              <a:rPr lang="en-US" u="sng" dirty="0" smtClean="0">
                <a:solidFill>
                  <a:schemeClr val="bg1"/>
                </a:solidFill>
                <a:latin typeface="Aparajita" pitchFamily="34" charset="0"/>
                <a:cs typeface="Aparajita" pitchFamily="34" charset="0"/>
              </a:rPr>
              <a:t>२.</a:t>
            </a:r>
            <a:r>
              <a:rPr lang="en-US" b="1" u="sng" dirty="0" smtClean="0">
                <a:solidFill>
                  <a:schemeClr val="bg1"/>
                </a:solidFill>
                <a:latin typeface="Aparajita" pitchFamily="34" charset="0"/>
                <a:cs typeface="Aparajita" pitchFamily="34" charset="0"/>
              </a:rPr>
              <a:t>रूपक अलंकार</a:t>
            </a:r>
            <a:r>
              <a:rPr lang="en-US" u="sng" dirty="0" smtClean="0">
                <a:solidFill>
                  <a:schemeClr val="bg1"/>
                </a:solidFill>
                <a:latin typeface="Aparajita" pitchFamily="34" charset="0"/>
                <a:cs typeface="Aparajita" pitchFamily="34" charset="0"/>
              </a:rPr>
              <a:t> </a:t>
            </a:r>
            <a:r>
              <a:rPr lang="en-US" dirty="0" smtClean="0">
                <a:solidFill>
                  <a:schemeClr val="bg1"/>
                </a:solidFill>
                <a:latin typeface="Aparajita" pitchFamily="34" charset="0"/>
                <a:cs typeface="Aparajita" pitchFamily="34" charset="0"/>
              </a:rPr>
              <a:t>:- जहाँ उपमेय पर उपमान का आरोप किया जाय ,वहाँ रूपक अलंकार होता है , यानी उपमेय और उपमान में कोई अन्तर न दिखाई पड़े । उदाहरण -</a:t>
            </a:r>
          </a:p>
          <a:p>
            <a:pPr>
              <a:buNone/>
            </a:pPr>
            <a:r>
              <a:rPr lang="en-US" dirty="0" smtClean="0">
                <a:solidFill>
                  <a:schemeClr val="bg1"/>
                </a:solidFill>
                <a:latin typeface="Aparajita" pitchFamily="34" charset="0"/>
                <a:cs typeface="Aparajita" pitchFamily="34" charset="0"/>
              </a:rPr>
              <a:t>               </a:t>
            </a:r>
            <a:r>
              <a:rPr lang="en-US" dirty="0" err="1" smtClean="0">
                <a:solidFill>
                  <a:schemeClr val="bg1"/>
                </a:solidFill>
                <a:latin typeface="Aparajita" pitchFamily="34" charset="0"/>
                <a:cs typeface="Aparajita" pitchFamily="34" charset="0"/>
              </a:rPr>
              <a:t>बीती</a:t>
            </a:r>
            <a:r>
              <a:rPr lang="en-US" dirty="0" smtClean="0">
                <a:solidFill>
                  <a:schemeClr val="bg1"/>
                </a:solidFill>
                <a:latin typeface="Aparajita" pitchFamily="34" charset="0"/>
                <a:cs typeface="Aparajita" pitchFamily="34" charset="0"/>
              </a:rPr>
              <a:t> विभावरी जाग री।</a:t>
            </a:r>
          </a:p>
          <a:p>
            <a:pPr>
              <a:buNone/>
            </a:pPr>
            <a:r>
              <a:rPr lang="en-US" dirty="0" smtClean="0">
                <a:solidFill>
                  <a:schemeClr val="bg1"/>
                </a:solidFill>
                <a:latin typeface="Aparajita" pitchFamily="34" charset="0"/>
                <a:cs typeface="Aparajita" pitchFamily="34" charset="0"/>
              </a:rPr>
              <a:t>         </a:t>
            </a:r>
            <a:r>
              <a:rPr lang="hi-IN" dirty="0" smtClean="0">
                <a:solidFill>
                  <a:schemeClr val="bg1"/>
                </a:solidFill>
                <a:latin typeface="Aparajita" pitchFamily="34" charset="0"/>
                <a:cs typeface="Aparajita" pitchFamily="34" charset="0"/>
              </a:rPr>
              <a:t>     </a:t>
            </a:r>
            <a:r>
              <a:rPr lang="en-US" dirty="0" err="1" smtClean="0">
                <a:solidFill>
                  <a:schemeClr val="bg1"/>
                </a:solidFill>
                <a:latin typeface="Aparajita" pitchFamily="34" charset="0"/>
                <a:cs typeface="Aparajita" pitchFamily="34" charset="0"/>
              </a:rPr>
              <a:t>अम्बर</a:t>
            </a:r>
            <a:r>
              <a:rPr lang="en-US" dirty="0" smtClean="0">
                <a:solidFill>
                  <a:schemeClr val="bg1"/>
                </a:solidFill>
                <a:latin typeface="Aparajita" pitchFamily="34" charset="0"/>
                <a:cs typeface="Aparajita" pitchFamily="34" charset="0"/>
              </a:rPr>
              <a:t> -पनघट में डुबों </a:t>
            </a:r>
            <a:r>
              <a:rPr lang="en-US" dirty="0" err="1" smtClean="0">
                <a:solidFill>
                  <a:schemeClr val="bg1"/>
                </a:solidFill>
                <a:latin typeface="Aparajita" pitchFamily="34" charset="0"/>
                <a:cs typeface="Aparajita" pitchFamily="34" charset="0"/>
              </a:rPr>
              <a:t>रही</a:t>
            </a:r>
            <a:r>
              <a:rPr lang="en-US" dirty="0" smtClean="0">
                <a:solidFill>
                  <a:schemeClr val="bg1"/>
                </a:solidFill>
                <a:latin typeface="Aparajita" pitchFamily="34" charset="0"/>
                <a:cs typeface="Aparajita" pitchFamily="34" charset="0"/>
              </a:rPr>
              <a:t> ,</a:t>
            </a:r>
            <a:endParaRPr lang="hi-IN" dirty="0" smtClean="0">
              <a:solidFill>
                <a:schemeClr val="bg1"/>
              </a:solidFill>
              <a:latin typeface="Aparajita" pitchFamily="34" charset="0"/>
              <a:cs typeface="Aparajita" pitchFamily="34" charset="0"/>
            </a:endParaRPr>
          </a:p>
          <a:p>
            <a:pPr>
              <a:buNone/>
            </a:pPr>
            <a:r>
              <a:rPr lang="hi-IN" dirty="0" smtClean="0">
                <a:solidFill>
                  <a:schemeClr val="bg1"/>
                </a:solidFill>
                <a:latin typeface="Aparajita" pitchFamily="34" charset="0"/>
                <a:cs typeface="Aparajita" pitchFamily="34" charset="0"/>
              </a:rPr>
              <a:t>               </a:t>
            </a:r>
            <a:r>
              <a:rPr lang="en-US" dirty="0" err="1" smtClean="0">
                <a:solidFill>
                  <a:schemeClr val="bg1"/>
                </a:solidFill>
                <a:latin typeface="Aparajita" pitchFamily="34" charset="0"/>
                <a:cs typeface="Aparajita" pitchFamily="34" charset="0"/>
              </a:rPr>
              <a:t>तारा</a:t>
            </a:r>
            <a:r>
              <a:rPr lang="en-US" dirty="0" smtClean="0">
                <a:solidFill>
                  <a:schemeClr val="bg1"/>
                </a:solidFill>
                <a:latin typeface="Aparajita" pitchFamily="34" charset="0"/>
                <a:cs typeface="Aparajita" pitchFamily="34" charset="0"/>
              </a:rPr>
              <a:t> -घट उषा नागरी ।'</a:t>
            </a:r>
          </a:p>
          <a:p>
            <a:pPr>
              <a:buNone/>
            </a:pPr>
            <a:endParaRPr lang="en-US" u="sng" dirty="0" smtClean="0">
              <a:solidFill>
                <a:schemeClr val="bg1"/>
              </a:solidFill>
              <a:latin typeface="Aparajita" pitchFamily="34" charset="0"/>
              <a:cs typeface="Aparajita" pitchFamily="34" charset="0"/>
            </a:endParaRPr>
          </a:p>
          <a:p>
            <a:pPr>
              <a:buNone/>
            </a:pPr>
            <a:r>
              <a:rPr lang="en-US" u="sng" dirty="0" smtClean="0">
                <a:solidFill>
                  <a:schemeClr val="bg1"/>
                </a:solidFill>
                <a:latin typeface="Aparajita" pitchFamily="34" charset="0"/>
                <a:cs typeface="Aparajita" pitchFamily="34" charset="0"/>
              </a:rPr>
              <a:t>३.</a:t>
            </a:r>
            <a:r>
              <a:rPr lang="en-US" b="1" u="sng" dirty="0" smtClean="0">
                <a:solidFill>
                  <a:schemeClr val="bg1"/>
                </a:solidFill>
                <a:latin typeface="Aparajita" pitchFamily="34" charset="0"/>
                <a:cs typeface="Aparajita" pitchFamily="34" charset="0"/>
              </a:rPr>
              <a:t>उत्प्रेक्षा अलंकार</a:t>
            </a:r>
            <a:r>
              <a:rPr lang="en-US" u="sng" dirty="0" smtClean="0">
                <a:solidFill>
                  <a:schemeClr val="bg1"/>
                </a:solidFill>
                <a:latin typeface="Aparajita" pitchFamily="34" charset="0"/>
                <a:cs typeface="Aparajita" pitchFamily="34" charset="0"/>
              </a:rPr>
              <a:t> </a:t>
            </a:r>
            <a:r>
              <a:rPr lang="en-US" dirty="0" smtClean="0">
                <a:solidFill>
                  <a:schemeClr val="bg1"/>
                </a:solidFill>
                <a:latin typeface="Aparajita" pitchFamily="34" charset="0"/>
                <a:cs typeface="Aparajita" pitchFamily="34" charset="0"/>
              </a:rPr>
              <a:t>:- जहाँ उपमेय को ही उपमान मान लिया जाता है यानी अप्रस्तुत को प्रस्तुत मानकर वर्णन किया जाता है। वहा उत्प्रेक्षा अलंकार होता है। यहाँ भिन्नता में अभिन्नता दिखाई जाती है।   </a:t>
            </a:r>
            <a:r>
              <a:rPr lang="en-US" dirty="0" err="1" smtClean="0">
                <a:solidFill>
                  <a:schemeClr val="bg1"/>
                </a:solidFill>
                <a:latin typeface="Aparajita" pitchFamily="34" charset="0"/>
                <a:cs typeface="Aparajita" pitchFamily="34" charset="0"/>
              </a:rPr>
              <a:t>उदाहरण</a:t>
            </a:r>
            <a:r>
              <a:rPr lang="en-US" dirty="0" smtClean="0">
                <a:solidFill>
                  <a:schemeClr val="bg1"/>
                </a:solidFill>
                <a:latin typeface="Aparajita" pitchFamily="34" charset="0"/>
                <a:cs typeface="Aparajita" pitchFamily="34" charset="0"/>
              </a:rPr>
              <a:t> –</a:t>
            </a:r>
          </a:p>
          <a:p>
            <a:pPr>
              <a:buNone/>
            </a:pPr>
            <a:r>
              <a:rPr lang="hi-IN" dirty="0" smtClean="0">
                <a:solidFill>
                  <a:schemeClr val="bg1"/>
                </a:solidFill>
                <a:latin typeface="Aparajita" pitchFamily="34" charset="0"/>
                <a:cs typeface="Aparajita" pitchFamily="34" charset="0"/>
              </a:rPr>
              <a:t>    पुलक प्रकट करती है धरती हरित तृणो के नोकों से।</a:t>
            </a:r>
          </a:p>
          <a:p>
            <a:pPr>
              <a:buNone/>
            </a:pPr>
            <a:r>
              <a:rPr lang="hi-IN" dirty="0" smtClean="0">
                <a:solidFill>
                  <a:schemeClr val="bg1"/>
                </a:solidFill>
                <a:latin typeface="Aparajita" pitchFamily="34" charset="0"/>
                <a:cs typeface="Aparajita" pitchFamily="34" charset="0"/>
              </a:rPr>
              <a:t>      मानो तरु भी झूम रहे हों, मंद पावन के झोंकों से।</a:t>
            </a:r>
            <a:endParaRPr lang="en-US" dirty="0">
              <a:solidFill>
                <a:schemeClr val="bg1"/>
              </a:solidFill>
              <a:latin typeface="Aparajita" pitchFamily="34" charset="0"/>
              <a:cs typeface="Aparajita"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35"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2000"/>
                                        <p:tgtEl>
                                          <p:spTgt spid="3">
                                            <p:txEl>
                                              <p:pRg st="7" end="7"/>
                                            </p:txEl>
                                          </p:spTgt>
                                        </p:tgtEl>
                                      </p:cBhvr>
                                    </p:animEffect>
                                    <p:anim calcmode="lin" valueType="num">
                                      <p:cBhvr>
                                        <p:cTn id="52"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53"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mrock-powerpoint-background.jpg"/>
          <p:cNvPicPr>
            <a:picLocks noChangeAspect="1"/>
          </p:cNvPicPr>
          <p:nvPr/>
        </p:nvPicPr>
        <p:blipFill>
          <a:blip r:embed="rId2" cstate="print"/>
          <a:stretch>
            <a:fillRect/>
          </a:stretch>
        </p:blipFill>
        <p:spPr>
          <a:xfrm>
            <a:off x="0" y="1071"/>
            <a:ext cx="9144000" cy="6855858"/>
          </a:xfrm>
          <a:prstGeom prst="rect">
            <a:avLst/>
          </a:prstGeom>
        </p:spPr>
      </p:pic>
      <p:sp>
        <p:nvSpPr>
          <p:cNvPr id="3" name="Content Placeholder 2"/>
          <p:cNvSpPr>
            <a:spLocks noGrp="1"/>
          </p:cNvSpPr>
          <p:nvPr>
            <p:ph idx="1"/>
          </p:nvPr>
        </p:nvSpPr>
        <p:spPr>
          <a:xfrm>
            <a:off x="304800" y="304800"/>
            <a:ext cx="8534400" cy="6096000"/>
          </a:xfrm>
        </p:spPr>
        <p:txBody>
          <a:bodyPr>
            <a:normAutofit fontScale="92500" lnSpcReduction="10000"/>
          </a:bodyPr>
          <a:lstStyle/>
          <a:p>
            <a:pPr>
              <a:buNone/>
            </a:pPr>
            <a:endParaRPr lang="en-US" dirty="0" smtClean="0"/>
          </a:p>
          <a:p>
            <a:pPr>
              <a:buNone/>
            </a:pPr>
            <a:r>
              <a:rPr lang="en-US" dirty="0" smtClean="0"/>
              <a:t>४.</a:t>
            </a:r>
            <a:r>
              <a:rPr lang="en-US" b="1" u="sng" dirty="0" smtClean="0"/>
              <a:t>अतिशयोक्ति अलंकार</a:t>
            </a:r>
            <a:r>
              <a:rPr lang="en-US" u="sng" dirty="0" smtClean="0"/>
              <a:t> </a:t>
            </a:r>
            <a:r>
              <a:rPr lang="en-US" dirty="0" smtClean="0"/>
              <a:t>:- </a:t>
            </a:r>
            <a:r>
              <a:rPr lang="en-US" sz="2700" dirty="0" smtClean="0">
                <a:latin typeface="Aparajita" pitchFamily="34" charset="0"/>
                <a:cs typeface="Aparajita" pitchFamily="34" charset="0"/>
              </a:rPr>
              <a:t>जहाँ पर लोक -सीमा का अतिक्रमण करके किसी विषय का वर्णन होता है । वहाँ पर अतिशयोक्ति अलंकार होता है। उदाहरण -</a:t>
            </a:r>
          </a:p>
          <a:p>
            <a:pPr>
              <a:buNone/>
            </a:pPr>
            <a:r>
              <a:rPr lang="en-US" sz="2700" dirty="0" smtClean="0">
                <a:latin typeface="Aparajita" pitchFamily="34" charset="0"/>
                <a:cs typeface="Aparajita" pitchFamily="34" charset="0"/>
              </a:rPr>
              <a:t>                   ह</a:t>
            </a:r>
            <a:r>
              <a:rPr lang="hi-IN" sz="2700" dirty="0" smtClean="0">
                <a:latin typeface="Aparajita" pitchFamily="34" charset="0"/>
                <a:cs typeface="Aparajita" pitchFamily="34" charset="0"/>
              </a:rPr>
              <a:t>नू</a:t>
            </a:r>
            <a:r>
              <a:rPr lang="en-US" sz="2700" dirty="0" err="1" smtClean="0">
                <a:latin typeface="Aparajita" pitchFamily="34" charset="0"/>
                <a:cs typeface="Aparajita" pitchFamily="34" charset="0"/>
              </a:rPr>
              <a:t>मान</a:t>
            </a:r>
            <a:r>
              <a:rPr lang="en-US" sz="2700" dirty="0" smtClean="0">
                <a:latin typeface="Aparajita" pitchFamily="34" charset="0"/>
                <a:cs typeface="Aparajita" pitchFamily="34" charset="0"/>
              </a:rPr>
              <a:t> की पूंछ में लगन न पायी आगि ।</a:t>
            </a:r>
          </a:p>
          <a:p>
            <a:pPr>
              <a:buNone/>
            </a:pPr>
            <a:r>
              <a:rPr lang="en-US" sz="2700" dirty="0" smtClean="0">
                <a:latin typeface="Aparajita" pitchFamily="34" charset="0"/>
                <a:cs typeface="Aparajita" pitchFamily="34" charset="0"/>
              </a:rPr>
              <a:t>                  </a:t>
            </a:r>
            <a:r>
              <a:rPr lang="hi-IN" sz="2700" dirty="0" smtClean="0">
                <a:latin typeface="Aparajita" pitchFamily="34" charset="0"/>
                <a:cs typeface="Aparajita" pitchFamily="34" charset="0"/>
              </a:rPr>
              <a:t>सि</a:t>
            </a:r>
            <a:r>
              <a:rPr lang="en-US" sz="2700" dirty="0" err="1" smtClean="0">
                <a:latin typeface="Aparajita" pitchFamily="34" charset="0"/>
                <a:cs typeface="Aparajita" pitchFamily="34" charset="0"/>
              </a:rPr>
              <a:t>गरी</a:t>
            </a:r>
            <a:r>
              <a:rPr lang="en-US" sz="2700" dirty="0" smtClean="0">
                <a:latin typeface="Aparajita" pitchFamily="34" charset="0"/>
                <a:cs typeface="Aparajita" pitchFamily="34" charset="0"/>
              </a:rPr>
              <a:t> लंका जल गई ,गये निसाचर भागि। ।</a:t>
            </a:r>
          </a:p>
          <a:p>
            <a:pPr>
              <a:buNone/>
            </a:pPr>
            <a:endParaRPr lang="en-US" dirty="0" smtClean="0"/>
          </a:p>
          <a:p>
            <a:pPr>
              <a:buNone/>
            </a:pPr>
            <a:r>
              <a:rPr lang="en-US" dirty="0" smtClean="0"/>
              <a:t>५.</a:t>
            </a:r>
            <a:r>
              <a:rPr lang="hi-IN" b="1" dirty="0" smtClean="0"/>
              <a:t>मानवीयकरण</a:t>
            </a:r>
            <a:r>
              <a:rPr lang="en-US" b="1" u="sng" dirty="0" smtClean="0"/>
              <a:t> अलंकार </a:t>
            </a:r>
            <a:r>
              <a:rPr lang="en-US" dirty="0" smtClean="0"/>
              <a:t>:- </a:t>
            </a:r>
            <a:r>
              <a:rPr lang="hi-IN" sz="2700" dirty="0" smtClean="0"/>
              <a:t>जहां जड़ प्रकृति या वस्तु पर मानवीय भावनाओं या क्रियाओं का आरोप हो वहाँ मानवीयकरण अलंकार होता है। उदाहरण- </a:t>
            </a:r>
          </a:p>
          <a:p>
            <a:pPr>
              <a:buNone/>
            </a:pPr>
            <a:r>
              <a:rPr lang="hi-IN" sz="2700" dirty="0" smtClean="0"/>
              <a:t>              दिवसावसान का समाय </a:t>
            </a:r>
          </a:p>
          <a:p>
            <a:pPr>
              <a:buNone/>
            </a:pPr>
            <a:r>
              <a:rPr lang="hi-IN" sz="2700" dirty="0" smtClean="0"/>
              <a:t>              मेघमय आसमान से उतर रही </a:t>
            </a:r>
          </a:p>
          <a:p>
            <a:pPr>
              <a:buNone/>
            </a:pPr>
            <a:r>
              <a:rPr lang="hi-IN" sz="2700" dirty="0" smtClean="0"/>
              <a:t>              वह संध्या-सुंदरी परी-सी, </a:t>
            </a:r>
          </a:p>
          <a:p>
            <a:pPr>
              <a:buNone/>
            </a:pPr>
            <a:r>
              <a:rPr lang="hi-IN" sz="2700" dirty="0" smtClean="0"/>
              <a:t>              धीरे धीरे धीरे।</a:t>
            </a:r>
          </a:p>
          <a:p>
            <a:pPr>
              <a:buNone/>
            </a:pPr>
            <a:endParaRPr lang="hi-IN" sz="2700" dirty="0" smtClean="0"/>
          </a:p>
          <a:p>
            <a:pPr>
              <a:buNone/>
            </a:pPr>
            <a:endParaRPr lang="en-US" sz="2700" dirty="0" smtClean="0">
              <a:latin typeface="Aparajita" pitchFamily="34" charset="0"/>
              <a:cs typeface="Aparajita" pitchFamily="34" charset="0"/>
            </a:endParaRPr>
          </a:p>
          <a:p>
            <a:pPr>
              <a:buNone/>
            </a:pP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800" decel="100000"/>
                                        <p:tgtEl>
                                          <p:spTgt spid="3">
                                            <p:txEl>
                                              <p:pRg st="2" end="2"/>
                                            </p:txEl>
                                          </p:spTgt>
                                        </p:tgtEl>
                                      </p:cBhvr>
                                    </p:animEffect>
                                    <p:anim calcmode="lin" valueType="num">
                                      <p:cBhvr>
                                        <p:cTn id="1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800" decel="100000"/>
                                        <p:tgtEl>
                                          <p:spTgt spid="3">
                                            <p:txEl>
                                              <p:pRg st="3" end="3"/>
                                            </p:txEl>
                                          </p:spTgt>
                                        </p:tgtEl>
                                      </p:cBhvr>
                                    </p:animEffect>
                                    <p:anim calcmode="lin" valueType="num">
                                      <p:cBhvr>
                                        <p:cTn id="2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800" decel="100000"/>
                                        <p:tgtEl>
                                          <p:spTgt spid="3">
                                            <p:txEl>
                                              <p:pRg st="5" end="5"/>
                                            </p:txEl>
                                          </p:spTgt>
                                        </p:tgtEl>
                                      </p:cBhvr>
                                    </p:animEffect>
                                    <p:anim calcmode="lin" valueType="num">
                                      <p:cBhvr>
                                        <p:cTn id="35"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800" decel="100000"/>
                                        <p:tgtEl>
                                          <p:spTgt spid="3">
                                            <p:txEl>
                                              <p:pRg st="6" end="6"/>
                                            </p:txEl>
                                          </p:spTgt>
                                        </p:tgtEl>
                                      </p:cBhvr>
                                    </p:animEffect>
                                    <p:anim calcmode="lin" valueType="num">
                                      <p:cBhvr>
                                        <p:cTn id="45"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800" decel="100000"/>
                                        <p:tgtEl>
                                          <p:spTgt spid="3">
                                            <p:txEl>
                                              <p:pRg st="7" end="7"/>
                                            </p:txEl>
                                          </p:spTgt>
                                        </p:tgtEl>
                                      </p:cBhvr>
                                    </p:animEffect>
                                    <p:anim calcmode="lin" valueType="num">
                                      <p:cBhvr>
                                        <p:cTn id="55"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800" decel="100000"/>
                                        <p:tgtEl>
                                          <p:spTgt spid="3">
                                            <p:txEl>
                                              <p:pRg st="8" end="8"/>
                                            </p:txEl>
                                          </p:spTgt>
                                        </p:tgtEl>
                                      </p:cBhvr>
                                    </p:animEffect>
                                    <p:anim calcmode="lin" valueType="num">
                                      <p:cBhvr>
                                        <p:cTn id="65"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800" decel="100000"/>
                                        <p:tgtEl>
                                          <p:spTgt spid="3">
                                            <p:txEl>
                                              <p:pRg st="9" end="9"/>
                                            </p:txEl>
                                          </p:spTgt>
                                        </p:tgtEl>
                                      </p:cBhvr>
                                    </p:animEffect>
                                    <p:anim calcmode="lin" valueType="num">
                                      <p:cBhvr>
                                        <p:cTn id="75"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76"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77"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Autofit/>
          </a:bodyPr>
          <a:lstStyle/>
          <a:p>
            <a:r>
              <a:rPr lang="hi-IN" sz="7000" dirty="0" smtClean="0"/>
              <a:t>      </a:t>
            </a:r>
            <a:br>
              <a:rPr lang="hi-IN" sz="7000" dirty="0" smtClean="0"/>
            </a:br>
            <a:r>
              <a:rPr lang="hi-IN" sz="7000" dirty="0" smtClean="0"/>
              <a:t>     धन्यवाद</a:t>
            </a:r>
            <a:endParaRPr lang="en-US" sz="7000" dirty="0"/>
          </a:p>
        </p:txBody>
      </p:sp>
      <p:sp>
        <p:nvSpPr>
          <p:cNvPr id="3" name="Content Placeholder 2"/>
          <p:cNvSpPr>
            <a:spLocks noGrp="1"/>
          </p:cNvSpPr>
          <p:nvPr>
            <p:ph idx="1"/>
          </p:nvPr>
        </p:nvSpPr>
        <p:spPr>
          <a:xfrm>
            <a:off x="533400" y="4038600"/>
            <a:ext cx="7467600" cy="1554163"/>
          </a:xfrm>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png"/>
          <p:cNvPicPr>
            <a:picLocks noChangeAspect="1"/>
          </p:cNvPicPr>
          <p:nvPr/>
        </p:nvPicPr>
        <p:blipFill>
          <a:blip r:embed="rId2" cstate="print"/>
          <a:stretch>
            <a:fillRect/>
          </a:stretch>
        </p:blipFill>
        <p:spPr>
          <a:xfrm>
            <a:off x="0" y="7129"/>
            <a:ext cx="9144000" cy="6843742"/>
          </a:xfrm>
          <a:prstGeom prst="rect">
            <a:avLst/>
          </a:prstGeom>
          <a:ln>
            <a:noFill/>
          </a:ln>
          <a:effectLst>
            <a:softEdge rad="112500"/>
          </a:effectLst>
        </p:spPr>
      </p:pic>
      <p:sp>
        <p:nvSpPr>
          <p:cNvPr id="4" name="Rectangle 3"/>
          <p:cNvSpPr/>
          <p:nvPr/>
        </p:nvSpPr>
        <p:spPr>
          <a:xfrm>
            <a:off x="1676400" y="2286000"/>
            <a:ext cx="5291833" cy="2215991"/>
          </a:xfrm>
          <a:prstGeom prst="rect">
            <a:avLst/>
          </a:prstGeom>
          <a:noFill/>
        </p:spPr>
        <p:txBody>
          <a:bodyPr wrap="none" lIns="91440" tIns="45720" rIns="91440" bIns="45720">
            <a:spAutoFit/>
          </a:bodyPr>
          <a:lstStyle/>
          <a:p>
            <a:r>
              <a:rPr lang="en-US" sz="13800" b="1" dirty="0" smtClean="0">
                <a:ln w="53975">
                  <a:gradFill flip="none" rotWithShape="1">
                    <a:gsLst>
                      <a:gs pos="0">
                        <a:srgbClr val="000000"/>
                      </a:gs>
                      <a:gs pos="39999">
                        <a:srgbClr val="0A128C"/>
                      </a:gs>
                      <a:gs pos="70000">
                        <a:srgbClr val="181CC7"/>
                      </a:gs>
                      <a:gs pos="88000">
                        <a:srgbClr val="7005D4"/>
                      </a:gs>
                      <a:gs pos="100000">
                        <a:srgbClr val="8C3D91"/>
                      </a:gs>
                    </a:gsLst>
                    <a:lin ang="2700000" scaled="1"/>
                    <a:tileRect/>
                  </a:gra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atin typeface="Aparajita" pitchFamily="34" charset="0"/>
                <a:cs typeface="Aparajita" pitchFamily="34" charset="0"/>
              </a:rPr>
              <a:t>अलंकार</a:t>
            </a:r>
            <a:r>
              <a:rPr lang="en-US" sz="5400" b="1" dirty="0" smtClean="0">
                <a:latin typeface="Aparajita" pitchFamily="34" charset="0"/>
                <a:cs typeface="Aparajita" pitchFamily="34" charset="0"/>
              </a:rPr>
              <a:t> </a:t>
            </a:r>
            <a:endParaRPr lang="en-US" sz="5400" b="1" dirty="0">
              <a:latin typeface="Aparajita" pitchFamily="34" charset="0"/>
              <a:cs typeface="Aparajita" pitchFamily="34" charset="0"/>
            </a:endParaRPr>
          </a:p>
        </p:txBody>
      </p:sp>
      <p:sp>
        <p:nvSpPr>
          <p:cNvPr id="5" name="Rectangle 4"/>
          <p:cNvSpPr/>
          <p:nvPr/>
        </p:nvSpPr>
        <p:spPr>
          <a:xfrm>
            <a:off x="838200" y="228600"/>
            <a:ext cx="8077200" cy="4339650"/>
          </a:xfrm>
          <a:prstGeom prst="rect">
            <a:avLst/>
          </a:prstGeom>
        </p:spPr>
        <p:txBody>
          <a:bodyPr wrap="square">
            <a:spAutoFit/>
          </a:bodyPr>
          <a:lstStyle/>
          <a:p>
            <a:r>
              <a:rPr lang="en-US" sz="13800" dirty="0" smtClean="0">
                <a:ln w="3810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latin typeface="Aparajita" pitchFamily="34" charset="0"/>
                <a:cs typeface="Aparajita" pitchFamily="34" charset="0"/>
              </a:rPr>
              <a:t>     </a:t>
            </a:r>
            <a:r>
              <a:rPr lang="hi-IN" sz="13800" dirty="0" smtClean="0">
                <a:ln w="3810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latin typeface="Aparajita" pitchFamily="34" charset="0"/>
                <a:cs typeface="Aparajita" pitchFamily="34" charset="0"/>
              </a:rPr>
              <a:t> </a:t>
            </a:r>
            <a:r>
              <a:rPr lang="en-US" sz="13800" dirty="0" smtClean="0">
                <a:ln w="3810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latin typeface="Aparajita" pitchFamily="34" charset="0"/>
                <a:cs typeface="Aparajita" pitchFamily="34" charset="0"/>
              </a:rPr>
              <a:t>   </a:t>
            </a:r>
          </a:p>
          <a:p>
            <a:r>
              <a:rPr lang="en-US" sz="13800" dirty="0" smtClean="0">
                <a:ln w="3810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latin typeface="Aparajita" pitchFamily="34" charset="0"/>
                <a:cs typeface="Aparajita" pitchFamily="34" charset="0"/>
              </a:rPr>
              <a:t>  </a:t>
            </a:r>
            <a:endParaRPr lang="en-US" sz="13800" dirty="0">
              <a:ln w="3810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latin typeface="Aparajita" pitchFamily="34" charset="0"/>
              <a:cs typeface="Aparajit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1900"/>
                            </p:stCondLst>
                            <p:childTnLst>
                              <p:par>
                                <p:cTn id="12" presetID="5"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ristian-power-point-template.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381000" y="381000"/>
            <a:ext cx="838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sng" strike="noStrike" cap="none" normalizeH="0" baseline="0" dirty="0" smtClean="0">
                <a:ln>
                  <a:noFill/>
                </a:ln>
                <a:effectLst/>
                <a:latin typeface="Aparajita" pitchFamily="34" charset="0"/>
                <a:ea typeface="Times New Roman" pitchFamily="18" charset="0"/>
                <a:cs typeface="Aparajita" pitchFamily="34" charset="0"/>
              </a:rPr>
              <a:t>अलंकार</a:t>
            </a:r>
            <a:r>
              <a:rPr kumimoji="0" lang="en-US" sz="4000" b="1" i="0" strike="noStrike" cap="none" normalizeH="0" baseline="0" dirty="0" smtClean="0">
                <a:ln>
                  <a:noFill/>
                </a:ln>
                <a:effectLst/>
                <a:latin typeface="Aparajita" pitchFamily="34" charset="0"/>
                <a:ea typeface="Times New Roman" pitchFamily="18" charset="0"/>
                <a:cs typeface="Aparajit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B050"/>
              </a:solidFill>
              <a:effectLst/>
              <a:latin typeface="Aparajita" pitchFamily="34" charset="0"/>
              <a:cs typeface="Aparajita" pitchFamily="34" charset="0"/>
            </a:endParaRPr>
          </a:p>
          <a:p>
            <a:pPr lvl="0" algn="just" eaLnBrk="0" fontAlgn="base" hangingPunct="0">
              <a:spcBef>
                <a:spcPct val="0"/>
              </a:spcBef>
              <a:spcAft>
                <a:spcPct val="0"/>
              </a:spcAft>
            </a:pPr>
            <a:r>
              <a:rPr kumimoji="0" lang="en-US" sz="4000" b="1" i="0" u="none" strike="noStrike" cap="none" normalizeH="0" baseline="0" dirty="0" smtClean="0">
                <a:ln>
                  <a:noFill/>
                </a:ln>
                <a:solidFill>
                  <a:srgbClr val="002060"/>
                </a:solidFill>
                <a:effectLst/>
                <a:latin typeface="Aparajita" pitchFamily="34" charset="0"/>
                <a:ea typeface="Times New Roman" pitchFamily="18" charset="0"/>
                <a:cs typeface="Aparajita" pitchFamily="34" charset="0"/>
              </a:rPr>
              <a:t>मानव समाज सौन्दर्योपासक है ,उसकी इसी प्रवृत्ति ने अलंकारों को जन्म दिया है। शरीर की सुन्दरता को बढ़ाने के लिए जिस प्रकार मनुष्य ने भिन्न -भिन्न प्रकार के आभूषण का प्रयोग किया ,उसी प्रकार उसने भाषा को सुंदर बनाने के लिए अलंकारों का सृजन किया</a:t>
            </a:r>
            <a:r>
              <a:rPr lang="en-US" sz="4000" b="1" dirty="0" smtClean="0">
                <a:solidFill>
                  <a:srgbClr val="002060"/>
                </a:solidFill>
                <a:latin typeface="Aparajita" pitchFamily="34" charset="0"/>
                <a:ea typeface="Times New Roman" pitchFamily="18" charset="0"/>
                <a:cs typeface="Aparajita" pitchFamily="34" charset="0"/>
              </a:rPr>
              <a:t>। </a:t>
            </a:r>
            <a:endParaRPr kumimoji="0" lang="en-US" sz="4000" b="1" i="0" u="none" strike="noStrike" cap="none" normalizeH="0" baseline="0" dirty="0" smtClean="0">
              <a:ln>
                <a:noFill/>
              </a:ln>
              <a:solidFill>
                <a:srgbClr val="002060"/>
              </a:solidFill>
              <a:effectLst/>
              <a:latin typeface="Aparajita" pitchFamily="34" charset="0"/>
              <a:cs typeface="Aparajit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randombar(vertical)">
                                      <p:cBhvr>
                                        <p:cTn id="7" dur="2000"/>
                                        <p:tgtEl>
                                          <p:spTgt spid="1025">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1025">
                                            <p:txEl>
                                              <p:pRg st="2" end="2"/>
                                            </p:txEl>
                                          </p:spTgt>
                                        </p:tgtEl>
                                        <p:attrNameLst>
                                          <p:attrName>style.visibility</p:attrName>
                                        </p:attrNameLst>
                                      </p:cBhvr>
                                      <p:to>
                                        <p:strVal val="visible"/>
                                      </p:to>
                                    </p:set>
                                    <p:animEffect transition="in" filter="randombar(vertical)">
                                      <p:cBhvr>
                                        <p:cTn id="10" dur="2000"/>
                                        <p:tgtEl>
                                          <p:spTgt spid="10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ying-eagles-wing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04800" y="1905000"/>
            <a:ext cx="8229600" cy="4525963"/>
          </a:xfrm>
        </p:spPr>
        <p:txBody>
          <a:bodyPr>
            <a:normAutofit/>
          </a:bodyPr>
          <a:lstStyle/>
          <a:p>
            <a:pPr lvl="0">
              <a:buNone/>
            </a:pPr>
            <a:r>
              <a:rPr lang="en-US" sz="4000" b="1" dirty="0" smtClean="0">
                <a:solidFill>
                  <a:schemeClr val="accent2"/>
                </a:solidFill>
                <a:latin typeface="Aparajita" pitchFamily="34" charset="0"/>
                <a:ea typeface="Times New Roman" pitchFamily="18" charset="0"/>
                <a:cs typeface="Aparajita" pitchFamily="34" charset="0"/>
              </a:rPr>
              <a:t>काव्य की शोभा बढ़ाने वाले शब्दों को अलंकार कहते है।</a:t>
            </a:r>
            <a:r>
              <a:rPr lang="en-US" sz="4000" b="1" dirty="0" smtClean="0">
                <a:solidFill>
                  <a:srgbClr val="00B050"/>
                </a:solidFill>
                <a:latin typeface="Aparajita" pitchFamily="34" charset="0"/>
                <a:ea typeface="Times New Roman" pitchFamily="18" charset="0"/>
                <a:cs typeface="Aparajita" pitchFamily="34" charset="0"/>
              </a:rPr>
              <a:t> </a:t>
            </a:r>
            <a:r>
              <a:rPr lang="en-US" sz="4000" b="1" dirty="0" smtClean="0">
                <a:solidFill>
                  <a:srgbClr val="FFFF00"/>
                </a:solidFill>
                <a:latin typeface="Aparajita" pitchFamily="34" charset="0"/>
                <a:ea typeface="Times New Roman" pitchFamily="18" charset="0"/>
                <a:cs typeface="Aparajita" pitchFamily="34" charset="0"/>
              </a:rPr>
              <a:t>जिस प्रकार नारी के सौन्दर्य को बढ़ाने के लिए आभूषण होते है,उसी प्रकार भाषा के सौन्दर्य के उपकरणों को अलंकार कहते है। इसीलिए कहा गया है - </a:t>
            </a:r>
            <a:r>
              <a:rPr lang="en-US" sz="4000" b="1" dirty="0" smtClean="0">
                <a:latin typeface="Aparajita" pitchFamily="34" charset="0"/>
                <a:ea typeface="Times New Roman" pitchFamily="18" charset="0"/>
                <a:cs typeface="Aparajita" pitchFamily="34" charset="0"/>
              </a:rPr>
              <a:t>'</a:t>
            </a:r>
            <a:r>
              <a:rPr lang="en-US" sz="4000" b="1" dirty="0" smtClean="0">
                <a:solidFill>
                  <a:srgbClr val="000099"/>
                </a:solidFill>
                <a:latin typeface="Aparajita" pitchFamily="34" charset="0"/>
                <a:ea typeface="Times New Roman" pitchFamily="18" charset="0"/>
                <a:cs typeface="Aparajita" pitchFamily="34" charset="0"/>
              </a:rPr>
              <a:t>भूषण बिना न </a:t>
            </a:r>
            <a:r>
              <a:rPr lang="hi-IN" sz="4000" b="1" dirty="0" smtClean="0">
                <a:solidFill>
                  <a:srgbClr val="000099"/>
                </a:solidFill>
                <a:latin typeface="Aparajita" pitchFamily="34" charset="0"/>
                <a:ea typeface="Times New Roman" pitchFamily="18" charset="0"/>
                <a:cs typeface="Aparajita" pitchFamily="34" charset="0"/>
              </a:rPr>
              <a:t>विराजई</a:t>
            </a:r>
            <a:r>
              <a:rPr lang="en-US" sz="4000" b="1" dirty="0" smtClean="0">
                <a:solidFill>
                  <a:srgbClr val="000099"/>
                </a:solidFill>
                <a:latin typeface="Aparajita" pitchFamily="34" charset="0"/>
                <a:ea typeface="Times New Roman" pitchFamily="18" charset="0"/>
                <a:cs typeface="Aparajita" pitchFamily="34" charset="0"/>
              </a:rPr>
              <a:t> -कविता ,बनिता मित्त</a:t>
            </a:r>
            <a:r>
              <a:rPr lang="en-US" sz="4000" b="1" dirty="0" smtClean="0">
                <a:latin typeface="Aparajita" pitchFamily="34" charset="0"/>
                <a:ea typeface="Times New Roman" pitchFamily="18" charset="0"/>
                <a:cs typeface="Aparajita" pitchFamily="34" charset="0"/>
              </a:rPr>
              <a:t>।'</a:t>
            </a:r>
            <a:endParaRPr lang="en-US" sz="4000" b="1" dirty="0" smtClean="0">
              <a:latin typeface="Aparajita" pitchFamily="34" charset="0"/>
              <a:cs typeface="Aparajita" pitchFamily="34" charset="0"/>
            </a:endParaRPr>
          </a:p>
          <a:p>
            <a:pPr>
              <a:buNone/>
            </a:pPr>
            <a:endParaRPr lang="en-US" sz="40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Business-PowerPoint-Themes.jpg"/>
          <p:cNvPicPr>
            <a:picLocks noChangeAspect="1"/>
          </p:cNvPicPr>
          <p:nvPr/>
        </p:nvPicPr>
        <p:blipFill>
          <a:blip r:embed="rId2" cstate="print"/>
          <a:stretch>
            <a:fillRect/>
          </a:stretch>
        </p:blipFill>
        <p:spPr>
          <a:xfrm>
            <a:off x="0" y="0"/>
            <a:ext cx="9144000" cy="6888480"/>
          </a:xfrm>
          <a:prstGeom prst="rect">
            <a:avLst/>
          </a:prstGeom>
        </p:spPr>
      </p:pic>
      <p:sp>
        <p:nvSpPr>
          <p:cNvPr id="3" name="Content Placeholder 2"/>
          <p:cNvSpPr>
            <a:spLocks noGrp="1"/>
          </p:cNvSpPr>
          <p:nvPr>
            <p:ph idx="1"/>
          </p:nvPr>
        </p:nvSpPr>
        <p:spPr>
          <a:xfrm>
            <a:off x="381000" y="457200"/>
            <a:ext cx="8229600" cy="4525963"/>
          </a:xfrm>
        </p:spPr>
        <p:txBody>
          <a:bodyPr>
            <a:normAutofit/>
          </a:bodyPr>
          <a:lstStyle/>
          <a:p>
            <a:r>
              <a:rPr lang="en-US" sz="4400" b="1" dirty="0" smtClean="0">
                <a:solidFill>
                  <a:srgbClr val="FF0000"/>
                </a:solidFill>
                <a:latin typeface="Aparajita" pitchFamily="34" charset="0"/>
                <a:cs typeface="Aparajita" pitchFamily="34" charset="0"/>
              </a:rPr>
              <a:t>अलंकार के भेद - </a:t>
            </a:r>
            <a:r>
              <a:rPr lang="en-US" sz="4400" b="1" dirty="0" err="1" smtClean="0">
                <a:solidFill>
                  <a:srgbClr val="FF0000"/>
                </a:solidFill>
                <a:latin typeface="Aparajita" pitchFamily="34" charset="0"/>
                <a:cs typeface="Aparajita" pitchFamily="34" charset="0"/>
              </a:rPr>
              <a:t>इसके</a:t>
            </a:r>
            <a:r>
              <a:rPr lang="en-US" sz="4400" b="1" dirty="0" smtClean="0">
                <a:solidFill>
                  <a:srgbClr val="FF0000"/>
                </a:solidFill>
                <a:latin typeface="Aparajita" pitchFamily="34" charset="0"/>
                <a:cs typeface="Aparajita" pitchFamily="34" charset="0"/>
              </a:rPr>
              <a:t> </a:t>
            </a:r>
            <a:r>
              <a:rPr lang="hi-IN" sz="4400" b="1" dirty="0" smtClean="0">
                <a:solidFill>
                  <a:srgbClr val="FF0000"/>
                </a:solidFill>
                <a:latin typeface="Aparajita" pitchFamily="34" charset="0"/>
                <a:cs typeface="Aparajita" pitchFamily="34" charset="0"/>
              </a:rPr>
              <a:t>दो</a:t>
            </a:r>
            <a:r>
              <a:rPr lang="en-US" sz="4400" b="1" dirty="0" smtClean="0">
                <a:solidFill>
                  <a:srgbClr val="FF0000"/>
                </a:solidFill>
                <a:latin typeface="Aparajita" pitchFamily="34" charset="0"/>
                <a:cs typeface="Aparajita" pitchFamily="34" charset="0"/>
              </a:rPr>
              <a:t> भेद होते है -</a:t>
            </a:r>
            <a:br>
              <a:rPr lang="en-US" sz="4400" b="1" dirty="0" smtClean="0">
                <a:solidFill>
                  <a:srgbClr val="FF0000"/>
                </a:solidFill>
                <a:latin typeface="Aparajita" pitchFamily="34" charset="0"/>
                <a:cs typeface="Aparajita" pitchFamily="34" charset="0"/>
              </a:rPr>
            </a:br>
            <a:endParaRPr lang="en-US" sz="4400" b="1" dirty="0" smtClean="0">
              <a:solidFill>
                <a:srgbClr val="FF0000"/>
              </a:solidFill>
              <a:latin typeface="Aparajita" pitchFamily="34" charset="0"/>
              <a:cs typeface="Aparajita" pitchFamily="34" charset="0"/>
            </a:endParaRPr>
          </a:p>
          <a:p>
            <a:pPr>
              <a:buNone/>
            </a:pPr>
            <a:r>
              <a:rPr lang="en-US" sz="6000" dirty="0" smtClean="0">
                <a:solidFill>
                  <a:srgbClr val="7030A0"/>
                </a:solidFill>
                <a:latin typeface="Aparajita" pitchFamily="34" charset="0"/>
                <a:cs typeface="Aparajita" pitchFamily="34" charset="0"/>
              </a:rPr>
              <a:t>१.शब्दालंकार</a:t>
            </a:r>
          </a:p>
          <a:p>
            <a:pPr>
              <a:buNone/>
            </a:pPr>
            <a:r>
              <a:rPr lang="en-US" sz="6000" dirty="0" smtClean="0">
                <a:solidFill>
                  <a:srgbClr val="FFFF00"/>
                </a:solidFill>
                <a:latin typeface="Aparajita" pitchFamily="34" charset="0"/>
                <a:cs typeface="Aparajita" pitchFamily="34" charset="0"/>
              </a:rPr>
              <a:t>२.अर्थालंकार </a:t>
            </a:r>
          </a:p>
          <a:p>
            <a:pPr>
              <a:buNone/>
            </a:pPr>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par>
                          <p:cTn id="17" fill="hold">
                            <p:stCondLst>
                              <p:cond delay="2550"/>
                            </p:stCondLst>
                            <p:childTnLst>
                              <p:par>
                                <p:cTn id="18" presetID="49" presetClass="entr" presetSubtype="0" decel="10000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business-powerpoint-templates-640x463.jpg"/>
          <p:cNvPicPr>
            <a:picLocks noChangeAspect="1"/>
          </p:cNvPicPr>
          <p:nvPr/>
        </p:nvPicPr>
        <p:blipFill>
          <a:blip r:embed="rId2" cstate="print"/>
          <a:stretch>
            <a:fillRect/>
          </a:stretch>
        </p:blipFill>
        <p:spPr>
          <a:xfrm>
            <a:off x="-1" y="0"/>
            <a:ext cx="9163749" cy="6858000"/>
          </a:xfrm>
          <a:prstGeom prst="rect">
            <a:avLst/>
          </a:prstGeom>
          <a:ln>
            <a:noFill/>
          </a:ln>
          <a:effectLst>
            <a:softEdge rad="112500"/>
          </a:effectLst>
        </p:spPr>
      </p:pic>
      <p:sp>
        <p:nvSpPr>
          <p:cNvPr id="3" name="Content Placeholder 2"/>
          <p:cNvSpPr>
            <a:spLocks noGrp="1"/>
          </p:cNvSpPr>
          <p:nvPr>
            <p:ph idx="1"/>
          </p:nvPr>
        </p:nvSpPr>
        <p:spPr>
          <a:xfrm>
            <a:off x="381000" y="304800"/>
            <a:ext cx="8229600" cy="5943600"/>
          </a:xfrm>
        </p:spPr>
        <p:txBody>
          <a:bodyPr>
            <a:normAutofit lnSpcReduction="10000"/>
          </a:bodyPr>
          <a:lstStyle/>
          <a:p>
            <a:pPr>
              <a:buNone/>
            </a:pPr>
            <a:r>
              <a:rPr lang="en-US" sz="4000" b="1" u="sng" dirty="0" smtClean="0">
                <a:solidFill>
                  <a:schemeClr val="bg1"/>
                </a:solidFill>
                <a:latin typeface="Aparajita" pitchFamily="34" charset="0"/>
                <a:cs typeface="Aparajita" pitchFamily="34" charset="0"/>
              </a:rPr>
              <a:t>1.शब्दालंकार</a:t>
            </a:r>
            <a:r>
              <a:rPr lang="en-US" sz="4000" b="1" dirty="0" smtClean="0">
                <a:solidFill>
                  <a:schemeClr val="bg1"/>
                </a:solidFill>
                <a:latin typeface="Aparajita" pitchFamily="34" charset="0"/>
                <a:cs typeface="Aparajita" pitchFamily="34" charset="0"/>
              </a:rPr>
              <a:t> :- </a:t>
            </a:r>
          </a:p>
          <a:p>
            <a:pPr>
              <a:buNone/>
            </a:pPr>
            <a:r>
              <a:rPr lang="en-US" sz="3600" dirty="0" smtClean="0">
                <a:solidFill>
                  <a:srgbClr val="FFFF00"/>
                </a:solidFill>
                <a:latin typeface="Aparajita" pitchFamily="34" charset="0"/>
                <a:cs typeface="Aparajita" pitchFamily="34" charset="0"/>
              </a:rPr>
              <a:t>                               </a:t>
            </a:r>
            <a:r>
              <a:rPr lang="en-US" sz="3600" b="1" dirty="0" smtClean="0">
                <a:solidFill>
                  <a:schemeClr val="bg1"/>
                </a:solidFill>
                <a:latin typeface="Aparajita" pitchFamily="34" charset="0"/>
                <a:cs typeface="Aparajita" pitchFamily="34" charset="0"/>
              </a:rPr>
              <a:t>जिस अलंकार में शब्दों के प्रयोग के कारण कोई चमत्कार उपस्थित हो जाता है और उन शब्दों के स्थान पर समानार्थी दूसरे शब्दों के रख देने से वह चमत्कार समाप्त हो जाता है,वह पर शब्दालंकार माना जाता है। शब्दालंकार के प्रमुख भेद है - १.अनुप्रास   </a:t>
            </a:r>
          </a:p>
          <a:p>
            <a:pPr>
              <a:buNone/>
            </a:pPr>
            <a:r>
              <a:rPr lang="en-US" sz="3600" b="1" dirty="0" smtClean="0">
                <a:solidFill>
                  <a:schemeClr val="bg1"/>
                </a:solidFill>
                <a:latin typeface="Aparajita" pitchFamily="34" charset="0"/>
                <a:cs typeface="Aparajita" pitchFamily="34" charset="0"/>
              </a:rPr>
              <a:t>                </a:t>
            </a:r>
            <a:r>
              <a:rPr lang="hi-IN" sz="3600" b="1" dirty="0" smtClean="0">
                <a:solidFill>
                  <a:schemeClr val="bg1"/>
                </a:solidFill>
                <a:latin typeface="Aparajita" pitchFamily="34" charset="0"/>
                <a:cs typeface="Aparajita" pitchFamily="34" charset="0"/>
              </a:rPr>
              <a:t>       </a:t>
            </a:r>
            <a:r>
              <a:rPr lang="en-US" sz="3600" b="1" dirty="0" smtClean="0">
                <a:solidFill>
                  <a:schemeClr val="bg1"/>
                </a:solidFill>
                <a:latin typeface="Aparajita" pitchFamily="34" charset="0"/>
                <a:cs typeface="Aparajita" pitchFamily="34" charset="0"/>
              </a:rPr>
              <a:t>२.यमक </a:t>
            </a:r>
          </a:p>
          <a:p>
            <a:pPr>
              <a:buNone/>
            </a:pPr>
            <a:r>
              <a:rPr lang="en-US" sz="3600" b="1" dirty="0" smtClean="0">
                <a:solidFill>
                  <a:schemeClr val="bg1"/>
                </a:solidFill>
                <a:latin typeface="Aparajita" pitchFamily="34" charset="0"/>
                <a:cs typeface="Aparajita" pitchFamily="34" charset="0"/>
              </a:rPr>
              <a:t>                </a:t>
            </a:r>
            <a:r>
              <a:rPr lang="hi-IN" sz="3600" b="1" dirty="0" smtClean="0">
                <a:solidFill>
                  <a:schemeClr val="bg1"/>
                </a:solidFill>
                <a:latin typeface="Aparajita" pitchFamily="34" charset="0"/>
                <a:cs typeface="Aparajita" pitchFamily="34" charset="0"/>
              </a:rPr>
              <a:t>       </a:t>
            </a:r>
            <a:r>
              <a:rPr lang="en-US" sz="3600" b="1" dirty="0" smtClean="0">
                <a:solidFill>
                  <a:schemeClr val="bg1"/>
                </a:solidFill>
                <a:latin typeface="Aparajita" pitchFamily="34" charset="0"/>
                <a:cs typeface="Aparajita" pitchFamily="34" charset="0"/>
              </a:rPr>
              <a:t>३.</a:t>
            </a:r>
            <a:r>
              <a:rPr lang="hi-IN" sz="3600" b="1" dirty="0" smtClean="0">
                <a:solidFill>
                  <a:schemeClr val="bg1"/>
                </a:solidFill>
                <a:latin typeface="Aparajita" pitchFamily="34" charset="0"/>
                <a:cs typeface="Aparajita" pitchFamily="34" charset="0"/>
              </a:rPr>
              <a:t>श्लेष</a:t>
            </a:r>
            <a:endParaRPr lang="en-US" sz="3600" b="1" dirty="0" smtClean="0">
              <a:solidFill>
                <a:schemeClr val="bg1"/>
              </a:solidFill>
              <a:latin typeface="Aparajita" pitchFamily="34" charset="0"/>
              <a:cs typeface="Aparajita" pitchFamily="34" charset="0"/>
            </a:endParaRPr>
          </a:p>
          <a:p>
            <a:endParaRPr lang="en-US" dirty="0">
              <a:latin typeface="Aparajita" pitchFamily="34" charset="0"/>
              <a:cs typeface="Aparajita"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Et-wallpapers-backgrounds-for-powerpoint.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609600" y="533400"/>
            <a:ext cx="8229600" cy="4525963"/>
          </a:xfrm>
        </p:spPr>
        <p:txBody>
          <a:bodyPr>
            <a:normAutofit lnSpcReduction="10000"/>
          </a:bodyPr>
          <a:lstStyle/>
          <a:p>
            <a:pPr>
              <a:buNone/>
            </a:pPr>
            <a:r>
              <a:rPr lang="en-US" sz="4000" dirty="0" smtClean="0">
                <a:latin typeface="Aparajita" pitchFamily="34" charset="0"/>
                <a:cs typeface="Aparajita" pitchFamily="34" charset="0"/>
              </a:rPr>
              <a:t>१.</a:t>
            </a:r>
            <a:r>
              <a:rPr lang="en-US" sz="4000" b="1" u="sng" dirty="0" smtClean="0">
                <a:latin typeface="Aparajita" pitchFamily="34" charset="0"/>
                <a:cs typeface="Aparajita" pitchFamily="34" charset="0"/>
              </a:rPr>
              <a:t>अनुप्रास</a:t>
            </a:r>
            <a:r>
              <a:rPr lang="en-US" sz="4000" b="1" dirty="0" smtClean="0">
                <a:latin typeface="Aparajita" pitchFamily="34" charset="0"/>
                <a:cs typeface="Aparajita" pitchFamily="34" charset="0"/>
              </a:rPr>
              <a:t> </a:t>
            </a:r>
            <a:r>
              <a:rPr lang="en-US" sz="4000" dirty="0" smtClean="0">
                <a:latin typeface="Aparajita" pitchFamily="34" charset="0"/>
                <a:cs typeface="Aparajita" pitchFamily="34" charset="0"/>
              </a:rPr>
              <a:t>:- </a:t>
            </a:r>
            <a:r>
              <a:rPr lang="en-US" dirty="0" smtClean="0">
                <a:latin typeface="Aparajita" pitchFamily="34" charset="0"/>
                <a:cs typeface="Aparajita" pitchFamily="34" charset="0"/>
              </a:rPr>
              <a:t>अनुप्रास शब्द 'अनु' तथा 'प्रास' शब्दों के                       </a:t>
            </a:r>
          </a:p>
          <a:p>
            <a:pPr>
              <a:buNone/>
            </a:pPr>
            <a:r>
              <a:rPr lang="en-US" dirty="0" smtClean="0">
                <a:latin typeface="Aparajita" pitchFamily="34" charset="0"/>
                <a:cs typeface="Aparajita" pitchFamily="34" charset="0"/>
              </a:rPr>
              <a:t>                              योग से बना है । 'अनु' का अर्थ है :- बार- बार तथा 'प्रास' का अर्थ है - वर्ण । जहाँ स्वर की समानता के बिना भी वर्णों की बार -बार आवृत्ति होती है ,वहाँ अनुप्रास अलंकार होता है । इस अलंकार में एक ही वर्ण का बार -बार प्रयोग किया जाता है । जैसे -</a:t>
            </a:r>
          </a:p>
          <a:p>
            <a:pPr>
              <a:buNone/>
            </a:pPr>
            <a:r>
              <a:rPr lang="en-US" b="1" dirty="0" smtClean="0">
                <a:latin typeface="Aparajita" pitchFamily="34" charset="0"/>
                <a:cs typeface="Aparajita" pitchFamily="34" charset="0"/>
              </a:rPr>
              <a:t>             </a:t>
            </a:r>
            <a:r>
              <a:rPr lang="hi-IN" b="1" dirty="0" smtClean="0">
                <a:latin typeface="Aparajita" pitchFamily="34" charset="0"/>
                <a:cs typeface="Aparajita" pitchFamily="34" charset="0"/>
              </a:rPr>
              <a:t>तरणि तनुजा तट तमाल तरुवर बहु छाए।</a:t>
            </a:r>
            <a:endParaRPr lang="en-US" dirty="0" smtClean="0">
              <a:latin typeface="Aparajita" pitchFamily="34" charset="0"/>
              <a:cs typeface="Aparajita"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on-the-cross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304800" y="228600"/>
            <a:ext cx="8534400" cy="6248400"/>
          </a:xfrm>
        </p:spPr>
        <p:txBody>
          <a:bodyPr>
            <a:normAutofit lnSpcReduction="10000"/>
          </a:bodyPr>
          <a:lstStyle/>
          <a:p>
            <a:pPr>
              <a:buNone/>
            </a:pPr>
            <a:r>
              <a:rPr lang="en-US" dirty="0" smtClean="0">
                <a:solidFill>
                  <a:schemeClr val="bg1"/>
                </a:solidFill>
                <a:latin typeface="Aparajita" pitchFamily="34" charset="0"/>
                <a:cs typeface="Aparajita" pitchFamily="34" charset="0"/>
              </a:rPr>
              <a:t>२.</a:t>
            </a:r>
            <a:r>
              <a:rPr lang="en-US" b="1" u="sng" dirty="0" smtClean="0">
                <a:solidFill>
                  <a:schemeClr val="bg1"/>
                </a:solidFill>
                <a:latin typeface="Aparajita" pitchFamily="34" charset="0"/>
                <a:cs typeface="Aparajita" pitchFamily="34" charset="0"/>
              </a:rPr>
              <a:t>यमक</a:t>
            </a:r>
            <a:r>
              <a:rPr lang="en-US" u="sng" dirty="0" smtClean="0">
                <a:solidFill>
                  <a:schemeClr val="bg1"/>
                </a:solidFill>
                <a:latin typeface="Aparajita" pitchFamily="34" charset="0"/>
                <a:cs typeface="Aparajita" pitchFamily="34" charset="0"/>
              </a:rPr>
              <a:t> </a:t>
            </a:r>
            <a:r>
              <a:rPr lang="en-US" b="1" u="sng" dirty="0" smtClean="0">
                <a:solidFill>
                  <a:schemeClr val="bg1"/>
                </a:solidFill>
                <a:latin typeface="Aparajita" pitchFamily="34" charset="0"/>
                <a:cs typeface="Aparajita" pitchFamily="34" charset="0"/>
              </a:rPr>
              <a:t>अलंकार </a:t>
            </a:r>
            <a:r>
              <a:rPr lang="en-US" dirty="0" smtClean="0">
                <a:solidFill>
                  <a:schemeClr val="bg1"/>
                </a:solidFill>
                <a:latin typeface="Aparajita" pitchFamily="34" charset="0"/>
                <a:cs typeface="Aparajita" pitchFamily="34" charset="0"/>
              </a:rPr>
              <a:t>:- जहाँ एक ही शब्द अधिक बार प्रयुक्त हो </a:t>
            </a:r>
          </a:p>
          <a:p>
            <a:pPr>
              <a:buNone/>
            </a:pPr>
            <a:r>
              <a:rPr lang="en-US" dirty="0" smtClean="0">
                <a:solidFill>
                  <a:schemeClr val="bg1"/>
                </a:solidFill>
                <a:latin typeface="Aparajita" pitchFamily="34" charset="0"/>
                <a:cs typeface="Aparajita" pitchFamily="34" charset="0"/>
              </a:rPr>
              <a:t>                                     ,लेकिन अर्थ हर बार भिन्न हो ,वहाँ यमक अलंकार होता है। उदाहरण -</a:t>
            </a:r>
          </a:p>
          <a:p>
            <a:pPr>
              <a:buNone/>
            </a:pPr>
            <a:r>
              <a:rPr lang="en-US" dirty="0" smtClean="0">
                <a:solidFill>
                  <a:schemeClr val="bg1"/>
                </a:solidFill>
                <a:latin typeface="Aparajita" pitchFamily="34" charset="0"/>
                <a:cs typeface="Aparajita" pitchFamily="34" charset="0"/>
              </a:rPr>
              <a:t>                कनक कनक ते सौगुनी ,मादकता अधिकाय ।</a:t>
            </a:r>
          </a:p>
          <a:p>
            <a:pPr>
              <a:buNone/>
            </a:pPr>
            <a:r>
              <a:rPr lang="en-US" dirty="0" smtClean="0">
                <a:solidFill>
                  <a:schemeClr val="bg1"/>
                </a:solidFill>
                <a:latin typeface="Aparajita" pitchFamily="34" charset="0"/>
                <a:cs typeface="Aparajita" pitchFamily="34" charset="0"/>
              </a:rPr>
              <a:t>                वा खाये बौराय नर ,वा पाये बौराय। ।</a:t>
            </a:r>
          </a:p>
          <a:p>
            <a:pPr>
              <a:buNone/>
            </a:pPr>
            <a:endParaRPr lang="en-US" dirty="0" smtClean="0">
              <a:solidFill>
                <a:schemeClr val="bg1"/>
              </a:solidFill>
              <a:latin typeface="Aparajita" pitchFamily="34" charset="0"/>
              <a:cs typeface="Aparajita" pitchFamily="34" charset="0"/>
            </a:endParaRPr>
          </a:p>
          <a:p>
            <a:pPr>
              <a:buNone/>
            </a:pPr>
            <a:r>
              <a:rPr lang="en-US" dirty="0" smtClean="0">
                <a:solidFill>
                  <a:schemeClr val="bg1"/>
                </a:solidFill>
                <a:latin typeface="Aparajita" pitchFamily="34" charset="0"/>
                <a:cs typeface="Aparajita" pitchFamily="34" charset="0"/>
              </a:rPr>
              <a:t>३.</a:t>
            </a:r>
            <a:r>
              <a:rPr lang="en-US" b="1" u="sng" dirty="0" smtClean="0">
                <a:solidFill>
                  <a:schemeClr val="bg1"/>
                </a:solidFill>
                <a:latin typeface="Aparajita" pitchFamily="34" charset="0"/>
                <a:cs typeface="Aparajita" pitchFamily="34" charset="0"/>
              </a:rPr>
              <a:t>श्लेष अलंकार</a:t>
            </a:r>
            <a:r>
              <a:rPr lang="en-US" u="sng" dirty="0" smtClean="0">
                <a:solidFill>
                  <a:schemeClr val="bg1"/>
                </a:solidFill>
                <a:latin typeface="Aparajita" pitchFamily="34" charset="0"/>
                <a:cs typeface="Aparajita" pitchFamily="34" charset="0"/>
              </a:rPr>
              <a:t> </a:t>
            </a:r>
            <a:r>
              <a:rPr lang="en-US" sz="2800" dirty="0" smtClean="0">
                <a:solidFill>
                  <a:schemeClr val="bg1"/>
                </a:solidFill>
                <a:latin typeface="Aparajita" pitchFamily="34" charset="0"/>
                <a:cs typeface="Aparajita" pitchFamily="34" charset="0"/>
              </a:rPr>
              <a:t>:- </a:t>
            </a:r>
            <a:r>
              <a:rPr lang="en-US" dirty="0" smtClean="0">
                <a:solidFill>
                  <a:schemeClr val="bg1"/>
                </a:solidFill>
                <a:latin typeface="Aparajita" pitchFamily="34" charset="0"/>
                <a:cs typeface="Aparajita" pitchFamily="34" charset="0"/>
              </a:rPr>
              <a:t>जहाँ पर ऐसे शब्दों का प्रयोग हो ,जिनसे           </a:t>
            </a:r>
          </a:p>
          <a:p>
            <a:pPr>
              <a:buNone/>
            </a:pPr>
            <a:r>
              <a:rPr lang="en-US" dirty="0" smtClean="0">
                <a:solidFill>
                  <a:schemeClr val="bg1"/>
                </a:solidFill>
                <a:latin typeface="Aparajita" pitchFamily="34" charset="0"/>
                <a:cs typeface="Aparajita" pitchFamily="34" charset="0"/>
              </a:rPr>
              <a:t>                                   एक से अधिक अर्थ निलकते हो ,वहाँ पर श्लेष अलंकार होता है । </a:t>
            </a:r>
            <a:r>
              <a:rPr lang="en-US" dirty="0" err="1" smtClean="0">
                <a:solidFill>
                  <a:schemeClr val="bg1"/>
                </a:solidFill>
                <a:latin typeface="Aparajita" pitchFamily="34" charset="0"/>
                <a:cs typeface="Aparajita" pitchFamily="34" charset="0"/>
              </a:rPr>
              <a:t>जैसे</a:t>
            </a:r>
            <a:r>
              <a:rPr lang="en-US" dirty="0" smtClean="0">
                <a:solidFill>
                  <a:schemeClr val="bg1"/>
                </a:solidFill>
                <a:latin typeface="Aparajita" pitchFamily="34" charset="0"/>
                <a:cs typeface="Aparajita" pitchFamily="34" charset="0"/>
              </a:rPr>
              <a:t> –</a:t>
            </a:r>
          </a:p>
          <a:p>
            <a:pPr>
              <a:buNone/>
            </a:pPr>
            <a:r>
              <a:rPr lang="hi-IN" dirty="0" smtClean="0">
                <a:solidFill>
                  <a:schemeClr val="bg1"/>
                </a:solidFill>
                <a:latin typeface="Aparajita" pitchFamily="34" charset="0"/>
                <a:cs typeface="Aparajita" pitchFamily="34" charset="0"/>
              </a:rPr>
              <a:t>     रहिमन पानी राखिए, बिन पानी सब सून। </a:t>
            </a:r>
          </a:p>
          <a:p>
            <a:pPr>
              <a:buNone/>
            </a:pPr>
            <a:r>
              <a:rPr lang="hi-IN" dirty="0" smtClean="0">
                <a:solidFill>
                  <a:schemeClr val="bg1"/>
                </a:solidFill>
                <a:latin typeface="Aparajita" pitchFamily="34" charset="0"/>
                <a:cs typeface="Aparajita" pitchFamily="34" charset="0"/>
              </a:rPr>
              <a:t>          पानी गए न उबरे मोती मानुस चून।</a:t>
            </a:r>
            <a:endParaRPr lang="en-US" dirty="0">
              <a:solidFill>
                <a:schemeClr val="bg1"/>
              </a:solidFill>
              <a:latin typeface="Aparajita" pitchFamily="34" charset="0"/>
              <a:cs typeface="Aparajita"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5" end="5"/>
                                            </p:txEl>
                                          </p:spTgt>
                                        </p:tgtEl>
                                      </p:cBhvr>
                                    </p:animEffect>
                                  </p:childTnLst>
                                </p:cTn>
                              </p:par>
                            </p:childTnLst>
                          </p:cTn>
                        </p:par>
                        <p:par>
                          <p:cTn id="39" fill="hold">
                            <p:stCondLst>
                              <p:cond delay="5000"/>
                            </p:stCondLst>
                            <p:childTnLst>
                              <p:par>
                                <p:cTn id="40" presetID="48" presetClass="entr" presetSubtype="0" accel="5000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6" end="6"/>
                                            </p:txEl>
                                          </p:spTgt>
                                        </p:tgtEl>
                                      </p:cBhvr>
                                    </p:animEffect>
                                  </p:childTnLst>
                                </p:cTn>
                              </p:par>
                            </p:childTnLst>
                          </p:cTn>
                        </p:par>
                        <p:par>
                          <p:cTn id="46" fill="hold">
                            <p:stCondLst>
                              <p:cond delay="6000"/>
                            </p:stCondLst>
                            <p:childTnLst>
                              <p:par>
                                <p:cTn id="47" presetID="48" presetClass="entr" presetSubtype="0" accel="5000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2" dur="1000"/>
                                        <p:tgtEl>
                                          <p:spTgt spid="3">
                                            <p:txEl>
                                              <p:pRg st="7" end="7"/>
                                            </p:txEl>
                                          </p:spTgt>
                                        </p:tgtEl>
                                      </p:cBhvr>
                                    </p:animEffect>
                                  </p:childTnLst>
                                </p:cTn>
                              </p:par>
                            </p:childTnLst>
                          </p:cTn>
                        </p:par>
                        <p:par>
                          <p:cTn id="53" fill="hold">
                            <p:stCondLst>
                              <p:cond delay="7000"/>
                            </p:stCondLst>
                            <p:childTnLst>
                              <p:par>
                                <p:cTn id="54" presetID="48" presetClass="entr" presetSubtype="0" accel="50000" fill="hold"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5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red-0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381000" y="228600"/>
            <a:ext cx="8458200" cy="6172200"/>
          </a:xfrm>
        </p:spPr>
        <p:txBody>
          <a:bodyPr>
            <a:normAutofit fontScale="92500" lnSpcReduction="10000"/>
          </a:bodyPr>
          <a:lstStyle/>
          <a:p>
            <a:pPr>
              <a:buNone/>
            </a:pPr>
            <a:r>
              <a:rPr lang="en-US" sz="4000" b="1" dirty="0" smtClean="0"/>
              <a:t>2. </a:t>
            </a:r>
            <a:r>
              <a:rPr lang="en-US" sz="4000" b="1" u="sng" dirty="0" smtClean="0"/>
              <a:t>अर्थालंकार </a:t>
            </a:r>
            <a:r>
              <a:rPr lang="en-US" sz="4000" b="1" dirty="0" smtClean="0"/>
              <a:t>:-</a:t>
            </a:r>
            <a:endParaRPr lang="en-US" sz="4000" dirty="0" smtClean="0"/>
          </a:p>
          <a:p>
            <a:pPr>
              <a:buNone/>
            </a:pPr>
            <a:r>
              <a:rPr lang="en-US" sz="3600" dirty="0" smtClean="0"/>
              <a:t>                           </a:t>
            </a:r>
            <a:r>
              <a:rPr lang="en-US" sz="3600" dirty="0" smtClean="0">
                <a:latin typeface="Aparajita" pitchFamily="34" charset="0"/>
                <a:cs typeface="Aparajita" pitchFamily="34" charset="0"/>
              </a:rPr>
              <a:t>जहाँ अर्थ के माध्यम से काव्य में चमत्कार उत्पन्न होता है ,वहाँ अर्थालंकार होता है । इसके प्रमुख भेद है - १.उपमा    २.रूपक    ३.उत्प्रेक्षा ४.दृष्टान्त   ५.संदेह   ६.अतिशयोक्ति</a:t>
            </a:r>
          </a:p>
          <a:p>
            <a:pPr>
              <a:buNone/>
            </a:pPr>
            <a:endParaRPr lang="en-US" dirty="0" smtClean="0"/>
          </a:p>
          <a:p>
            <a:pPr>
              <a:buNone/>
            </a:pPr>
            <a:r>
              <a:rPr lang="en-US" dirty="0" smtClean="0"/>
              <a:t>१.</a:t>
            </a:r>
            <a:r>
              <a:rPr lang="en-US" sz="2800" b="1" u="sng" dirty="0" smtClean="0"/>
              <a:t>उपमा अलंकार</a:t>
            </a:r>
            <a:r>
              <a:rPr lang="en-US" sz="2800" u="sng" dirty="0" smtClean="0"/>
              <a:t> </a:t>
            </a:r>
            <a:r>
              <a:rPr lang="en-US" dirty="0" smtClean="0"/>
              <a:t>:- </a:t>
            </a:r>
            <a:r>
              <a:rPr lang="en-US" sz="3600" dirty="0" smtClean="0">
                <a:latin typeface="Aparajita" pitchFamily="34" charset="0"/>
                <a:cs typeface="Aparajita" pitchFamily="34" charset="0"/>
              </a:rPr>
              <a:t>जहाँ दो वस्तुओं में अन्तर रहते हुए भी आकृति एवं गुण की समता दिखाई जाय ,वहाँ उपमा अलंकार होता है । </a:t>
            </a:r>
          </a:p>
          <a:p>
            <a:pPr>
              <a:buNone/>
            </a:pPr>
            <a:r>
              <a:rPr lang="en-US" sz="3600" dirty="0" smtClean="0">
                <a:latin typeface="Aparajita" pitchFamily="34" charset="0"/>
                <a:cs typeface="Aparajita" pitchFamily="34" charset="0"/>
              </a:rPr>
              <a:t>    उदाहरण -</a:t>
            </a:r>
          </a:p>
          <a:p>
            <a:pPr>
              <a:buNone/>
            </a:pPr>
            <a:r>
              <a:rPr lang="en-US" sz="3600" dirty="0" smtClean="0">
                <a:latin typeface="Aparajita" pitchFamily="34" charset="0"/>
                <a:cs typeface="Aparajita" pitchFamily="34" charset="0"/>
              </a:rPr>
              <a:t>              सागर -सा गंभीर ह्रदय हो ,</a:t>
            </a:r>
          </a:p>
          <a:p>
            <a:pPr>
              <a:buNone/>
            </a:pPr>
            <a:r>
              <a:rPr lang="en-US" sz="3600" b="1" dirty="0" smtClean="0"/>
              <a:t>           </a:t>
            </a:r>
            <a:r>
              <a:rPr lang="en-US" sz="3600" dirty="0" smtClean="0">
                <a:latin typeface="Aparajita" pitchFamily="34" charset="0"/>
                <a:cs typeface="Aparajita" pitchFamily="34" charset="0"/>
              </a:rPr>
              <a:t>गिरी -सा ऊँचा हो जिसका मन।</a:t>
            </a:r>
          </a:p>
          <a:p>
            <a:pPr>
              <a:buNone/>
            </a:pP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5" end="5"/>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TotalTime>
  <Words>640</Words>
  <Application>Microsoft Office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     प्रस्तुति- चन्द्रकान्त पाठक          के॰वि॰ क्रमांक-2 कुलाबा              मुंबई-400005               कक्षा-दसवीं समय-30 मिनट</vt:lpstr>
      <vt:lpstr>Slide 2</vt:lpstr>
      <vt:lpstr>Slide 3</vt:lpstr>
      <vt:lpstr>Slide 4</vt:lpstr>
      <vt:lpstr>Slide 5</vt:lpstr>
      <vt:lpstr>Slide 6</vt:lpstr>
      <vt:lpstr>Slide 7</vt:lpstr>
      <vt:lpstr>Slide 8</vt:lpstr>
      <vt:lpstr>Slide 9</vt:lpstr>
      <vt:lpstr>Slide 10</vt:lpstr>
      <vt:lpstr>Slide 11</vt:lpstr>
      <vt:lpstr>            धन्यवाद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administration</dc:creator>
  <cp:lastModifiedBy>GARGI</cp:lastModifiedBy>
  <cp:revision>32</cp:revision>
  <dcterms:created xsi:type="dcterms:W3CDTF">2006-08-16T00:00:00Z</dcterms:created>
  <dcterms:modified xsi:type="dcterms:W3CDTF">2012-12-24T20:52:28Z</dcterms:modified>
</cp:coreProperties>
</file>