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53F6F2-EB9A-4434-8904-C98F4F329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08057-17D8-424C-8122-6C7AFE2B8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0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4FBD5-0D81-4B6F-B416-78795BDBD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5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D01D-A27F-4C03-90BC-6C4BEA1C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1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F7AD3-62C4-4C38-AAB5-5FA2A6AF0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9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894D6-E474-487A-9906-CBA0B9893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1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B4313-C74E-4D1F-B257-66EAA82E0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6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AE65-1CF5-4B28-B175-97BF3A29B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3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B2568-E06D-4DEF-977D-4FB07DB04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0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D2013-CE3F-470B-B37C-7C731B4A6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1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31766-67D0-4262-8CF5-8B3071F23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0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7488862-ACA8-424B-AF48-EF875D5E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Daniel Goleman, Author </a:t>
            </a:r>
            <a:endParaRPr lang="en-US" b="1" i="1" smtClean="0"/>
          </a:p>
          <a:p>
            <a:pPr eaLnBrk="1" hangingPunct="1">
              <a:defRPr/>
            </a:pPr>
            <a:r>
              <a:rPr lang="en-US" b="1" i="1" smtClean="0"/>
              <a:t>Emotional Intelligence,</a:t>
            </a:r>
          </a:p>
          <a:p>
            <a:pPr eaLnBrk="1" hangingPunct="1">
              <a:defRPr/>
            </a:pPr>
            <a:r>
              <a:rPr lang="en-US" b="1" i="1" smtClean="0"/>
              <a:t>Working with Emotional Intelligence, and</a:t>
            </a:r>
          </a:p>
          <a:p>
            <a:pPr eaLnBrk="1" hangingPunct="1">
              <a:defRPr/>
            </a:pPr>
            <a:r>
              <a:rPr lang="en-US" b="1" i="1" smtClean="0"/>
              <a:t>Primal Leadership - Realizing the Power of Emotional Intelligence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Developed from work of: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Social Competence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smtClean="0"/>
              <a:t>Empathy</a:t>
            </a:r>
          </a:p>
          <a:p>
            <a:pPr eaLnBrk="1" hangingPunct="1">
              <a:defRPr/>
            </a:pPr>
            <a:r>
              <a:rPr lang="en-US" sz="4400" smtClean="0"/>
              <a:t>Social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Empathy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u="sng" smtClean="0"/>
              <a:t>Social Competence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b="1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smtClean="0">
                <a:solidFill>
                  <a:srgbClr val="FFFF00"/>
                </a:solidFill>
              </a:rPr>
              <a:t>			</a:t>
            </a:r>
            <a:r>
              <a:rPr lang="en-US" b="1" smtClean="0">
                <a:solidFill>
                  <a:srgbClr val="FFFF00"/>
                </a:solidFill>
              </a:rPr>
              <a:t>Empathy							     Understanding Others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FFFF00"/>
                </a:solidFill>
              </a:rPr>
              <a:t>			     Developing Others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FFFF00"/>
                </a:solidFill>
              </a:rPr>
              <a:t>			     Service Orientation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FFFF00"/>
                </a:solidFill>
              </a:rPr>
              <a:t>			     Leveraging Diversity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FFFF00"/>
                </a:solidFill>
              </a:rPr>
              <a:t>			     Political Awareness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smtClean="0"/>
              <a:t>			</a:t>
            </a:r>
            <a:r>
              <a:rPr lang="en-US" sz="2800" smtClean="0"/>
              <a:t>Social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Social Skills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dirty="0" smtClean="0"/>
              <a:t>Social Competence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/>
              <a:t>			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800" dirty="0" smtClean="0"/>
              <a:t>Empathy</a:t>
            </a:r>
            <a:r>
              <a:rPr lang="en-US" sz="2000" dirty="0" smtClean="0"/>
              <a:t>	</a:t>
            </a:r>
            <a:r>
              <a:rPr lang="en-US" sz="1800" dirty="0" smtClean="0"/>
              <a:t>	  	</a:t>
            </a:r>
            <a:r>
              <a:rPr lang="en-US" sz="2400" b="1" u="sng" dirty="0" smtClean="0">
                <a:solidFill>
                  <a:srgbClr val="FFFF00"/>
                </a:solidFill>
              </a:rPr>
              <a:t>Social Skills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</a:t>
            </a:r>
            <a:r>
              <a:rPr lang="en-US" sz="2400" dirty="0" smtClean="0"/>
              <a:t>Understand Others</a:t>
            </a:r>
            <a:r>
              <a:rPr lang="en-US" sz="1800" dirty="0" smtClean="0"/>
              <a:t>	     	</a:t>
            </a:r>
            <a:r>
              <a:rPr lang="en-US" sz="2400" b="1" dirty="0" smtClean="0">
                <a:solidFill>
                  <a:srgbClr val="FFFF00"/>
                </a:solidFill>
              </a:rPr>
              <a:t>Influence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  </a:t>
            </a:r>
            <a:r>
              <a:rPr lang="en-US" sz="2400" dirty="0" smtClean="0"/>
              <a:t>Developing Others</a:t>
            </a:r>
            <a:r>
              <a:rPr lang="en-US" sz="1800" dirty="0" smtClean="0"/>
              <a:t>	     	</a:t>
            </a:r>
            <a:r>
              <a:rPr lang="en-US" sz="2400" b="1" dirty="0" smtClean="0">
                <a:solidFill>
                  <a:srgbClr val="FFFF00"/>
                </a:solidFill>
              </a:rPr>
              <a:t>Communication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Service Orientation</a:t>
            </a:r>
            <a:r>
              <a:rPr lang="en-US" sz="1800" dirty="0" smtClean="0"/>
              <a:t>	     	</a:t>
            </a:r>
            <a:r>
              <a:rPr lang="en-US" sz="2400" b="1" dirty="0" smtClean="0">
                <a:solidFill>
                  <a:srgbClr val="FFFF00"/>
                </a:solidFill>
              </a:rPr>
              <a:t>Conflict Management</a:t>
            </a: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</a:t>
            </a:r>
            <a:r>
              <a:rPr lang="en-US" sz="2400" dirty="0" smtClean="0"/>
              <a:t>Leveraging Diversity</a:t>
            </a:r>
            <a:r>
              <a:rPr lang="en-US" sz="1800" dirty="0" smtClean="0"/>
              <a:t>	  </a:t>
            </a:r>
            <a:r>
              <a:rPr lang="en-US" sz="1800" b="1" dirty="0" smtClean="0"/>
              <a:t>  	</a:t>
            </a:r>
            <a:r>
              <a:rPr lang="en-US" sz="2400" b="1" dirty="0" smtClean="0">
                <a:solidFill>
                  <a:srgbClr val="FFFF00"/>
                </a:solidFill>
              </a:rPr>
              <a:t>Leadership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</a:t>
            </a:r>
            <a:r>
              <a:rPr lang="en-US" sz="2400" dirty="0" smtClean="0"/>
              <a:t>Political Awareness</a:t>
            </a:r>
            <a:r>
              <a:rPr lang="en-US" sz="1800" dirty="0" smtClean="0"/>
              <a:t>	     	</a:t>
            </a:r>
            <a:r>
              <a:rPr lang="en-US" sz="2400" b="1" dirty="0" smtClean="0">
                <a:solidFill>
                  <a:srgbClr val="FFFF00"/>
                </a:solidFill>
              </a:rPr>
              <a:t>Change Catalyst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FFFF00"/>
                </a:solidFill>
              </a:rPr>
              <a:t>				      	</a:t>
            </a:r>
            <a:r>
              <a:rPr lang="en-US" sz="2400" b="1" dirty="0" smtClean="0">
                <a:solidFill>
                  <a:srgbClr val="FFFF00"/>
                </a:solidFill>
              </a:rPr>
              <a:t>Building Bonds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FFFF00"/>
                </a:solidFill>
              </a:rPr>
              <a:t>				      	</a:t>
            </a:r>
            <a:r>
              <a:rPr lang="en-US" sz="2400" b="1" dirty="0" smtClean="0">
                <a:solidFill>
                  <a:srgbClr val="FFFF00"/>
                </a:solidFill>
              </a:rPr>
              <a:t>Collaboration/Cooperation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FFFF00"/>
                </a:solidFill>
              </a:rPr>
              <a:t>				      	</a:t>
            </a:r>
            <a:r>
              <a:rPr lang="en-US" sz="2400" b="1" dirty="0" smtClean="0">
                <a:solidFill>
                  <a:srgbClr val="FFFF00"/>
                </a:solidFill>
              </a:rPr>
              <a:t>Team Capabilities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Emotional Intelligence 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543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Self-Awareness</a:t>
            </a:r>
            <a:r>
              <a:rPr lang="en-US" sz="2000" dirty="0" smtClean="0"/>
              <a:t>			</a:t>
            </a:r>
            <a:r>
              <a:rPr lang="en-US" sz="2000" b="1" dirty="0" smtClean="0"/>
              <a:t>Empathy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Emotional Awareness		     Understand Others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Accurate Self-Assessment	     Developing Others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Self-Confidence		     Service Orientation</a:t>
            </a: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Self Management		     </a:t>
            </a:r>
            <a:r>
              <a:rPr lang="en-US" sz="2000" dirty="0" smtClean="0"/>
              <a:t>Leveraging Diversity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Self Control			     Political Awareness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Trustworthiness		</a:t>
            </a:r>
            <a:r>
              <a:rPr lang="en-US" sz="2000" b="1" dirty="0" smtClean="0"/>
              <a:t>Social Skills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Conscientiousness		     Influence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Adaptability</a:t>
            </a:r>
            <a:r>
              <a:rPr lang="en-US" sz="2000" b="1" dirty="0" smtClean="0"/>
              <a:t>			     </a:t>
            </a:r>
            <a:r>
              <a:rPr lang="en-US" sz="2000" dirty="0" smtClean="0"/>
              <a:t>Communication</a:t>
            </a: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Innovation			     Conflict Management</a:t>
            </a: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Motivation			     </a:t>
            </a:r>
            <a:r>
              <a:rPr lang="en-US" sz="2000" dirty="0" smtClean="0"/>
              <a:t>Leadership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Achievement Drive		     Change Catalyst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Commitment		     	     Building Bonds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Initiative			     Collaboration &amp; Cooperation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Optimism			     Team Capabilities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How to Increase Your EQ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Conduct a “personal inventory.”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Analyze the setting &amp; identify skills needed.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Enlist trusted friends.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Focus on a few competencies.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Practice, practice, practice.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Be observant and reflective.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Don’t expect immediate results.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Learn from your mistakes.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/>
              <a:t>Acknowledge your successes.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Research: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   In every field, your EQ (emotional quotient) is 2 times as important as your cognitive abilities.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Research: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Almost 90% of success in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leadership is attributable to EQ.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Big Picture: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Emotional Competencies are:</a:t>
            </a:r>
          </a:p>
          <a:p>
            <a:pPr eaLnBrk="1" hangingPunct="1">
              <a:defRPr/>
            </a:pPr>
            <a:r>
              <a:rPr lang="en-US" b="1" smtClean="0"/>
              <a:t>Independent</a:t>
            </a:r>
          </a:p>
          <a:p>
            <a:pPr eaLnBrk="1" hangingPunct="1">
              <a:defRPr/>
            </a:pPr>
            <a:r>
              <a:rPr lang="en-US" b="1" smtClean="0"/>
              <a:t>Interdependent</a:t>
            </a:r>
          </a:p>
          <a:p>
            <a:pPr eaLnBrk="1" hangingPunct="1">
              <a:defRPr/>
            </a:pPr>
            <a:r>
              <a:rPr lang="en-US" b="1" smtClean="0"/>
              <a:t>Hierarchical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25 competencies </a:t>
            </a:r>
            <a:br>
              <a:rPr lang="en-US" sz="3600" smtClean="0"/>
            </a:br>
            <a:r>
              <a:rPr lang="en-US" sz="3600" smtClean="0"/>
              <a:t>Divided into 5 dimensions: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Personal Competence:</a:t>
            </a:r>
          </a:p>
          <a:p>
            <a:pPr eaLnBrk="1" hangingPunct="1">
              <a:defRPr/>
            </a:pPr>
            <a:r>
              <a:rPr lang="en-US" sz="2800" b="1" smtClean="0"/>
              <a:t>Self Awareness</a:t>
            </a:r>
          </a:p>
          <a:p>
            <a:pPr eaLnBrk="1" hangingPunct="1">
              <a:defRPr/>
            </a:pPr>
            <a:r>
              <a:rPr lang="en-US" sz="2800" b="1" smtClean="0"/>
              <a:t>Self Management</a:t>
            </a:r>
          </a:p>
          <a:p>
            <a:pPr eaLnBrk="1" hangingPunct="1">
              <a:defRPr/>
            </a:pPr>
            <a:r>
              <a:rPr lang="en-US" sz="2800" b="1" smtClean="0"/>
              <a:t>Motivation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Social Competence:</a:t>
            </a:r>
          </a:p>
          <a:p>
            <a:pPr eaLnBrk="1" hangingPunct="1">
              <a:defRPr/>
            </a:pPr>
            <a:r>
              <a:rPr lang="en-US" sz="2800" b="1" smtClean="0"/>
              <a:t>Empathy</a:t>
            </a:r>
          </a:p>
          <a:p>
            <a:pPr eaLnBrk="1" hangingPunct="1">
              <a:defRPr/>
            </a:pPr>
            <a:r>
              <a:rPr lang="en-US" sz="2800" b="1" smtClean="0"/>
              <a:t>Social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Personal Competence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defRPr/>
            </a:pPr>
            <a:r>
              <a:rPr lang="en-US" sz="3600" b="1" smtClean="0"/>
              <a:t>Self-Awareness</a:t>
            </a:r>
          </a:p>
          <a:p>
            <a:pPr eaLnBrk="1" hangingPunct="1">
              <a:defRPr/>
            </a:pPr>
            <a:r>
              <a:rPr lang="en-US" sz="3600" b="1" smtClean="0"/>
              <a:t>Self-Management</a:t>
            </a:r>
          </a:p>
          <a:p>
            <a:pPr eaLnBrk="1" hangingPunct="1">
              <a:defRPr/>
            </a:pPr>
            <a:r>
              <a:rPr lang="en-US" sz="3600" b="1" smtClean="0"/>
              <a:t>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Self-Awareness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		</a:t>
            </a:r>
            <a:r>
              <a:rPr lang="en-US" sz="2800" b="1" u="sng" dirty="0" smtClean="0"/>
              <a:t>Personal Competence</a:t>
            </a:r>
            <a:r>
              <a:rPr lang="en-US" sz="2400" b="1" dirty="0" smtClean="0"/>
              <a:t>	   </a:t>
            </a:r>
            <a:r>
              <a:rPr lang="en-US" b="1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			</a:t>
            </a:r>
            <a:r>
              <a:rPr lang="en-US" sz="2800" b="1" dirty="0" smtClean="0">
                <a:solidFill>
                  <a:srgbClr val="FFFF00"/>
                </a:solidFill>
              </a:rPr>
              <a:t>Self-Awareness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		Emotional Awareness		 		    	Accurate Self-Assessment		 	    	Self-Confidence</a:t>
            </a:r>
            <a:endParaRPr lang="en-US" sz="28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		Self-Management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		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Self-Management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Personal Competence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u="sng" dirty="0" smtClean="0">
                <a:solidFill>
                  <a:srgbClr val="FFFF00"/>
                </a:solidFill>
              </a:rPr>
              <a:t>Self Management</a:t>
            </a:r>
            <a:r>
              <a:rPr lang="en-US" sz="2400" dirty="0" smtClean="0"/>
              <a:t> 	 Self-Awareness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     </a:t>
            </a:r>
            <a:r>
              <a:rPr lang="en-US" sz="2400" b="1" dirty="0" smtClean="0">
                <a:solidFill>
                  <a:srgbClr val="FFFF00"/>
                </a:solidFill>
              </a:rPr>
              <a:t>Self Control</a:t>
            </a:r>
            <a:r>
              <a:rPr lang="en-US" sz="2400" b="1" dirty="0" smtClean="0"/>
              <a:t>		      </a:t>
            </a:r>
            <a:r>
              <a:rPr lang="en-US" sz="2400" dirty="0" smtClean="0"/>
              <a:t>Emotional Awareness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FFFF00"/>
                </a:solidFill>
              </a:rPr>
              <a:t>Trustworthiness</a:t>
            </a:r>
            <a:r>
              <a:rPr lang="en-US" sz="2400" b="1" dirty="0" smtClean="0"/>
              <a:t>	      </a:t>
            </a:r>
            <a:r>
              <a:rPr lang="en-US" sz="2400" dirty="0" smtClean="0"/>
              <a:t>Self-Assessment</a:t>
            </a:r>
            <a:r>
              <a:rPr lang="en-US" sz="2400" b="1" dirty="0" smtClean="0"/>
              <a:t>		    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     </a:t>
            </a:r>
            <a:r>
              <a:rPr lang="en-US" sz="2400" b="1" dirty="0" smtClean="0">
                <a:solidFill>
                  <a:srgbClr val="FFFF00"/>
                </a:solidFill>
              </a:rPr>
              <a:t>Conscientiousness</a:t>
            </a:r>
            <a:r>
              <a:rPr lang="en-US" sz="2400" dirty="0" smtClean="0"/>
              <a:t> 	      Self-Confidence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FF00"/>
                </a:solidFill>
              </a:rPr>
              <a:t>Adaptability</a:t>
            </a:r>
            <a:r>
              <a:rPr lang="en-US" sz="2400" dirty="0" smtClean="0">
                <a:solidFill>
                  <a:srgbClr val="FF9933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FF9933"/>
                </a:solidFill>
              </a:rPr>
              <a:t>     </a:t>
            </a:r>
            <a:r>
              <a:rPr lang="en-US" sz="2400" b="1" dirty="0" smtClean="0">
                <a:solidFill>
                  <a:srgbClr val="FFFF00"/>
                </a:solidFill>
              </a:rPr>
              <a:t>Innovation</a:t>
            </a:r>
            <a:r>
              <a:rPr lang="en-US" sz="2400" b="1" dirty="0" smtClean="0"/>
              <a:t>		 	</a:t>
            </a:r>
            <a:r>
              <a:rPr lang="en-US" sz="2400" dirty="0" smtClean="0"/>
              <a:t>Motivation			      			    </a:t>
            </a:r>
            <a:endParaRPr lang="en-US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						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Motivation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9248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Motivation</a:t>
            </a:r>
            <a:r>
              <a:rPr lang="en-US" sz="2800" b="1" dirty="0" smtClean="0"/>
              <a:t>		      </a:t>
            </a:r>
            <a:r>
              <a:rPr lang="en-US" sz="2400" dirty="0" smtClean="0"/>
              <a:t>Self-Awareness</a:t>
            </a:r>
            <a:r>
              <a:rPr lang="en-US" sz="2400" b="1" dirty="0" smtClean="0"/>
              <a:t>	</a:t>
            </a:r>
            <a:r>
              <a:rPr lang="en-US" sz="2800" b="1" dirty="0" smtClean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   </a:t>
            </a:r>
            <a:r>
              <a:rPr lang="en-US" sz="2800" b="1" dirty="0" smtClean="0">
                <a:solidFill>
                  <a:srgbClr val="FFFF00"/>
                </a:solidFill>
              </a:rPr>
              <a:t>Achievement Drive</a:t>
            </a:r>
            <a:r>
              <a:rPr lang="en-US" sz="2800" b="1" dirty="0" smtClean="0"/>
              <a:t>       </a:t>
            </a:r>
            <a:r>
              <a:rPr lang="en-US" sz="2400" dirty="0" smtClean="0"/>
              <a:t>Emotional Awareness</a:t>
            </a:r>
            <a:endParaRPr lang="en-US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   </a:t>
            </a:r>
            <a:r>
              <a:rPr lang="en-US" sz="2800" b="1" dirty="0" smtClean="0">
                <a:solidFill>
                  <a:srgbClr val="FFFF00"/>
                </a:solidFill>
              </a:rPr>
              <a:t>Commitment</a:t>
            </a:r>
            <a:r>
              <a:rPr lang="en-US" sz="2800" b="1" dirty="0" smtClean="0"/>
              <a:t>		</a:t>
            </a:r>
            <a:r>
              <a:rPr lang="en-US" sz="2400" dirty="0" smtClean="0"/>
              <a:t>Self-Assessment</a:t>
            </a:r>
            <a:endParaRPr lang="en-US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   </a:t>
            </a:r>
            <a:r>
              <a:rPr lang="en-US" sz="2800" b="1" dirty="0" smtClean="0">
                <a:solidFill>
                  <a:srgbClr val="FFFF00"/>
                </a:solidFill>
              </a:rPr>
              <a:t>Initiative</a:t>
            </a:r>
            <a:r>
              <a:rPr lang="en-US" sz="2800" b="1" dirty="0" smtClean="0"/>
              <a:t>		        </a:t>
            </a:r>
            <a:r>
              <a:rPr lang="en-US" sz="2400" dirty="0" smtClean="0"/>
              <a:t>Self-Confidence</a:t>
            </a:r>
            <a:endParaRPr lang="en-US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   </a:t>
            </a:r>
            <a:r>
              <a:rPr lang="en-US" sz="2800" b="1" dirty="0" smtClean="0">
                <a:solidFill>
                  <a:srgbClr val="FFFF00"/>
                </a:solidFill>
              </a:rPr>
              <a:t>Optimism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				 	    </a:t>
            </a:r>
            <a:r>
              <a:rPr lang="en-US" sz="2400" dirty="0" smtClean="0"/>
              <a:t>Self Management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                  Self Control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                  Trustworthiness</a:t>
            </a:r>
            <a:r>
              <a:rPr lang="en-US" sz="2400" b="1" dirty="0" smtClean="0"/>
              <a:t>	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                  Conscientiousness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                  Adaptability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                  Innovation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324</TotalTime>
  <Words>174</Words>
  <Application>Microsoft Office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Tahoma</vt:lpstr>
      <vt:lpstr>Arial</vt:lpstr>
      <vt:lpstr>Calibri</vt:lpstr>
      <vt:lpstr>Wingdings</vt:lpstr>
      <vt:lpstr>Times New Roman</vt:lpstr>
      <vt:lpstr>Shimmer</vt:lpstr>
      <vt:lpstr>Developed from work of:</vt:lpstr>
      <vt:lpstr>The Research:</vt:lpstr>
      <vt:lpstr>The Research:</vt:lpstr>
      <vt:lpstr>The Big Picture:</vt:lpstr>
      <vt:lpstr>25 competencies  Divided into 5 dimensions:</vt:lpstr>
      <vt:lpstr> Personal Competence </vt:lpstr>
      <vt:lpstr>Self-Awareness</vt:lpstr>
      <vt:lpstr>Self-Management</vt:lpstr>
      <vt:lpstr>Motivation</vt:lpstr>
      <vt:lpstr>Social Competence</vt:lpstr>
      <vt:lpstr>Empathy</vt:lpstr>
      <vt:lpstr>Social Skills</vt:lpstr>
      <vt:lpstr>Emotional Intelligence Map</vt:lpstr>
      <vt:lpstr>How to Increase Your EQ</vt:lpstr>
    </vt:vector>
  </TitlesOfParts>
  <Company>UA Rogers College of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INTELLIGENCE – The Key to Excellence</dc:title>
  <dc:creator>Paula Nailon</dc:creator>
  <cp:lastModifiedBy>Ashok</cp:lastModifiedBy>
  <cp:revision>24</cp:revision>
  <dcterms:created xsi:type="dcterms:W3CDTF">2005-08-29T23:21:51Z</dcterms:created>
  <dcterms:modified xsi:type="dcterms:W3CDTF">2013-10-21T14:27:47Z</dcterms:modified>
</cp:coreProperties>
</file>