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0" r:id="rId2"/>
    <p:sldMasterId id="2147483659" r:id="rId3"/>
    <p:sldMasterId id="2147483661" r:id="rId4"/>
    <p:sldMasterId id="2147483663" r:id="rId5"/>
    <p:sldMasterId id="2147483665" r:id="rId6"/>
    <p:sldMasterId id="2147483666" r:id="rId7"/>
    <p:sldMasterId id="2147483667" r:id="rId8"/>
    <p:sldMasterId id="2147483668" r:id="rId9"/>
    <p:sldMasterId id="2147483670" r:id="rId10"/>
  </p:sldMasterIdLst>
  <p:notesMasterIdLst>
    <p:notesMasterId r:id="rId25"/>
  </p:notesMasterIdLst>
  <p:sldIdLst>
    <p:sldId id="256" r:id="rId11"/>
    <p:sldId id="493" r:id="rId12"/>
    <p:sldId id="488" r:id="rId13"/>
    <p:sldId id="449" r:id="rId14"/>
    <p:sldId id="406" r:id="rId15"/>
    <p:sldId id="427" r:id="rId16"/>
    <p:sldId id="261" r:id="rId17"/>
    <p:sldId id="291" r:id="rId18"/>
    <p:sldId id="445" r:id="rId19"/>
    <p:sldId id="492" r:id="rId20"/>
    <p:sldId id="491" r:id="rId21"/>
    <p:sldId id="490" r:id="rId22"/>
    <p:sldId id="489" r:id="rId23"/>
    <p:sldId id="42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rgbClr val="660066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9900FF"/>
    <a:srgbClr val="CCFF99"/>
    <a:srgbClr val="FF9966"/>
    <a:srgbClr val="99FF66"/>
    <a:srgbClr val="99FFCC"/>
    <a:srgbClr val="66FFFF"/>
    <a:srgbClr val="FFFF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5" autoAdjust="0"/>
    <p:restoredTop sz="94627" autoAdjust="0"/>
  </p:normalViewPr>
  <p:slideViewPr>
    <p:cSldViewPr>
      <p:cViewPr>
        <p:scale>
          <a:sx n="66" d="100"/>
          <a:sy n="66" d="100"/>
        </p:scale>
        <p:origin x="-12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>
        <c:manualLayout>
          <c:layoutTarget val="inner"/>
          <c:xMode val="edge"/>
          <c:yMode val="edge"/>
          <c:x val="5.933682373472951E-2"/>
          <c:y val="8.1534772182254231E-2"/>
          <c:w val="0.60907504363001763"/>
          <c:h val="0.8369304556354917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FFFF99"/>
            </a:solidFill>
            <a:ln w="20913">
              <a:solidFill>
                <a:schemeClr val="tx1"/>
              </a:solidFill>
              <a:prstDash val="solid"/>
            </a:ln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explosion val="25"/>
          <c:dPt>
            <c:idx val="0"/>
            <c:explosion val="0"/>
            <c:spPr>
              <a:solidFill>
                <a:srgbClr val="FF9900"/>
              </a:solidFill>
              <a:ln w="6273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c:spPr>
          </c:dPt>
          <c:dPt>
            <c:idx val="1"/>
            <c:explosion val="0"/>
            <c:spPr>
              <a:solidFill>
                <a:srgbClr val="993300"/>
              </a:solidFill>
              <a:ln w="6273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c:spPr>
          </c:dPt>
          <c:dPt>
            <c:idx val="2"/>
            <c:explosion val="0"/>
            <c:spPr>
              <a:solidFill>
                <a:srgbClr val="339966"/>
              </a:solidFill>
              <a:ln w="6273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c:spPr>
          </c:dPt>
          <c:cat>
            <c:strRef>
              <c:f>Sheet1!$B$1:$D$1</c:f>
              <c:strCache>
                <c:ptCount val="3"/>
                <c:pt idx="0">
                  <c:v>Words</c:v>
                </c:pt>
                <c:pt idx="1">
                  <c:v>Tone of Voice</c:v>
                </c:pt>
                <c:pt idx="2">
                  <c:v>Body Language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</c:ser>
        <c:firstSliceAng val="0"/>
      </c:pieChart>
      <c:spPr>
        <a:noFill/>
        <a:ln w="20913">
          <a:solidFill>
            <a:schemeClr val="tx1"/>
          </a:solidFill>
          <a:prstDash val="solid"/>
        </a:ln>
      </c:spPr>
    </c:plotArea>
    <c:plotVisOnly val="1"/>
    <c:dispBlanksAs val="zero"/>
  </c:chart>
  <c:spPr>
    <a:solidFill>
      <a:schemeClr val="tx1"/>
    </a:solidFill>
    <a:ln>
      <a:noFill/>
    </a:ln>
  </c:spPr>
  <c:txPr>
    <a:bodyPr/>
    <a:lstStyle/>
    <a:p>
      <a:pPr>
        <a:defRPr sz="267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</cdr:x>
      <cdr:y>0.4</cdr:y>
    </cdr:from>
    <cdr:to>
      <cdr:x>0.96042</cdr:x>
      <cdr:y>0.94723</cdr:y>
    </cdr:to>
    <cdr:pic>
      <cdr:nvPicPr>
        <cdr:cNvPr id="2" name="Picture 1" descr="Hitchcock.bmp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29200" y="2743200"/>
          <a:ext cx="3752880" cy="37528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94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9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CED25E2-92C4-471C-86DA-E321687821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81000"/>
            <a:ext cx="55626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590800"/>
            <a:ext cx="50292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8768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32779" name="Picture 11" descr="mmm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5188"/>
            <a:ext cx="990600" cy="912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29ACC-105D-4F18-85F0-F35587C16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0C4C7-3851-48A3-BC92-23888B7D6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6277F-BA27-410F-83F9-9528AE444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DDD1-4610-448A-A8ED-23C782AE0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47244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019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019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019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95DEAE9-7C1A-484B-8214-3B92ADB94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581400"/>
            <a:ext cx="38481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019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019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019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D79BC2CC-2F7E-4DF1-9456-817CD2058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0220-1A14-4C8F-9C72-6679DBDAB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AA6D0-A58A-47BF-9619-3B6CA577B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F5D14-F9A7-4283-8AF3-BB4EEE64E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CDD5-48CF-415F-ADDC-F2AFAC87E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CE5DF-B0A8-47E8-9715-96746ED6F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F1ED-9928-4F7B-B8F4-8C01798E6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ABAC-34EB-4527-9CC2-377921B50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D13E-E5FB-4516-89FB-09CB1CA98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F784-15F4-4D9B-8A70-9E9E0EEB8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5516E-D2D8-4E41-9BCF-5AB14B3D9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DFDBD-57A2-4A05-9537-C416FF858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128A-BFDC-4DA0-82D8-423703988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499D-71CB-4D03-92C0-3EA085485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3901-DC52-4789-9DC3-7D7DDC6D5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402F1-50E8-4641-87A0-DF335D57A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065E2-C622-4838-BEAA-3EA3FDCFE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9D2F1-91C8-40B4-8B86-65FA4978C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DC24-41D8-4343-A96F-EF11EC6E0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A66C5-B101-4031-AB58-4584DFFBD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1CD7-F3F6-4BAD-980B-AF75D0ADE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E69B-E9B0-48B7-A091-5A671F90B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15491-8A3B-444C-87E3-94C5833DB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5BFD-9AF0-4B43-8B64-B761A3F01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F9C3-B3F1-4566-93EE-B0A1E7F0A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352800" y="381000"/>
            <a:ext cx="55626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400">
                <a:latin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590800"/>
            <a:ext cx="50292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8768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BD94-9FDF-426A-8ABF-0982A5673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19DF0-2F12-4E5B-8FB2-F6E8115C6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FB830-AC84-417B-83FE-F92D24B65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B389-0A56-49AB-B97E-B41C1FEB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E1B2-E8E9-4F86-B6CB-14CF80FFF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B0776-08BB-4DF4-932A-5B2535272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13DA-6E96-4F22-A575-0F2EA7D55E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4D82F-D55C-423C-B722-0A8CDEAE5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B10D-7649-4B14-8ACB-5EE3F756B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38426-4900-4C7D-8445-1A098B153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532F5-6A49-4897-8A6A-6388ABFF0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46D3-ADFE-4F4B-8ACC-1D3A6EB7E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CAF3-131C-49BB-BAA7-BE86ADD0E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5A7DA-C507-4479-A2DB-351C4EEEF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D34EC-EE41-4661-86C6-21FC275C5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A1F06-3A30-4BA7-BF71-4249FF072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C5835-7BDD-458C-B01C-6CA9EC29F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A1924-979D-40F8-9231-481984461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D4A81-8D70-4CC6-BC3F-A63F11746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91D52-708B-4146-B363-4D770230A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0A479-7692-499B-838C-C022B9148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35A23-AE75-4DA0-B8E1-FF03D4F46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FB4-F1CB-4B5F-BF09-EA3974535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E4C1D-179A-487D-9C52-5F3352321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7E51-EBF4-4C19-8DB4-83F5E59D2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1AE2-E181-413F-A702-133A3E493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FB782-D2A1-4946-958D-5ABB45938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50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550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0550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0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1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2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40552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0552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2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3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4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5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6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7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58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8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59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0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1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2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3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4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4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4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4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5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5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5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565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5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5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565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4056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56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565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566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566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9C58E14-2B09-4B85-868E-B5256D0AB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8A99-16DB-401F-869D-3C337721A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C0C7-FD07-4B85-AE58-2D38EB636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6A78-9901-43AA-BC78-CDF576FE4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A789-5052-457B-AB9A-604FA81D8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48486-DA97-4FC7-88DD-50D979239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8182C-769A-4076-88AD-D62F65006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C37DE-46E2-4413-A078-FBC8A490C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E8A12-1817-47A2-A179-1D88051E0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019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EDE3FF6-EC2B-4C46-A484-6E5FA818B11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754" name="Picture 10" descr="mmm 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019800"/>
            <a:ext cx="990600" cy="8382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78" r:id="rId12"/>
    <p:sldLayoutId id="214748377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AutoShape 2"/>
          <p:cNvSpPr>
            <a:spLocks noChangeArrowheads="1"/>
          </p:cNvSpPr>
          <p:nvPr userDrawn="1"/>
        </p:nvSpPr>
        <p:spPr bwMode="auto">
          <a:xfrm>
            <a:off x="228600" y="22860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marL="342900" indent="-342900" algn="ctr" eaLnBrk="0" hangingPunct="0">
              <a:buClr>
                <a:schemeClr val="hlink"/>
              </a:buClr>
              <a:buSzPct val="75000"/>
            </a:pPr>
            <a:endParaRPr kumimoji="1" lang="en-US" sz="3200" b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1653" name="Picture 5" descr="mmm 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0"/>
            <a:ext cx="990600" cy="9128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C4A8246-1C49-4028-B2B8-C80232B45F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06E9089-F566-4BA4-8735-C3B521F943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019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D1B6095-EB97-4176-B29C-91D9A3906F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727" name="AutoShape 7"/>
          <p:cNvSpPr>
            <a:spLocks noChangeArrowheads="1"/>
          </p:cNvSpPr>
          <p:nvPr/>
        </p:nvSpPr>
        <p:spPr bwMode="auto">
          <a:xfrm>
            <a:off x="685800" y="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algn="ctr">
            <a:solidFill>
              <a:srgbClr val="1C1C1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286728" name="Picture 8" descr="mmm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19800"/>
            <a:ext cx="990600" cy="8382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019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1559A69-47D7-436B-99B0-B5AF4E918C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69670" name="AutoShape 6"/>
          <p:cNvSpPr>
            <a:spLocks noChangeArrowheads="1"/>
          </p:cNvSpPr>
          <p:nvPr/>
        </p:nvSpPr>
        <p:spPr bwMode="auto">
          <a:xfrm>
            <a:off x="685800" y="0"/>
            <a:ext cx="7772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algn="ctr">
            <a:solidFill>
              <a:srgbClr val="1C1C1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auto">
          <a:xfrm>
            <a:off x="609600" y="1143000"/>
            <a:ext cx="8001000" cy="4800600"/>
          </a:xfrm>
          <a:prstGeom prst="roundRect">
            <a:avLst>
              <a:gd name="adj" fmla="val 16667"/>
            </a:avLst>
          </a:prstGeom>
          <a:solidFill>
            <a:srgbClr val="FFCCCC">
              <a:alpha val="75000"/>
            </a:srgbClr>
          </a:solidFill>
          <a:ln w="38100" algn="ctr">
            <a:solidFill>
              <a:srgbClr val="1C1C1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369672" name="Picture 8" descr="mmm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19800"/>
            <a:ext cx="990600" cy="8382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60066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6835" name="AutoShape 3"/>
          <p:cNvSpPr>
            <a:spLocks noChangeArrowheads="1"/>
          </p:cNvSpPr>
          <p:nvPr/>
        </p:nvSpPr>
        <p:spPr bwMode="auto">
          <a:xfrm>
            <a:off x="247650" y="1619250"/>
            <a:ext cx="8610600" cy="5181600"/>
          </a:xfrm>
          <a:prstGeom prst="roundRect">
            <a:avLst>
              <a:gd name="adj" fmla="val 16667"/>
            </a:avLst>
          </a:prstGeom>
          <a:solidFill>
            <a:srgbClr val="FF9D0D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6836" name="AutoShape 4"/>
          <p:cNvSpPr>
            <a:spLocks noChangeArrowheads="1"/>
          </p:cNvSpPr>
          <p:nvPr/>
        </p:nvSpPr>
        <p:spPr bwMode="auto">
          <a:xfrm>
            <a:off x="1219200" y="304800"/>
            <a:ext cx="6934200" cy="1066800"/>
          </a:xfrm>
          <a:prstGeom prst="roundRect">
            <a:avLst>
              <a:gd name="adj" fmla="val 16667"/>
            </a:avLst>
          </a:prstGeom>
          <a:solidFill>
            <a:srgbClr val="FF9D0D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6705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76839" name="Picture 7" descr="mmm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850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50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50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50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50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850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850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85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5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247650" y="1619250"/>
            <a:ext cx="8610600" cy="51816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2209800" y="304800"/>
            <a:ext cx="4419600" cy="1066800"/>
          </a:xfrm>
          <a:prstGeom prst="roundRect">
            <a:avLst>
              <a:gd name="adj" fmla="val 16667"/>
            </a:avLst>
          </a:prstGeom>
          <a:solidFill>
            <a:srgbClr val="FF9D0D"/>
          </a:soli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04800"/>
            <a:ext cx="4343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03463" name="Picture 7" descr="mmm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048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48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448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0448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8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8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8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8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8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49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40449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0449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49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0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1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2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3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4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5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56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6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7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8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59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0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1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1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2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2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0462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3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46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4046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46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46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46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7251806-4D01-4775-839B-7D73DC9A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46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 descr="78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4557" y="0"/>
            <a:ext cx="5009444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8077200" cy="1219200"/>
          </a:xfrm>
        </p:spPr>
        <p:txBody>
          <a:bodyPr/>
          <a:lstStyle/>
          <a:p>
            <a:pPr algn="ctr"/>
            <a:r>
              <a:rPr lang="en-US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malScrp421 BT" pitchFamily="66" charset="0"/>
              </a:rPr>
              <a:t>COMMUNICATION</a:t>
            </a:r>
          </a:p>
        </p:txBody>
      </p:sp>
      <p:pic>
        <p:nvPicPr>
          <p:cNvPr id="7" name="Picture 6" descr="F:\sreeram\LOGO.png"/>
          <p:cNvPicPr>
            <a:picLocks noChangeAspect="1" noChangeArrowheads="1"/>
          </p:cNvPicPr>
          <p:nvPr/>
        </p:nvPicPr>
        <p:blipFill>
          <a:blip r:embed="rId3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Total training solutions</a:t>
            </a:r>
          </a:p>
          <a:p>
            <a:r>
              <a:rPr lang="en-US" dirty="0" smtClean="0"/>
              <a:t>cochin</a:t>
            </a:r>
            <a:endParaRPr lang="en-IN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458200" cy="762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Positive </a:t>
            </a: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</a:rPr>
              <a:t>Non-Verbal Communications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6200" y="1524000"/>
            <a:ext cx="5029200" cy="3048000"/>
          </a:xfrm>
        </p:spPr>
        <p:txBody>
          <a:bodyPr/>
          <a:lstStyle/>
          <a:p>
            <a:r>
              <a:rPr lang="en-US" b="1" dirty="0" smtClean="0"/>
              <a:t>Smiling </a:t>
            </a:r>
            <a:r>
              <a:rPr lang="en-US" dirty="0" smtClean="0"/>
              <a:t>– there is nothing like a smile and pleasant face to greet a customer, especially if he/she has a complaint. </a:t>
            </a:r>
          </a:p>
          <a:p>
            <a:endParaRPr lang="en-IN" dirty="0"/>
          </a:p>
        </p:txBody>
      </p:sp>
      <p:pic>
        <p:nvPicPr>
          <p:cNvPr id="6" name="Picture 5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457200"/>
            <a:ext cx="5715000" cy="1752600"/>
          </a:xfrm>
        </p:spPr>
        <p:txBody>
          <a:bodyPr/>
          <a:lstStyle/>
          <a:p>
            <a:r>
              <a:rPr lang="en-US" b="1" dirty="0" smtClean="0"/>
              <a:t>Eye contact </a:t>
            </a:r>
            <a:r>
              <a:rPr lang="en-US" dirty="0" smtClean="0"/>
              <a:t>– always look into your customer’s eyes. Directly address customers.</a:t>
            </a:r>
          </a:p>
          <a:p>
            <a:endParaRPr lang="en-IN" dirty="0"/>
          </a:p>
        </p:txBody>
      </p:sp>
      <p:pic>
        <p:nvPicPr>
          <p:cNvPr id="6" name="Picture 5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685800"/>
            <a:ext cx="6705600" cy="2286000"/>
          </a:xfrm>
        </p:spPr>
        <p:txBody>
          <a:bodyPr/>
          <a:lstStyle/>
          <a:p>
            <a:pPr algn="r"/>
            <a:r>
              <a:rPr lang="en-US" b="1" dirty="0" smtClean="0"/>
              <a:t>How you look – </a:t>
            </a:r>
            <a:r>
              <a:rPr lang="en-US" dirty="0" smtClean="0"/>
              <a:t>personal grooming has a big impact on your customers. Let customers know you take seriously your position.</a:t>
            </a:r>
          </a:p>
          <a:p>
            <a:pPr algn="r"/>
            <a:endParaRPr lang="en-IN" dirty="0"/>
          </a:p>
        </p:txBody>
      </p:sp>
      <p:pic>
        <p:nvPicPr>
          <p:cNvPr id="6" name="Picture 5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228600"/>
            <a:ext cx="6324600" cy="2438400"/>
          </a:xfrm>
        </p:spPr>
        <p:txBody>
          <a:bodyPr/>
          <a:lstStyle/>
          <a:p>
            <a:pPr algn="r"/>
            <a:r>
              <a:rPr lang="en-US" b="1" dirty="0" smtClean="0"/>
              <a:t>Shaking hands </a:t>
            </a:r>
            <a:r>
              <a:rPr lang="en-US" dirty="0" smtClean="0"/>
              <a:t>– </a:t>
            </a:r>
          </a:p>
          <a:p>
            <a:pPr algn="r"/>
            <a:r>
              <a:rPr lang="en-US" dirty="0" smtClean="0"/>
              <a:t>when shaking hands with a customer a firm and professional handshake is expected. </a:t>
            </a:r>
          </a:p>
          <a:p>
            <a:pPr algn="r"/>
            <a:endParaRPr lang="en-IN" dirty="0"/>
          </a:p>
        </p:txBody>
      </p:sp>
      <p:pic>
        <p:nvPicPr>
          <p:cNvPr id="6" name="Picture 5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AutoShape 4"/>
          <p:cNvSpPr>
            <a:spLocks noChangeArrowheads="1"/>
          </p:cNvSpPr>
          <p:nvPr>
            <p:ph type="body" idx="1"/>
          </p:nvPr>
        </p:nvSpPr>
        <p:spPr>
          <a:xfrm>
            <a:off x="1066800" y="1066800"/>
            <a:ext cx="7086600" cy="4724400"/>
          </a:xfrm>
          <a:prstGeom prst="horizontalScroll">
            <a:avLst>
              <a:gd name="adj" fmla="val 12852"/>
            </a:avLst>
          </a:prstGeom>
          <a:solidFill>
            <a:srgbClr val="FFCC66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  "Communication is really all anyone ever gets paid for ultimately...and if you cannot effectively communicate...you will PAY...not get paid." </a:t>
            </a:r>
            <a:r>
              <a:rPr lang="en-US" sz="360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600">
                <a:solidFill>
                  <a:schemeClr val="bg2">
                    <a:lumMod val="50000"/>
                  </a:schemeClr>
                </a:solidFill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</a:rPr>
              <a:t>			- Doug Firebaugh</a:t>
            </a:r>
          </a:p>
        </p:txBody>
      </p:sp>
      <p:pic>
        <p:nvPicPr>
          <p:cNvPr id="5" name="Picture 4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219200"/>
            <a:ext cx="78486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is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sending or receiving ideas, thoughts or feelings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one person to one or more persons in such a way that, the person receiving it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in the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sender wants him/her to understand.</a:t>
            </a:r>
          </a:p>
        </p:txBody>
      </p:sp>
      <p:pic>
        <p:nvPicPr>
          <p:cNvPr id="5" name="Picture 4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086600" cy="479425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Communication?</a:t>
            </a:r>
            <a:endParaRPr kumimoji="0" lang="en-US" sz="3200" b="1" i="0" u="none" strike="noStrike" kern="0" cap="none" spc="50" normalizeH="0" baseline="0" noProof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Oval 3"/>
          <p:cNvSpPr>
            <a:spLocks noChangeArrowheads="1"/>
          </p:cNvSpPr>
          <p:nvPr/>
        </p:nvSpPr>
        <p:spPr bwMode="auto">
          <a:xfrm>
            <a:off x="762000" y="2505075"/>
            <a:ext cx="1657350" cy="16573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SENDER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2743200" y="2657475"/>
            <a:ext cx="1728788" cy="1316038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364549" name="AutoShape 5"/>
          <p:cNvSpPr>
            <a:spLocks noChangeArrowheads="1"/>
          </p:cNvSpPr>
          <p:nvPr/>
        </p:nvSpPr>
        <p:spPr bwMode="auto">
          <a:xfrm>
            <a:off x="4648200" y="2657475"/>
            <a:ext cx="2016125" cy="1368425"/>
          </a:xfrm>
          <a:prstGeom prst="rightArrow">
            <a:avLst>
              <a:gd name="adj1" fmla="val 53231"/>
              <a:gd name="adj2" fmla="val 68100"/>
            </a:avLst>
          </a:prstGeom>
          <a:solidFill>
            <a:srgbClr val="00B050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CHANNEL</a:t>
            </a:r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6858000" y="2505075"/>
            <a:ext cx="1657350" cy="1657350"/>
          </a:xfrm>
          <a:prstGeom prst="ellipse">
            <a:avLst/>
          </a:prstGeom>
          <a:solidFill>
            <a:srgbClr val="0000FF"/>
          </a:solidFill>
          <a:ln w="38100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RECEIVER</a:t>
            </a:r>
          </a:p>
        </p:txBody>
      </p:sp>
      <p:cxnSp>
        <p:nvCxnSpPr>
          <p:cNvPr id="364551" name="AutoShape 7"/>
          <p:cNvCxnSpPr>
            <a:cxnSpLocks noChangeShapeType="1"/>
          </p:cNvCxnSpPr>
          <p:nvPr/>
        </p:nvCxnSpPr>
        <p:spPr bwMode="auto">
          <a:xfrm rot="16200000" flipV="1">
            <a:off x="4704556" y="1343819"/>
            <a:ext cx="1588" cy="5905500"/>
          </a:xfrm>
          <a:prstGeom prst="curvedConnector3">
            <a:avLst>
              <a:gd name="adj1" fmla="val -6140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3810000" y="5413375"/>
            <a:ext cx="1714500" cy="434975"/>
          </a:xfrm>
          <a:prstGeom prst="rect">
            <a:avLst/>
          </a:prstGeom>
          <a:solidFill>
            <a:srgbClr val="0000FF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364554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685800" y="0"/>
            <a:ext cx="7848600" cy="762000"/>
          </a:xfrm>
          <a:noFill/>
          <a:ln cap="flat" algn="ctr"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The Communication Process</a:t>
            </a:r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762000" y="1057275"/>
            <a:ext cx="1655763" cy="1193800"/>
          </a:xfrm>
          <a:prstGeom prst="rect">
            <a:avLst/>
          </a:prstGeom>
          <a:solidFill>
            <a:srgbClr val="FF6699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bg2">
                    <a:lumMod val="50000"/>
                  </a:schemeClr>
                </a:solidFill>
              </a:rPr>
              <a:t>The person initiating the communication, or broadcasting the message.</a:t>
            </a:r>
          </a:p>
        </p:txBody>
      </p:sp>
      <p:sp>
        <p:nvSpPr>
          <p:cNvPr id="364556" name="Text Box 12"/>
          <p:cNvSpPr txBox="1">
            <a:spLocks noChangeArrowheads="1"/>
          </p:cNvSpPr>
          <p:nvPr/>
        </p:nvSpPr>
        <p:spPr bwMode="auto">
          <a:xfrm>
            <a:off x="2667000" y="1057275"/>
            <a:ext cx="2000250" cy="1406525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bg2">
                    <a:lumMod val="50000"/>
                  </a:schemeClr>
                </a:solidFill>
              </a:rPr>
              <a:t>The specific set of words, gestures and images that the sender uses to convey what he or she wants to say.</a:t>
            </a:r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4953000" y="1057275"/>
            <a:ext cx="1441450" cy="1193800"/>
          </a:xfrm>
          <a:prstGeom prst="rect">
            <a:avLst/>
          </a:prstGeom>
          <a:solidFill>
            <a:srgbClr val="C00000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tx1"/>
                </a:solidFill>
              </a:rPr>
              <a:t>The channel through which the message moves.</a:t>
            </a:r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6705600" y="1057275"/>
            <a:ext cx="1943100" cy="1406525"/>
          </a:xfrm>
          <a:prstGeom prst="rect">
            <a:avLst/>
          </a:prstGeom>
          <a:solidFill>
            <a:srgbClr val="9900FF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</a:rPr>
              <a:t>Receivers (or the audience for the message) - from whom the receiver often expects a response.</a:t>
            </a:r>
          </a:p>
        </p:txBody>
      </p:sp>
      <p:sp>
        <p:nvSpPr>
          <p:cNvPr id="364559" name="Text Box 15"/>
          <p:cNvSpPr txBox="1">
            <a:spLocks noChangeArrowheads="1"/>
          </p:cNvSpPr>
          <p:nvPr/>
        </p:nvSpPr>
        <p:spPr bwMode="auto">
          <a:xfrm>
            <a:off x="2362200" y="4114800"/>
            <a:ext cx="4495800" cy="830997"/>
          </a:xfrm>
          <a:prstGeom prst="rect">
            <a:avLst/>
          </a:prstGeom>
          <a:solidFill>
            <a:srgbClr val="FFC000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The response from the receiver to the sender.</a:t>
            </a:r>
          </a:p>
        </p:txBody>
      </p:sp>
      <p:pic>
        <p:nvPicPr>
          <p:cNvPr id="18" name="Picture 17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  <p:bldP spid="364548" grpId="0" animBg="1"/>
      <p:bldP spid="364549" grpId="0" animBg="1"/>
      <p:bldP spid="364550" grpId="0" animBg="1"/>
      <p:bldP spid="364553" grpId="0" animBg="1"/>
      <p:bldP spid="364555" grpId="0" animBg="1"/>
      <p:bldP spid="364556" grpId="0" animBg="1"/>
      <p:bldP spid="364557" grpId="0" animBg="1"/>
      <p:bldP spid="364558" grpId="0" animBg="1"/>
      <p:bldP spid="3645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AutoShape 2"/>
          <p:cNvSpPr>
            <a:spLocks noChangeArrowheads="1"/>
          </p:cNvSpPr>
          <p:nvPr/>
        </p:nvSpPr>
        <p:spPr bwMode="auto">
          <a:xfrm>
            <a:off x="61913" y="100013"/>
            <a:ext cx="8853487" cy="685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algn="ctr">
            <a:solidFill>
              <a:srgbClr val="1C1C1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IN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/>
        </p:spPr>
        <p:txBody>
          <a:bodyPr/>
          <a:lstStyle/>
          <a:p>
            <a:r>
              <a:rPr lang="en-US" sz="3200">
                <a:cs typeface="Times New Roman" pitchFamily="18" charset="0"/>
              </a:rPr>
              <a:t>Verbal Versus Written Communication</a:t>
            </a:r>
          </a:p>
        </p:txBody>
      </p:sp>
      <p:graphicFrame>
        <p:nvGraphicFramePr>
          <p:cNvPr id="250905" name="Group 2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305800" cy="45986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22885"/>
                <a:gridCol w="2914315"/>
                <a:gridCol w="2768600"/>
              </a:tblGrid>
              <a:tr h="42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Verbal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All Verbal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Verbal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Face-To-Face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Written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Advantages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3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Advantages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3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Advantages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3F9"/>
                    </a:solidFill>
                  </a:tcPr>
                </a:tc>
              </a:tr>
              <a:tr h="3646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Rapid Delivery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Flexible Delivery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Delivered at time/place under control of sender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Allows immediate response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A2A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All Advantages of verbal plus: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More personal, so better motivation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Allows non-verbal signals to aid getting message across.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 record exists of the message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Allows receiver to repeat message until it is fully understood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Good for complex or lengthy messages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Allows receiver to digest message at own pace.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0904" name="Text Box 24"/>
          <p:cNvSpPr txBox="1">
            <a:spLocks noChangeArrowheads="1"/>
          </p:cNvSpPr>
          <p:nvPr/>
        </p:nvSpPr>
        <p:spPr bwMode="auto">
          <a:xfrm>
            <a:off x="2362200" y="6248400"/>
            <a:ext cx="4194175" cy="244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 sz="1000" b="0"/>
              <a:t>Source: Better Business Writing – Maryann V. Piotrowski 1995</a:t>
            </a:r>
          </a:p>
        </p:txBody>
      </p:sp>
      <p:pic>
        <p:nvPicPr>
          <p:cNvPr id="27" name="Picture 26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1981200" y="304800"/>
            <a:ext cx="6629400" cy="1371600"/>
          </a:xfrm>
          <a:prstGeom prst="roundRect">
            <a:avLst>
              <a:gd name="adj" fmla="val 16667"/>
            </a:avLst>
          </a:prstGeom>
          <a:solidFill>
            <a:srgbClr val="FF3399"/>
          </a:solidFill>
          <a:ln w="381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342900" indent="-342900" algn="ctr">
              <a:buFontTx/>
              <a:buNone/>
            </a:pPr>
            <a:endParaRPr lang="en-US" sz="3600" dirty="0"/>
          </a:p>
          <a:p>
            <a:pPr marL="342900" indent="-342900" algn="ctr"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Verbal </a:t>
            </a:r>
            <a:r>
              <a:rPr lang="en-US" sz="4000" dirty="0" smtClean="0">
                <a:solidFill>
                  <a:srgbClr val="000000"/>
                </a:solidFill>
              </a:rPr>
              <a:t>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257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800"/>
              <a:t>Make your messages appropriate to the receiver.</a:t>
            </a:r>
          </a:p>
          <a:p>
            <a:pPr>
              <a:lnSpc>
                <a:spcPct val="95000"/>
              </a:lnSpc>
            </a:pPr>
            <a:r>
              <a:rPr lang="en-US" sz="2800"/>
              <a:t>Use understandable language but not slang.</a:t>
            </a:r>
          </a:p>
          <a:p>
            <a:pPr>
              <a:lnSpc>
                <a:spcPct val="95000"/>
              </a:lnSpc>
            </a:pPr>
            <a:r>
              <a:rPr lang="en-US" sz="2800"/>
              <a:t>Be aware of how long you speak. As a general rule, try to express your message in a limited amount of time (no more than 15 seconds in a normal day-to-day conversation) and then switch to listening.</a:t>
            </a:r>
          </a:p>
          <a:p>
            <a:pPr>
              <a:lnSpc>
                <a:spcPct val="95000"/>
              </a:lnSpc>
            </a:pPr>
            <a:r>
              <a:rPr lang="en-US" sz="2800"/>
              <a:t>Focus on one topic at a time.</a:t>
            </a:r>
          </a:p>
          <a:p>
            <a:pPr>
              <a:lnSpc>
                <a:spcPct val="95000"/>
              </a:lnSpc>
            </a:pPr>
            <a:r>
              <a:rPr lang="en-US" sz="2800"/>
              <a:t>Try to be positive, even when talking about negative situations.</a:t>
            </a:r>
          </a:p>
          <a:p>
            <a:endParaRPr lang="en-US" sz="2800"/>
          </a:p>
        </p:txBody>
      </p:sp>
      <p:sp>
        <p:nvSpPr>
          <p:cNvPr id="220166" name="AutoShape 6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algn="ctr">
            <a:solidFill>
              <a:srgbClr val="1C1C1C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/>
              <a:t>Verbal Communication Pointers</a:t>
            </a:r>
          </a:p>
        </p:txBody>
      </p:sp>
      <p:pic>
        <p:nvPicPr>
          <p:cNvPr id="6" name="Picture 5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8" name="AutoShape 80"/>
          <p:cNvSpPr>
            <a:spLocks noChangeArrowheads="1"/>
          </p:cNvSpPr>
          <p:nvPr/>
        </p:nvSpPr>
        <p:spPr bwMode="auto">
          <a:xfrm>
            <a:off x="0" y="152400"/>
            <a:ext cx="6719887" cy="685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algn="ctr">
            <a:solidFill>
              <a:srgbClr val="1C1C1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IN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171450"/>
            <a:ext cx="6691312" cy="479425"/>
          </a:xfrm>
          <a:noFill/>
          <a:ln/>
        </p:spPr>
        <p:txBody>
          <a:bodyPr/>
          <a:lstStyle/>
          <a:p>
            <a:pPr algn="ctr"/>
            <a:r>
              <a:rPr lang="en-US" sz="3200" dirty="0"/>
              <a:t>Rules for Communication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334000" cy="5334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Ensure it fits the purpose</a:t>
            </a:r>
          </a:p>
        </p:txBody>
      </p:sp>
      <p:graphicFrame>
        <p:nvGraphicFramePr>
          <p:cNvPr id="12367" name="Group 79"/>
          <p:cNvGraphicFramePr>
            <a:graphicFrameLocks noGrp="1"/>
          </p:cNvGraphicFramePr>
          <p:nvPr>
            <p:ph sz="quarter" idx="2"/>
          </p:nvPr>
        </p:nvGraphicFramePr>
        <p:xfrm>
          <a:off x="609600" y="1447800"/>
          <a:ext cx="8153401" cy="4261104"/>
        </p:xfrm>
        <a:graphic>
          <a:graphicData uri="http://schemas.openxmlformats.org/drawingml/2006/table">
            <a:tbl>
              <a:tblPr/>
              <a:tblGrid>
                <a:gridCol w="577232"/>
                <a:gridCol w="1351385"/>
                <a:gridCol w="524619"/>
                <a:gridCol w="1731696"/>
                <a:gridCol w="505078"/>
                <a:gridCol w="3463391"/>
              </a:tblGrid>
              <a:tr h="9144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A.B.C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KI.S.S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Deliver information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 3 stages: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Keep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Introduction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F66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Brevity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Main body of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F66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Clarity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Summary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F66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51" name="Picture 50" descr="F:\sreeram\LOGO.png"/>
          <p:cNvPicPr>
            <a:picLocks noChangeAspect="1" noChangeArrowheads="1"/>
          </p:cNvPicPr>
          <p:nvPr/>
        </p:nvPicPr>
        <p:blipFill>
          <a:blip r:embed="rId2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p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142984"/>
            <a:ext cx="3352810" cy="4979421"/>
          </a:xfrm>
          <a:prstGeom prst="rect">
            <a:avLst/>
          </a:prstGeom>
        </p:spPr>
      </p:pic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381000" y="457200"/>
            <a:ext cx="8382000" cy="990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38100" algn="ctr">
            <a:solidFill>
              <a:srgbClr val="1C1C1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77200" cy="1219200"/>
          </a:xfrm>
        </p:spPr>
        <p:txBody>
          <a:bodyPr/>
          <a:lstStyle/>
          <a:p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Non-Verbal Communication</a:t>
            </a:r>
          </a:p>
        </p:txBody>
      </p:sp>
      <p:pic>
        <p:nvPicPr>
          <p:cNvPr id="6" name="Picture 5" descr="F:\sreeram\LOGO.png"/>
          <p:cNvPicPr>
            <a:picLocks noChangeAspect="1" noChangeArrowheads="1"/>
          </p:cNvPicPr>
          <p:nvPr/>
        </p:nvPicPr>
        <p:blipFill>
          <a:blip r:embed="rId3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685800" y="3200400"/>
            <a:ext cx="2438400" cy="67710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Body </a:t>
            </a:r>
          </a:p>
          <a:p>
            <a:pPr marL="342900" indent="-342900" algn="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Language </a:t>
            </a:r>
            <a:r>
              <a:rPr lang="en-US" sz="2000" dirty="0" smtClean="0">
                <a:solidFill>
                  <a:schemeClr val="bg1"/>
                </a:solidFill>
              </a:rPr>
              <a:t>55</a:t>
            </a:r>
            <a:r>
              <a:rPr lang="en-US" sz="20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2362200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Words7%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3429000" y="3276600"/>
            <a:ext cx="3429000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Tone </a:t>
            </a:r>
            <a:r>
              <a:rPr lang="en-US" sz="2000" dirty="0" smtClean="0">
                <a:solidFill>
                  <a:schemeClr val="bg1"/>
                </a:solidFill>
              </a:rPr>
              <a:t>ofVoice38</a:t>
            </a:r>
            <a:r>
              <a:rPr lang="en-US" sz="2000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239634" name="Picture 18" descr="mmm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912813"/>
          </a:xfrm>
          <a:prstGeom prst="rect">
            <a:avLst/>
          </a:prstGeom>
          <a:noFill/>
        </p:spPr>
      </p:pic>
      <p:pic>
        <p:nvPicPr>
          <p:cNvPr id="10" name="Picture 9" descr="F:\sreeram\LOGO.png"/>
          <p:cNvPicPr>
            <a:picLocks noChangeAspect="1" noChangeArrowheads="1"/>
          </p:cNvPicPr>
          <p:nvPr/>
        </p:nvPicPr>
        <p:blipFill>
          <a:blip r:embed="rId4" cstate="print"/>
          <a:srcRect l="8728" t="13858" r="10666" b="12392"/>
          <a:stretch>
            <a:fillRect/>
          </a:stretch>
        </p:blipFill>
        <p:spPr bwMode="auto">
          <a:xfrm>
            <a:off x="8077200" y="-228600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F:\sreeram\LOGO.png"/>
          <p:cNvPicPr>
            <a:picLocks noChangeAspect="1" noChangeArrowheads="1"/>
          </p:cNvPicPr>
          <p:nvPr/>
        </p:nvPicPr>
        <p:blipFill>
          <a:blip r:embed="rId4" cstate="print"/>
          <a:srcRect l="8728" t="13858" r="10666" b="12392"/>
          <a:stretch>
            <a:fillRect/>
          </a:stretch>
        </p:blipFill>
        <p:spPr bwMode="auto">
          <a:xfrm>
            <a:off x="-76200" y="5362577"/>
            <a:ext cx="1143000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 Skills">
  <a:themeElements>
    <a:clrScheme name="Communication Skills 7">
      <a:dk1>
        <a:srgbClr val="3B4257"/>
      </a:dk1>
      <a:lt1>
        <a:srgbClr val="FFFFFF"/>
      </a:lt1>
      <a:dk2>
        <a:srgbClr val="008080"/>
      </a:dk2>
      <a:lt2>
        <a:srgbClr val="FCF7FF"/>
      </a:lt2>
      <a:accent1>
        <a:srgbClr val="45868B"/>
      </a:accent1>
      <a:accent2>
        <a:srgbClr val="A76BC9"/>
      </a:accent2>
      <a:accent3>
        <a:srgbClr val="AAC0C0"/>
      </a:accent3>
      <a:accent4>
        <a:srgbClr val="DADADA"/>
      </a:accent4>
      <a:accent5>
        <a:srgbClr val="B0C3C4"/>
      </a:accent5>
      <a:accent6>
        <a:srgbClr val="9760B6"/>
      </a:accent6>
      <a:hlink>
        <a:srgbClr val="E1B7D0"/>
      </a:hlink>
      <a:folHlink>
        <a:srgbClr val="CCECFF"/>
      </a:folHlink>
    </a:clrScheme>
    <a:fontScheme name="Communication Skill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ommunication Skills 1">
        <a:dk1>
          <a:srgbClr val="003366"/>
        </a:dk1>
        <a:lt1>
          <a:srgbClr val="FFFFFF"/>
        </a:lt1>
        <a:dk2>
          <a:srgbClr val="000066"/>
        </a:dk2>
        <a:lt2>
          <a:srgbClr val="ECE7FF"/>
        </a:lt2>
        <a:accent1>
          <a:srgbClr val="8C55AB"/>
        </a:accent1>
        <a:accent2>
          <a:srgbClr val="D08908"/>
        </a:accent2>
        <a:accent3>
          <a:srgbClr val="AAAAB8"/>
        </a:accent3>
        <a:accent4>
          <a:srgbClr val="DADADA"/>
        </a:accent4>
        <a:accent5>
          <a:srgbClr val="C5B4D2"/>
        </a:accent5>
        <a:accent6>
          <a:srgbClr val="BC7C06"/>
        </a:accent6>
        <a:hlink>
          <a:srgbClr val="CC99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2">
        <a:dk1>
          <a:srgbClr val="336699"/>
        </a:dk1>
        <a:lt1>
          <a:srgbClr val="FFFFFF"/>
        </a:lt1>
        <a:dk2>
          <a:srgbClr val="DDDDDD"/>
        </a:dk2>
        <a:lt2>
          <a:srgbClr val="E3EBF1"/>
        </a:lt2>
        <a:accent1>
          <a:srgbClr val="4F196D"/>
        </a:accent1>
        <a:accent2>
          <a:srgbClr val="AE7EDE"/>
        </a:accent2>
        <a:accent3>
          <a:srgbClr val="EBEBEB"/>
        </a:accent3>
        <a:accent4>
          <a:srgbClr val="DADADA"/>
        </a:accent4>
        <a:accent5>
          <a:srgbClr val="B2ABBA"/>
        </a:accent5>
        <a:accent6>
          <a:srgbClr val="9D72C9"/>
        </a:accent6>
        <a:hlink>
          <a:srgbClr val="B6D6F6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3">
        <a:dk1>
          <a:srgbClr val="3E3E5C"/>
        </a:dk1>
        <a:lt1>
          <a:srgbClr val="FFFFFF"/>
        </a:lt1>
        <a:dk2>
          <a:srgbClr val="333399"/>
        </a:dk2>
        <a:lt2>
          <a:srgbClr val="FFFFFF"/>
        </a:lt2>
        <a:accent1>
          <a:srgbClr val="60597B"/>
        </a:accent1>
        <a:accent2>
          <a:srgbClr val="9D5EC0"/>
        </a:accent2>
        <a:accent3>
          <a:srgbClr val="ADADCA"/>
        </a:accent3>
        <a:accent4>
          <a:srgbClr val="DADADA"/>
        </a:accent4>
        <a:accent5>
          <a:srgbClr val="B6B5BF"/>
        </a:accent5>
        <a:accent6>
          <a:srgbClr val="8E54AE"/>
        </a:accent6>
        <a:hlink>
          <a:srgbClr val="CC99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4">
        <a:dk1>
          <a:srgbClr val="B2B2B2"/>
        </a:dk1>
        <a:lt1>
          <a:srgbClr val="FFFFFF"/>
        </a:lt1>
        <a:dk2>
          <a:srgbClr val="FFF4DD"/>
        </a:dk2>
        <a:lt2>
          <a:srgbClr val="333333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979797"/>
        </a:accent4>
        <a:accent5>
          <a:srgbClr val="FBFBFB"/>
        </a:accent5>
        <a:accent6>
          <a:srgbClr val="737373"/>
        </a:accent6>
        <a:hlink>
          <a:srgbClr val="4D4D4D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 Skills 5">
        <a:dk1>
          <a:srgbClr val="E999FF"/>
        </a:dk1>
        <a:lt1>
          <a:srgbClr val="FFFFD9"/>
        </a:lt1>
        <a:dk2>
          <a:srgbClr val="FBEFFF"/>
        </a:dk2>
        <a:lt2>
          <a:srgbClr val="777777"/>
        </a:lt2>
        <a:accent1>
          <a:srgbClr val="FFFFF7"/>
        </a:accent1>
        <a:accent2>
          <a:srgbClr val="F5C265"/>
        </a:accent2>
        <a:accent3>
          <a:srgbClr val="FFFFE9"/>
        </a:accent3>
        <a:accent4>
          <a:srgbClr val="C782DA"/>
        </a:accent4>
        <a:accent5>
          <a:srgbClr val="FFFFFA"/>
        </a:accent5>
        <a:accent6>
          <a:srgbClr val="DEB05B"/>
        </a:accent6>
        <a:hlink>
          <a:srgbClr val="CC00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 Skills 6">
        <a:dk1>
          <a:srgbClr val="CC9900"/>
        </a:dk1>
        <a:lt1>
          <a:srgbClr val="FFFFD9"/>
        </a:lt1>
        <a:dk2>
          <a:srgbClr val="FFF7FF"/>
        </a:dk2>
        <a:lt2>
          <a:srgbClr val="777777"/>
        </a:lt2>
        <a:accent1>
          <a:srgbClr val="FFFFF7"/>
        </a:accent1>
        <a:accent2>
          <a:srgbClr val="69008E"/>
        </a:accent2>
        <a:accent3>
          <a:srgbClr val="FFFFE9"/>
        </a:accent3>
        <a:accent4>
          <a:srgbClr val="AE8200"/>
        </a:accent4>
        <a:accent5>
          <a:srgbClr val="FFFFFA"/>
        </a:accent5>
        <a:accent6>
          <a:srgbClr val="5E0080"/>
        </a:accent6>
        <a:hlink>
          <a:srgbClr val="D6009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 Skills 7">
        <a:dk1>
          <a:srgbClr val="3B4257"/>
        </a:dk1>
        <a:lt1>
          <a:srgbClr val="FFFFFF"/>
        </a:lt1>
        <a:dk2>
          <a:srgbClr val="008080"/>
        </a:dk2>
        <a:lt2>
          <a:srgbClr val="FCF7FF"/>
        </a:lt2>
        <a:accent1>
          <a:srgbClr val="45868B"/>
        </a:accent1>
        <a:accent2>
          <a:srgbClr val="A76BC9"/>
        </a:accent2>
        <a:accent3>
          <a:srgbClr val="AAC0C0"/>
        </a:accent3>
        <a:accent4>
          <a:srgbClr val="DADADA"/>
        </a:accent4>
        <a:accent5>
          <a:srgbClr val="B0C3C4"/>
        </a:accent5>
        <a:accent6>
          <a:srgbClr val="9760B6"/>
        </a:accent6>
        <a:hlink>
          <a:srgbClr val="E1B7D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8">
        <a:dk1>
          <a:srgbClr val="5C1F00"/>
        </a:dk1>
        <a:lt1>
          <a:srgbClr val="FFFFFF"/>
        </a:lt1>
        <a:dk2>
          <a:srgbClr val="990033"/>
        </a:dk2>
        <a:lt2>
          <a:srgbClr val="B28002"/>
        </a:lt2>
        <a:accent1>
          <a:srgbClr val="993366"/>
        </a:accent1>
        <a:accent2>
          <a:srgbClr val="BE7960"/>
        </a:accent2>
        <a:accent3>
          <a:srgbClr val="CAAAAD"/>
        </a:accent3>
        <a:accent4>
          <a:srgbClr val="DADADA"/>
        </a:accent4>
        <a:accent5>
          <a:srgbClr val="CAADB8"/>
        </a:accent5>
        <a:accent6>
          <a:srgbClr val="AC6D56"/>
        </a:accent6>
        <a:hlink>
          <a:srgbClr val="E5D7FD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9">
        <a:dk1>
          <a:srgbClr val="2D2015"/>
        </a:dk1>
        <a:lt1>
          <a:srgbClr val="FFFFFF"/>
        </a:lt1>
        <a:dk2>
          <a:srgbClr val="967246"/>
        </a:dk2>
        <a:lt2>
          <a:srgbClr val="FFFFFF"/>
        </a:lt2>
        <a:accent1>
          <a:srgbClr val="8C7B70"/>
        </a:accent1>
        <a:accent2>
          <a:srgbClr val="7642A6"/>
        </a:accent2>
        <a:accent3>
          <a:srgbClr val="C9BCB0"/>
        </a:accent3>
        <a:accent4>
          <a:srgbClr val="DADADA"/>
        </a:accent4>
        <a:accent5>
          <a:srgbClr val="C5BFBB"/>
        </a:accent5>
        <a:accent6>
          <a:srgbClr val="6A3B96"/>
        </a:accent6>
        <a:hlink>
          <a:srgbClr val="EEC9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10">
        <a:dk1>
          <a:srgbClr val="777777"/>
        </a:dk1>
        <a:lt1>
          <a:srgbClr val="FFFFFF"/>
        </a:lt1>
        <a:dk2>
          <a:srgbClr val="585A70"/>
        </a:dk2>
        <a:lt2>
          <a:srgbClr val="FFF3FF"/>
        </a:lt2>
        <a:accent1>
          <a:srgbClr val="847D95"/>
        </a:accent1>
        <a:accent2>
          <a:srgbClr val="614B81"/>
        </a:accent2>
        <a:accent3>
          <a:srgbClr val="B4B5BB"/>
        </a:accent3>
        <a:accent4>
          <a:srgbClr val="DADADA"/>
        </a:accent4>
        <a:accent5>
          <a:srgbClr val="C2BFC8"/>
        </a:accent5>
        <a:accent6>
          <a:srgbClr val="574374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 Skills 11">
        <a:dk1>
          <a:srgbClr val="E0B8E0"/>
        </a:dk1>
        <a:lt1>
          <a:srgbClr val="FFFFFF"/>
        </a:lt1>
        <a:dk2>
          <a:srgbClr val="FFE5E5"/>
        </a:dk2>
        <a:lt2>
          <a:srgbClr val="808080"/>
        </a:lt2>
        <a:accent1>
          <a:srgbClr val="9161C5"/>
        </a:accent1>
        <a:accent2>
          <a:srgbClr val="990099"/>
        </a:accent2>
        <a:accent3>
          <a:srgbClr val="FFFFFF"/>
        </a:accent3>
        <a:accent4>
          <a:srgbClr val="BF9DBF"/>
        </a:accent4>
        <a:accent5>
          <a:srgbClr val="C7B7DF"/>
        </a:accent5>
        <a:accent6>
          <a:srgbClr val="8A008A"/>
        </a:accent6>
        <a:hlink>
          <a:srgbClr val="E7C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 Skills 12">
        <a:dk1>
          <a:srgbClr val="CC9900"/>
        </a:dk1>
        <a:lt1>
          <a:srgbClr val="FFFFFF"/>
        </a:lt1>
        <a:dk2>
          <a:srgbClr val="FFFDEB"/>
        </a:dk2>
        <a:lt2>
          <a:srgbClr val="969696"/>
        </a:lt2>
        <a:accent1>
          <a:srgbClr val="FDEFAB"/>
        </a:accent1>
        <a:accent2>
          <a:srgbClr val="FF9966"/>
        </a:accent2>
        <a:accent3>
          <a:srgbClr val="FFFFFF"/>
        </a:accent3>
        <a:accent4>
          <a:srgbClr val="AE8200"/>
        </a:accent4>
        <a:accent5>
          <a:srgbClr val="FEF6D2"/>
        </a:accent5>
        <a:accent6>
          <a:srgbClr val="E78A5C"/>
        </a:accent6>
        <a:hlink>
          <a:srgbClr val="99009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lobe">
  <a:themeElements>
    <a:clrScheme name="1_Globe 7">
      <a:dk1>
        <a:srgbClr val="3B4257"/>
      </a:dk1>
      <a:lt1>
        <a:srgbClr val="FFFFFF"/>
      </a:lt1>
      <a:dk2>
        <a:srgbClr val="008080"/>
      </a:dk2>
      <a:lt2>
        <a:srgbClr val="FCF7FF"/>
      </a:lt2>
      <a:accent1>
        <a:srgbClr val="45868B"/>
      </a:accent1>
      <a:accent2>
        <a:srgbClr val="A76BC9"/>
      </a:accent2>
      <a:accent3>
        <a:srgbClr val="AAC0C0"/>
      </a:accent3>
      <a:accent4>
        <a:srgbClr val="DADADA"/>
      </a:accent4>
      <a:accent5>
        <a:srgbClr val="B0C3C4"/>
      </a:accent5>
      <a:accent6>
        <a:srgbClr val="9760B6"/>
      </a:accent6>
      <a:hlink>
        <a:srgbClr val="E1B7D0"/>
      </a:hlink>
      <a:folHlink>
        <a:srgbClr val="CCECFF"/>
      </a:folHlink>
    </a:clrScheme>
    <a:fontScheme name="1_Globe">
      <a:majorFont>
        <a:latin typeface="Verdana"/>
        <a:ea typeface=""/>
        <a:cs typeface="Arial"/>
      </a:majorFont>
      <a:minorFont>
        <a:latin typeface="Tahoma"/>
        <a:ea typeface=""/>
        <a:cs typeface="Arial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Globe 1">
        <a:dk1>
          <a:srgbClr val="003366"/>
        </a:dk1>
        <a:lt1>
          <a:srgbClr val="FFFFFF"/>
        </a:lt1>
        <a:dk2>
          <a:srgbClr val="000066"/>
        </a:dk2>
        <a:lt2>
          <a:srgbClr val="ECE7FF"/>
        </a:lt2>
        <a:accent1>
          <a:srgbClr val="8C55AB"/>
        </a:accent1>
        <a:accent2>
          <a:srgbClr val="D08908"/>
        </a:accent2>
        <a:accent3>
          <a:srgbClr val="AAAAB8"/>
        </a:accent3>
        <a:accent4>
          <a:srgbClr val="DADADA"/>
        </a:accent4>
        <a:accent5>
          <a:srgbClr val="C5B4D2"/>
        </a:accent5>
        <a:accent6>
          <a:srgbClr val="BC7C06"/>
        </a:accent6>
        <a:hlink>
          <a:srgbClr val="CC99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2">
        <a:dk1>
          <a:srgbClr val="336699"/>
        </a:dk1>
        <a:lt1>
          <a:srgbClr val="FFFFFF"/>
        </a:lt1>
        <a:dk2>
          <a:srgbClr val="DDDDDD"/>
        </a:dk2>
        <a:lt2>
          <a:srgbClr val="E3EBF1"/>
        </a:lt2>
        <a:accent1>
          <a:srgbClr val="4F196D"/>
        </a:accent1>
        <a:accent2>
          <a:srgbClr val="AE7EDE"/>
        </a:accent2>
        <a:accent3>
          <a:srgbClr val="EBEBEB"/>
        </a:accent3>
        <a:accent4>
          <a:srgbClr val="DADADA"/>
        </a:accent4>
        <a:accent5>
          <a:srgbClr val="B2ABBA"/>
        </a:accent5>
        <a:accent6>
          <a:srgbClr val="9D72C9"/>
        </a:accent6>
        <a:hlink>
          <a:srgbClr val="B6D6F6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3">
        <a:dk1>
          <a:srgbClr val="3E3E5C"/>
        </a:dk1>
        <a:lt1>
          <a:srgbClr val="FFFFFF"/>
        </a:lt1>
        <a:dk2>
          <a:srgbClr val="333399"/>
        </a:dk2>
        <a:lt2>
          <a:srgbClr val="FFFFFF"/>
        </a:lt2>
        <a:accent1>
          <a:srgbClr val="60597B"/>
        </a:accent1>
        <a:accent2>
          <a:srgbClr val="9D5EC0"/>
        </a:accent2>
        <a:accent3>
          <a:srgbClr val="ADADCA"/>
        </a:accent3>
        <a:accent4>
          <a:srgbClr val="DADADA"/>
        </a:accent4>
        <a:accent5>
          <a:srgbClr val="B6B5BF"/>
        </a:accent5>
        <a:accent6>
          <a:srgbClr val="8E54AE"/>
        </a:accent6>
        <a:hlink>
          <a:srgbClr val="CC99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4">
        <a:dk1>
          <a:srgbClr val="B2B2B2"/>
        </a:dk1>
        <a:lt1>
          <a:srgbClr val="FFFFFF"/>
        </a:lt1>
        <a:dk2>
          <a:srgbClr val="FFF4DD"/>
        </a:dk2>
        <a:lt2>
          <a:srgbClr val="333333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979797"/>
        </a:accent4>
        <a:accent5>
          <a:srgbClr val="FBFBFB"/>
        </a:accent5>
        <a:accent6>
          <a:srgbClr val="737373"/>
        </a:accent6>
        <a:hlink>
          <a:srgbClr val="4D4D4D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e 5">
        <a:dk1>
          <a:srgbClr val="E999FF"/>
        </a:dk1>
        <a:lt1>
          <a:srgbClr val="FFFFD9"/>
        </a:lt1>
        <a:dk2>
          <a:srgbClr val="FBEFFF"/>
        </a:dk2>
        <a:lt2>
          <a:srgbClr val="777777"/>
        </a:lt2>
        <a:accent1>
          <a:srgbClr val="FFFFF7"/>
        </a:accent1>
        <a:accent2>
          <a:srgbClr val="F5C265"/>
        </a:accent2>
        <a:accent3>
          <a:srgbClr val="FFFFE9"/>
        </a:accent3>
        <a:accent4>
          <a:srgbClr val="C782DA"/>
        </a:accent4>
        <a:accent5>
          <a:srgbClr val="FFFFFA"/>
        </a:accent5>
        <a:accent6>
          <a:srgbClr val="DEB05B"/>
        </a:accent6>
        <a:hlink>
          <a:srgbClr val="CC00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e 6">
        <a:dk1>
          <a:srgbClr val="CC9900"/>
        </a:dk1>
        <a:lt1>
          <a:srgbClr val="FFFFD9"/>
        </a:lt1>
        <a:dk2>
          <a:srgbClr val="FFF7FF"/>
        </a:dk2>
        <a:lt2>
          <a:srgbClr val="777777"/>
        </a:lt2>
        <a:accent1>
          <a:srgbClr val="FFFFF7"/>
        </a:accent1>
        <a:accent2>
          <a:srgbClr val="69008E"/>
        </a:accent2>
        <a:accent3>
          <a:srgbClr val="FFFFE9"/>
        </a:accent3>
        <a:accent4>
          <a:srgbClr val="AE8200"/>
        </a:accent4>
        <a:accent5>
          <a:srgbClr val="FFFFFA"/>
        </a:accent5>
        <a:accent6>
          <a:srgbClr val="5E0080"/>
        </a:accent6>
        <a:hlink>
          <a:srgbClr val="D6009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e 7">
        <a:dk1>
          <a:srgbClr val="3B4257"/>
        </a:dk1>
        <a:lt1>
          <a:srgbClr val="FFFFFF"/>
        </a:lt1>
        <a:dk2>
          <a:srgbClr val="008080"/>
        </a:dk2>
        <a:lt2>
          <a:srgbClr val="FCF7FF"/>
        </a:lt2>
        <a:accent1>
          <a:srgbClr val="45868B"/>
        </a:accent1>
        <a:accent2>
          <a:srgbClr val="A76BC9"/>
        </a:accent2>
        <a:accent3>
          <a:srgbClr val="AAC0C0"/>
        </a:accent3>
        <a:accent4>
          <a:srgbClr val="DADADA"/>
        </a:accent4>
        <a:accent5>
          <a:srgbClr val="B0C3C4"/>
        </a:accent5>
        <a:accent6>
          <a:srgbClr val="9760B6"/>
        </a:accent6>
        <a:hlink>
          <a:srgbClr val="E1B7D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8">
        <a:dk1>
          <a:srgbClr val="5C1F00"/>
        </a:dk1>
        <a:lt1>
          <a:srgbClr val="FFFFFF"/>
        </a:lt1>
        <a:dk2>
          <a:srgbClr val="990033"/>
        </a:dk2>
        <a:lt2>
          <a:srgbClr val="B28002"/>
        </a:lt2>
        <a:accent1>
          <a:srgbClr val="993366"/>
        </a:accent1>
        <a:accent2>
          <a:srgbClr val="BE7960"/>
        </a:accent2>
        <a:accent3>
          <a:srgbClr val="CAAAAD"/>
        </a:accent3>
        <a:accent4>
          <a:srgbClr val="DADADA"/>
        </a:accent4>
        <a:accent5>
          <a:srgbClr val="CAADB8"/>
        </a:accent5>
        <a:accent6>
          <a:srgbClr val="AC6D56"/>
        </a:accent6>
        <a:hlink>
          <a:srgbClr val="E5D7FD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9">
        <a:dk1>
          <a:srgbClr val="2D2015"/>
        </a:dk1>
        <a:lt1>
          <a:srgbClr val="FFFFFF"/>
        </a:lt1>
        <a:dk2>
          <a:srgbClr val="967246"/>
        </a:dk2>
        <a:lt2>
          <a:srgbClr val="FFFFFF"/>
        </a:lt2>
        <a:accent1>
          <a:srgbClr val="8C7B70"/>
        </a:accent1>
        <a:accent2>
          <a:srgbClr val="7642A6"/>
        </a:accent2>
        <a:accent3>
          <a:srgbClr val="C9BCB0"/>
        </a:accent3>
        <a:accent4>
          <a:srgbClr val="DADADA"/>
        </a:accent4>
        <a:accent5>
          <a:srgbClr val="C5BFBB"/>
        </a:accent5>
        <a:accent6>
          <a:srgbClr val="6A3B96"/>
        </a:accent6>
        <a:hlink>
          <a:srgbClr val="EEC9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10">
        <a:dk1>
          <a:srgbClr val="777777"/>
        </a:dk1>
        <a:lt1>
          <a:srgbClr val="FFFFFF"/>
        </a:lt1>
        <a:dk2>
          <a:srgbClr val="585A70"/>
        </a:dk2>
        <a:lt2>
          <a:srgbClr val="FFF3FF"/>
        </a:lt2>
        <a:accent1>
          <a:srgbClr val="847D95"/>
        </a:accent1>
        <a:accent2>
          <a:srgbClr val="614B81"/>
        </a:accent2>
        <a:accent3>
          <a:srgbClr val="B4B5BB"/>
        </a:accent3>
        <a:accent4>
          <a:srgbClr val="DADADA"/>
        </a:accent4>
        <a:accent5>
          <a:srgbClr val="C2BFC8"/>
        </a:accent5>
        <a:accent6>
          <a:srgbClr val="574374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11">
        <a:dk1>
          <a:srgbClr val="E0B8E0"/>
        </a:dk1>
        <a:lt1>
          <a:srgbClr val="FFFFFF"/>
        </a:lt1>
        <a:dk2>
          <a:srgbClr val="FFE5E5"/>
        </a:dk2>
        <a:lt2>
          <a:srgbClr val="808080"/>
        </a:lt2>
        <a:accent1>
          <a:srgbClr val="9161C5"/>
        </a:accent1>
        <a:accent2>
          <a:srgbClr val="990099"/>
        </a:accent2>
        <a:accent3>
          <a:srgbClr val="FFFFFF"/>
        </a:accent3>
        <a:accent4>
          <a:srgbClr val="BF9DBF"/>
        </a:accent4>
        <a:accent5>
          <a:srgbClr val="C7B7DF"/>
        </a:accent5>
        <a:accent6>
          <a:srgbClr val="8A008A"/>
        </a:accent6>
        <a:hlink>
          <a:srgbClr val="E7C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e 12">
        <a:dk1>
          <a:srgbClr val="CC9900"/>
        </a:dk1>
        <a:lt1>
          <a:srgbClr val="FFFFFF"/>
        </a:lt1>
        <a:dk2>
          <a:srgbClr val="FFFDEB"/>
        </a:dk2>
        <a:lt2>
          <a:srgbClr val="969696"/>
        </a:lt2>
        <a:accent1>
          <a:srgbClr val="FDEFAB"/>
        </a:accent1>
        <a:accent2>
          <a:srgbClr val="FF9966"/>
        </a:accent2>
        <a:accent3>
          <a:srgbClr val="FFFFFF"/>
        </a:accent3>
        <a:accent4>
          <a:srgbClr val="AE8200"/>
        </a:accent4>
        <a:accent5>
          <a:srgbClr val="FEF6D2"/>
        </a:accent5>
        <a:accent6>
          <a:srgbClr val="E78A5C"/>
        </a:accent6>
        <a:hlink>
          <a:srgbClr val="99009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lob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2_Globe">
      <a:majorFont>
        <a:latin typeface="Verdan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Globe 1">
        <a:dk1>
          <a:srgbClr val="003366"/>
        </a:dk1>
        <a:lt1>
          <a:srgbClr val="FFFFFF"/>
        </a:lt1>
        <a:dk2>
          <a:srgbClr val="000066"/>
        </a:dk2>
        <a:lt2>
          <a:srgbClr val="ECE7FF"/>
        </a:lt2>
        <a:accent1>
          <a:srgbClr val="8C55AB"/>
        </a:accent1>
        <a:accent2>
          <a:srgbClr val="D08908"/>
        </a:accent2>
        <a:accent3>
          <a:srgbClr val="AAAAB8"/>
        </a:accent3>
        <a:accent4>
          <a:srgbClr val="DADADA"/>
        </a:accent4>
        <a:accent5>
          <a:srgbClr val="C5B4D2"/>
        </a:accent5>
        <a:accent6>
          <a:srgbClr val="BC7C06"/>
        </a:accent6>
        <a:hlink>
          <a:srgbClr val="CC99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2">
        <a:dk1>
          <a:srgbClr val="336699"/>
        </a:dk1>
        <a:lt1>
          <a:srgbClr val="FFFFFF"/>
        </a:lt1>
        <a:dk2>
          <a:srgbClr val="DDDDDD"/>
        </a:dk2>
        <a:lt2>
          <a:srgbClr val="E3EBF1"/>
        </a:lt2>
        <a:accent1>
          <a:srgbClr val="4F196D"/>
        </a:accent1>
        <a:accent2>
          <a:srgbClr val="AE7EDE"/>
        </a:accent2>
        <a:accent3>
          <a:srgbClr val="EBEBEB"/>
        </a:accent3>
        <a:accent4>
          <a:srgbClr val="DADADA"/>
        </a:accent4>
        <a:accent5>
          <a:srgbClr val="B2ABBA"/>
        </a:accent5>
        <a:accent6>
          <a:srgbClr val="9D72C9"/>
        </a:accent6>
        <a:hlink>
          <a:srgbClr val="B6D6F6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3">
        <a:dk1>
          <a:srgbClr val="3E3E5C"/>
        </a:dk1>
        <a:lt1>
          <a:srgbClr val="FFFFFF"/>
        </a:lt1>
        <a:dk2>
          <a:srgbClr val="333399"/>
        </a:dk2>
        <a:lt2>
          <a:srgbClr val="FFFFFF"/>
        </a:lt2>
        <a:accent1>
          <a:srgbClr val="60597B"/>
        </a:accent1>
        <a:accent2>
          <a:srgbClr val="9D5EC0"/>
        </a:accent2>
        <a:accent3>
          <a:srgbClr val="ADADCA"/>
        </a:accent3>
        <a:accent4>
          <a:srgbClr val="DADADA"/>
        </a:accent4>
        <a:accent5>
          <a:srgbClr val="B6B5BF"/>
        </a:accent5>
        <a:accent6>
          <a:srgbClr val="8E54AE"/>
        </a:accent6>
        <a:hlink>
          <a:srgbClr val="CC99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4">
        <a:dk1>
          <a:srgbClr val="B2B2B2"/>
        </a:dk1>
        <a:lt1>
          <a:srgbClr val="FFFFFF"/>
        </a:lt1>
        <a:dk2>
          <a:srgbClr val="FFF4DD"/>
        </a:dk2>
        <a:lt2>
          <a:srgbClr val="333333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979797"/>
        </a:accent4>
        <a:accent5>
          <a:srgbClr val="FBFBFB"/>
        </a:accent5>
        <a:accent6>
          <a:srgbClr val="737373"/>
        </a:accent6>
        <a:hlink>
          <a:srgbClr val="4D4D4D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obe 5">
        <a:dk1>
          <a:srgbClr val="E999FF"/>
        </a:dk1>
        <a:lt1>
          <a:srgbClr val="FFFFD9"/>
        </a:lt1>
        <a:dk2>
          <a:srgbClr val="FBEFFF"/>
        </a:dk2>
        <a:lt2>
          <a:srgbClr val="777777"/>
        </a:lt2>
        <a:accent1>
          <a:srgbClr val="FFFFF7"/>
        </a:accent1>
        <a:accent2>
          <a:srgbClr val="F5C265"/>
        </a:accent2>
        <a:accent3>
          <a:srgbClr val="FFFFE9"/>
        </a:accent3>
        <a:accent4>
          <a:srgbClr val="C782DA"/>
        </a:accent4>
        <a:accent5>
          <a:srgbClr val="FFFFFA"/>
        </a:accent5>
        <a:accent6>
          <a:srgbClr val="DEB05B"/>
        </a:accent6>
        <a:hlink>
          <a:srgbClr val="CC00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obe 6">
        <a:dk1>
          <a:srgbClr val="CC9900"/>
        </a:dk1>
        <a:lt1>
          <a:srgbClr val="FFFFD9"/>
        </a:lt1>
        <a:dk2>
          <a:srgbClr val="FFF7FF"/>
        </a:dk2>
        <a:lt2>
          <a:srgbClr val="777777"/>
        </a:lt2>
        <a:accent1>
          <a:srgbClr val="FFFFF7"/>
        </a:accent1>
        <a:accent2>
          <a:srgbClr val="69008E"/>
        </a:accent2>
        <a:accent3>
          <a:srgbClr val="FFFFE9"/>
        </a:accent3>
        <a:accent4>
          <a:srgbClr val="AE8200"/>
        </a:accent4>
        <a:accent5>
          <a:srgbClr val="FFFFFA"/>
        </a:accent5>
        <a:accent6>
          <a:srgbClr val="5E0080"/>
        </a:accent6>
        <a:hlink>
          <a:srgbClr val="D6009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obe 7">
        <a:dk1>
          <a:srgbClr val="3B4257"/>
        </a:dk1>
        <a:lt1>
          <a:srgbClr val="FFFFFF"/>
        </a:lt1>
        <a:dk2>
          <a:srgbClr val="008080"/>
        </a:dk2>
        <a:lt2>
          <a:srgbClr val="FCF7FF"/>
        </a:lt2>
        <a:accent1>
          <a:srgbClr val="45868B"/>
        </a:accent1>
        <a:accent2>
          <a:srgbClr val="A76BC9"/>
        </a:accent2>
        <a:accent3>
          <a:srgbClr val="AAC0C0"/>
        </a:accent3>
        <a:accent4>
          <a:srgbClr val="DADADA"/>
        </a:accent4>
        <a:accent5>
          <a:srgbClr val="B0C3C4"/>
        </a:accent5>
        <a:accent6>
          <a:srgbClr val="9760B6"/>
        </a:accent6>
        <a:hlink>
          <a:srgbClr val="E1B7D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8">
        <a:dk1>
          <a:srgbClr val="5C1F00"/>
        </a:dk1>
        <a:lt1>
          <a:srgbClr val="FFFFFF"/>
        </a:lt1>
        <a:dk2>
          <a:srgbClr val="990033"/>
        </a:dk2>
        <a:lt2>
          <a:srgbClr val="B28002"/>
        </a:lt2>
        <a:accent1>
          <a:srgbClr val="993366"/>
        </a:accent1>
        <a:accent2>
          <a:srgbClr val="BE7960"/>
        </a:accent2>
        <a:accent3>
          <a:srgbClr val="CAAAAD"/>
        </a:accent3>
        <a:accent4>
          <a:srgbClr val="DADADA"/>
        </a:accent4>
        <a:accent5>
          <a:srgbClr val="CAADB8"/>
        </a:accent5>
        <a:accent6>
          <a:srgbClr val="AC6D56"/>
        </a:accent6>
        <a:hlink>
          <a:srgbClr val="E5D7FD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9">
        <a:dk1>
          <a:srgbClr val="2D2015"/>
        </a:dk1>
        <a:lt1>
          <a:srgbClr val="FFFFFF"/>
        </a:lt1>
        <a:dk2>
          <a:srgbClr val="967246"/>
        </a:dk2>
        <a:lt2>
          <a:srgbClr val="FFFFFF"/>
        </a:lt2>
        <a:accent1>
          <a:srgbClr val="8C7B70"/>
        </a:accent1>
        <a:accent2>
          <a:srgbClr val="7642A6"/>
        </a:accent2>
        <a:accent3>
          <a:srgbClr val="C9BCB0"/>
        </a:accent3>
        <a:accent4>
          <a:srgbClr val="DADADA"/>
        </a:accent4>
        <a:accent5>
          <a:srgbClr val="C5BFBB"/>
        </a:accent5>
        <a:accent6>
          <a:srgbClr val="6A3B96"/>
        </a:accent6>
        <a:hlink>
          <a:srgbClr val="EEC9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10">
        <a:dk1>
          <a:srgbClr val="777777"/>
        </a:dk1>
        <a:lt1>
          <a:srgbClr val="FFFFFF"/>
        </a:lt1>
        <a:dk2>
          <a:srgbClr val="585A70"/>
        </a:dk2>
        <a:lt2>
          <a:srgbClr val="FFF3FF"/>
        </a:lt2>
        <a:accent1>
          <a:srgbClr val="847D95"/>
        </a:accent1>
        <a:accent2>
          <a:srgbClr val="614B81"/>
        </a:accent2>
        <a:accent3>
          <a:srgbClr val="B4B5BB"/>
        </a:accent3>
        <a:accent4>
          <a:srgbClr val="DADADA"/>
        </a:accent4>
        <a:accent5>
          <a:srgbClr val="C2BFC8"/>
        </a:accent5>
        <a:accent6>
          <a:srgbClr val="574374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lobe 11">
        <a:dk1>
          <a:srgbClr val="E0B8E0"/>
        </a:dk1>
        <a:lt1>
          <a:srgbClr val="FFFFFF"/>
        </a:lt1>
        <a:dk2>
          <a:srgbClr val="FFE5E5"/>
        </a:dk2>
        <a:lt2>
          <a:srgbClr val="808080"/>
        </a:lt2>
        <a:accent1>
          <a:srgbClr val="9161C5"/>
        </a:accent1>
        <a:accent2>
          <a:srgbClr val="990099"/>
        </a:accent2>
        <a:accent3>
          <a:srgbClr val="FFFFFF"/>
        </a:accent3>
        <a:accent4>
          <a:srgbClr val="BF9DBF"/>
        </a:accent4>
        <a:accent5>
          <a:srgbClr val="C7B7DF"/>
        </a:accent5>
        <a:accent6>
          <a:srgbClr val="8A008A"/>
        </a:accent6>
        <a:hlink>
          <a:srgbClr val="E7C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lobe 12">
        <a:dk1>
          <a:srgbClr val="CC9900"/>
        </a:dk1>
        <a:lt1>
          <a:srgbClr val="FFFFFF"/>
        </a:lt1>
        <a:dk2>
          <a:srgbClr val="FFFDEB"/>
        </a:dk2>
        <a:lt2>
          <a:srgbClr val="969696"/>
        </a:lt2>
        <a:accent1>
          <a:srgbClr val="FDEFAB"/>
        </a:accent1>
        <a:accent2>
          <a:srgbClr val="FF9966"/>
        </a:accent2>
        <a:accent3>
          <a:srgbClr val="FFFFFF"/>
        </a:accent3>
        <a:accent4>
          <a:srgbClr val="AE8200"/>
        </a:accent4>
        <a:accent5>
          <a:srgbClr val="FEF6D2"/>
        </a:accent5>
        <a:accent6>
          <a:srgbClr val="E78A5C"/>
        </a:accent6>
        <a:hlink>
          <a:srgbClr val="99009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38100" cap="flat" cmpd="sng" algn="ctr">
          <a:solidFill>
            <a:srgbClr val="1C1C1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Communication Skills</Template>
  <TotalTime>80</TotalTime>
  <Words>465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Tahoma</vt:lpstr>
      <vt:lpstr>Verdana</vt:lpstr>
      <vt:lpstr>Times New Roman</vt:lpstr>
      <vt:lpstr>Wingdings</vt:lpstr>
      <vt:lpstr>Courier New</vt:lpstr>
      <vt:lpstr>Communication Skills</vt:lpstr>
      <vt:lpstr>1_Custom Design</vt:lpstr>
      <vt:lpstr>Custom Design</vt:lpstr>
      <vt:lpstr>1_Globe</vt:lpstr>
      <vt:lpstr>2_Globe</vt:lpstr>
      <vt:lpstr>2_Custom Design</vt:lpstr>
      <vt:lpstr>Orbit</vt:lpstr>
      <vt:lpstr>3_Custom Design</vt:lpstr>
      <vt:lpstr>Compass</vt:lpstr>
      <vt:lpstr>4_Custom Design</vt:lpstr>
      <vt:lpstr>COMMUNICATION</vt:lpstr>
      <vt:lpstr>Slide 2</vt:lpstr>
      <vt:lpstr>The Communication Process</vt:lpstr>
      <vt:lpstr>Verbal Versus Written Communication</vt:lpstr>
      <vt:lpstr>Slide 5</vt:lpstr>
      <vt:lpstr>Verbal Communication Pointers</vt:lpstr>
      <vt:lpstr>Rules for Communication</vt:lpstr>
      <vt:lpstr>Non-Verbal Communication</vt:lpstr>
      <vt:lpstr>Slide 9</vt:lpstr>
      <vt:lpstr>Positive Non-Verbal Communications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mmm</dc:creator>
  <cp:lastModifiedBy>Care</cp:lastModifiedBy>
  <cp:revision>8</cp:revision>
  <dcterms:created xsi:type="dcterms:W3CDTF">2008-07-30T06:13:30Z</dcterms:created>
  <dcterms:modified xsi:type="dcterms:W3CDTF">2009-04-07T02:20:56Z</dcterms:modified>
</cp:coreProperties>
</file>