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66" r:id="rId3"/>
    <p:sldId id="258" r:id="rId4"/>
    <p:sldId id="259" r:id="rId5"/>
    <p:sldId id="260" r:id="rId6"/>
    <p:sldId id="262" r:id="rId7"/>
    <p:sldId id="263" r:id="rId8"/>
    <p:sldId id="267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00294-8FEF-4600-84EB-3B0EFFA96F87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86CE3-CCFF-4BB7-89A4-AFA698F76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8E562-1DE6-4B8D-81C4-952976C859BA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1"/>
            <a:ext cx="3505200" cy="3047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                       </a:t>
            </a:r>
            <a:r>
              <a:rPr lang="en-US" b="1" i="1" dirty="0" smtClean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endParaRPr lang="en-US" b="1" dirty="0">
              <a:solidFill>
                <a:srgbClr val="FF0000"/>
              </a:solidFill>
              <a:latin typeface="Academy Engraved LE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562600"/>
          </a:xfrm>
        </p:spPr>
        <p:txBody>
          <a:bodyPr/>
          <a:lstStyle/>
          <a:p>
            <a:r>
              <a:rPr lang="en-US" b="1" i="1" dirty="0" smtClean="0">
                <a:solidFill>
                  <a:srgbClr val="C00000"/>
                </a:solidFill>
              </a:rPr>
              <a:t> </a:t>
            </a:r>
          </a:p>
          <a:p>
            <a:endParaRPr lang="en-US" b="1" i="1" dirty="0" smtClean="0">
              <a:solidFill>
                <a:srgbClr val="C00000"/>
              </a:solidFill>
            </a:endParaRPr>
          </a:p>
          <a:p>
            <a:pPr algn="l"/>
            <a:r>
              <a:rPr lang="en-US" b="1" i="1" dirty="0" smtClean="0">
                <a:solidFill>
                  <a:srgbClr val="C00000"/>
                </a:solidFill>
              </a:rPr>
              <a:t>    </a:t>
            </a:r>
            <a:endParaRPr lang="en-US" b="1" i="1" dirty="0" smtClean="0">
              <a:solidFill>
                <a:srgbClr val="0070C0"/>
              </a:solidFill>
            </a:endParaRPr>
          </a:p>
          <a:p>
            <a:pPr algn="l"/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smtClean="0">
                <a:solidFill>
                  <a:srgbClr val="C00000"/>
                </a:solidFill>
              </a:rPr>
              <a:t>      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5" name="Picture 4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0"/>
            <a:ext cx="1145097" cy="1371600"/>
          </a:xfrm>
          <a:prstGeom prst="rect">
            <a:avLst/>
          </a:prstGeom>
        </p:spPr>
      </p:pic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  <p:pic>
        <p:nvPicPr>
          <p:cNvPr id="7" name="Picture 6" descr="principles-of-adult-learning-1-72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900" y="1371599"/>
            <a:ext cx="6286500" cy="43434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1"/>
            <a:ext cx="3505200" cy="3047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                       </a:t>
            </a:r>
            <a:r>
              <a:rPr lang="en-US" b="1" i="1" dirty="0" smtClean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endParaRPr lang="en-US" b="1" dirty="0">
              <a:solidFill>
                <a:srgbClr val="FF0000"/>
              </a:solidFill>
              <a:latin typeface="Academy Engraved LE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562600"/>
          </a:xfrm>
        </p:spPr>
        <p:txBody>
          <a:bodyPr/>
          <a:lstStyle/>
          <a:p>
            <a:r>
              <a:rPr lang="en-US" b="1" i="1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US" b="1" i="1" dirty="0" smtClean="0">
                <a:solidFill>
                  <a:srgbClr val="C00000"/>
                </a:solidFill>
              </a:rPr>
              <a:t>Pedagogy </a:t>
            </a:r>
          </a:p>
          <a:p>
            <a:endParaRPr lang="en-US" b="1" i="1" dirty="0" smtClean="0">
              <a:solidFill>
                <a:srgbClr val="C00000"/>
              </a:solidFill>
            </a:endParaRPr>
          </a:p>
          <a:p>
            <a:r>
              <a:rPr lang="en-US" b="1" i="1" dirty="0" err="1" smtClean="0">
                <a:solidFill>
                  <a:srgbClr val="C00000"/>
                </a:solidFill>
              </a:rPr>
              <a:t>Andragogy</a:t>
            </a:r>
            <a:endParaRPr lang="en-US" b="1" i="1" dirty="0" smtClean="0">
              <a:solidFill>
                <a:srgbClr val="C00000"/>
              </a:solidFill>
            </a:endParaRPr>
          </a:p>
          <a:p>
            <a:endParaRPr lang="en-US" b="1" i="1" dirty="0" smtClean="0">
              <a:solidFill>
                <a:srgbClr val="C00000"/>
              </a:solidFill>
            </a:endParaRPr>
          </a:p>
          <a:p>
            <a:pPr algn="l"/>
            <a:r>
              <a:rPr lang="en-US" b="1" i="1" dirty="0" smtClean="0">
                <a:solidFill>
                  <a:srgbClr val="C00000"/>
                </a:solidFill>
              </a:rPr>
              <a:t>    </a:t>
            </a:r>
            <a:endParaRPr lang="en-US" b="1" i="1" dirty="0" smtClean="0">
              <a:solidFill>
                <a:srgbClr val="0070C0"/>
              </a:solidFill>
            </a:endParaRPr>
          </a:p>
          <a:p>
            <a:pPr algn="l"/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smtClean="0">
                <a:solidFill>
                  <a:srgbClr val="C00000"/>
                </a:solidFill>
              </a:rPr>
              <a:t>      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5" name="Picture 4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0"/>
            <a:ext cx="1145097" cy="1371600"/>
          </a:xfrm>
          <a:prstGeom prst="rect">
            <a:avLst/>
          </a:prstGeom>
        </p:spPr>
      </p:pic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                                   </a:t>
            </a:r>
            <a:r>
              <a:rPr lang="en-US" b="1" i="1" dirty="0" smtClean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r>
              <a:rPr lang="en-US" b="1" dirty="0" smtClean="0">
                <a:solidFill>
                  <a:srgbClr val="FF0000"/>
                </a:solidFill>
                <a:latin typeface="Academy Engraved LET" pitchFamily="2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Academy Engraved LET" pitchFamily="2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Learners’ Role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4040188" cy="650874"/>
          </a:xfrm>
        </p:spPr>
        <p:txBody>
          <a:bodyPr>
            <a:normAutofit fontScale="32500" lnSpcReduction="20000"/>
          </a:bodyPr>
          <a:lstStyle/>
          <a:p>
            <a:endParaRPr lang="en-US" b="1" i="1" dirty="0" smtClean="0">
              <a:solidFill>
                <a:srgbClr val="C00000"/>
              </a:solidFill>
            </a:endParaRPr>
          </a:p>
          <a:p>
            <a:pPr algn="l"/>
            <a:r>
              <a:rPr lang="en-US" b="1" i="1" dirty="0" smtClean="0">
                <a:solidFill>
                  <a:srgbClr val="C00000"/>
                </a:solidFill>
              </a:rPr>
              <a:t>    </a:t>
            </a:r>
            <a:endParaRPr lang="en-US" b="1" i="1" dirty="0" smtClean="0">
              <a:solidFill>
                <a:srgbClr val="0070C0"/>
              </a:solidFill>
            </a:endParaRPr>
          </a:p>
          <a:p>
            <a:pPr algn="ctr"/>
            <a:r>
              <a:rPr lang="en-US" sz="6400" dirty="0">
                <a:solidFill>
                  <a:srgbClr val="0070C0"/>
                </a:solidFill>
              </a:rPr>
              <a:t> </a:t>
            </a:r>
            <a:r>
              <a:rPr lang="en-US" sz="6400" dirty="0" smtClean="0">
                <a:solidFill>
                  <a:srgbClr val="0070C0"/>
                </a:solidFill>
              </a:rPr>
              <a:t>      Pedagogy(Class room)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Follow instructions</a:t>
            </a:r>
          </a:p>
          <a:p>
            <a:r>
              <a:rPr lang="en-US" sz="2800" b="1" dirty="0" smtClean="0">
                <a:solidFill>
                  <a:srgbClr val="C00000"/>
                </a:solidFill>
              </a:rPr>
              <a:t>Passive reception</a:t>
            </a:r>
          </a:p>
          <a:p>
            <a:r>
              <a:rPr lang="en-US" sz="2800" b="1" dirty="0" smtClean="0">
                <a:solidFill>
                  <a:srgbClr val="C00000"/>
                </a:solidFill>
              </a:rPr>
              <a:t>Receive information</a:t>
            </a:r>
          </a:p>
          <a:p>
            <a:r>
              <a:rPr lang="en-US" sz="2800" b="1" dirty="0" smtClean="0">
                <a:solidFill>
                  <a:srgbClr val="C00000"/>
                </a:solidFill>
              </a:rPr>
              <a:t>Little responsibility for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         learning process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522287"/>
          </a:xfrm>
        </p:spPr>
        <p:txBody>
          <a:bodyPr>
            <a:normAutofit/>
          </a:bodyPr>
          <a:lstStyle/>
          <a:p>
            <a:pPr algn="ctr"/>
            <a:r>
              <a:rPr lang="en-US" sz="2000" dirty="0" err="1" smtClean="0">
                <a:solidFill>
                  <a:srgbClr val="0070C0"/>
                </a:solidFill>
              </a:rPr>
              <a:t>Andragogy</a:t>
            </a:r>
            <a:r>
              <a:rPr lang="en-US" sz="2000" dirty="0" smtClean="0">
                <a:solidFill>
                  <a:srgbClr val="0070C0"/>
                </a:solidFill>
              </a:rPr>
              <a:t>(</a:t>
            </a:r>
            <a:r>
              <a:rPr lang="en-US" sz="2000" dirty="0" err="1" smtClean="0">
                <a:solidFill>
                  <a:srgbClr val="0070C0"/>
                </a:solidFill>
              </a:rPr>
              <a:t>Adult,Non</a:t>
            </a:r>
            <a:r>
              <a:rPr lang="en-US" sz="2000" dirty="0" smtClean="0">
                <a:solidFill>
                  <a:srgbClr val="0070C0"/>
                </a:solidFill>
              </a:rPr>
              <a:t> Formal)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Offer ideas based on experience</a:t>
            </a:r>
          </a:p>
          <a:p>
            <a:r>
              <a:rPr lang="en-US" sz="2800" b="1" dirty="0" smtClean="0">
                <a:solidFill>
                  <a:srgbClr val="C00000"/>
                </a:solidFill>
              </a:rPr>
              <a:t>Active participation</a:t>
            </a:r>
          </a:p>
          <a:p>
            <a:r>
              <a:rPr lang="en-US" sz="2800" b="1" dirty="0" smtClean="0">
                <a:solidFill>
                  <a:srgbClr val="C00000"/>
                </a:solidFill>
              </a:rPr>
              <a:t>Responsible for learning process</a:t>
            </a:r>
            <a:endParaRPr lang="en-US" sz="2800" b="1" dirty="0">
              <a:solidFill>
                <a:srgbClr val="C0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5" name="Picture 4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0"/>
            <a:ext cx="1145097" cy="1371600"/>
          </a:xfrm>
          <a:prstGeom prst="rect">
            <a:avLst/>
          </a:prstGeom>
        </p:spPr>
      </p:pic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                                   </a:t>
            </a:r>
            <a:r>
              <a:rPr lang="en-US" b="1" i="1" dirty="0" smtClean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r>
              <a:rPr lang="en-US" b="1" dirty="0" smtClean="0">
                <a:solidFill>
                  <a:srgbClr val="FF0000"/>
                </a:solidFill>
                <a:latin typeface="Academy Engraved LET" pitchFamily="2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Academy Engraved LET" pitchFamily="2" charset="0"/>
              </a:rPr>
            </a:b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Motivation for Learning</a:t>
            </a:r>
            <a:endParaRPr lang="en-US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4040188" cy="650874"/>
          </a:xfrm>
        </p:spPr>
        <p:txBody>
          <a:bodyPr>
            <a:normAutofit fontScale="32500" lnSpcReduction="20000"/>
          </a:bodyPr>
          <a:lstStyle/>
          <a:p>
            <a:endParaRPr lang="en-US" b="1" i="1" dirty="0" smtClean="0">
              <a:solidFill>
                <a:srgbClr val="C00000"/>
              </a:solidFill>
            </a:endParaRPr>
          </a:p>
          <a:p>
            <a:pPr algn="l"/>
            <a:r>
              <a:rPr lang="en-US" b="1" i="1" dirty="0" smtClean="0">
                <a:solidFill>
                  <a:srgbClr val="C00000"/>
                </a:solidFill>
              </a:rPr>
              <a:t>    </a:t>
            </a:r>
            <a:endParaRPr lang="en-US" b="1" i="1" dirty="0" smtClean="0">
              <a:solidFill>
                <a:srgbClr val="0070C0"/>
              </a:solidFill>
            </a:endParaRPr>
          </a:p>
          <a:p>
            <a:pPr algn="ctr"/>
            <a:r>
              <a:rPr lang="en-US" sz="6400" dirty="0">
                <a:solidFill>
                  <a:srgbClr val="0070C0"/>
                </a:solidFill>
              </a:rPr>
              <a:t> </a:t>
            </a:r>
            <a:r>
              <a:rPr lang="en-US" sz="6400" dirty="0" smtClean="0">
                <a:solidFill>
                  <a:srgbClr val="0070C0"/>
                </a:solidFill>
              </a:rPr>
              <a:t>      Pedagogy(Class room)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External: Forces of society (family, religion, tradition, etc.)</a:t>
            </a:r>
          </a:p>
          <a:p>
            <a:r>
              <a:rPr lang="en-US" sz="2800" b="1" dirty="0" smtClean="0">
                <a:solidFill>
                  <a:srgbClr val="C00000"/>
                </a:solidFill>
              </a:rPr>
              <a:t>Learner does not see immediate benefit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522287"/>
          </a:xfrm>
        </p:spPr>
        <p:txBody>
          <a:bodyPr>
            <a:normAutofit/>
          </a:bodyPr>
          <a:lstStyle/>
          <a:p>
            <a:pPr algn="ctr"/>
            <a:r>
              <a:rPr lang="en-US" sz="2000" dirty="0" err="1" smtClean="0">
                <a:solidFill>
                  <a:srgbClr val="0070C0"/>
                </a:solidFill>
              </a:rPr>
              <a:t>Andragogy</a:t>
            </a:r>
            <a:r>
              <a:rPr lang="en-US" sz="2000" dirty="0" smtClean="0">
                <a:solidFill>
                  <a:srgbClr val="0070C0"/>
                </a:solidFill>
              </a:rPr>
              <a:t>(</a:t>
            </a:r>
            <a:r>
              <a:rPr lang="en-US" sz="2000" dirty="0" err="1" smtClean="0">
                <a:solidFill>
                  <a:srgbClr val="0070C0"/>
                </a:solidFill>
              </a:rPr>
              <a:t>Adult,Non</a:t>
            </a:r>
            <a:r>
              <a:rPr lang="en-US" sz="2000" dirty="0" smtClean="0">
                <a:solidFill>
                  <a:srgbClr val="0070C0"/>
                </a:solidFill>
              </a:rPr>
              <a:t> Formal)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From within oneself</a:t>
            </a:r>
          </a:p>
          <a:p>
            <a:r>
              <a:rPr lang="en-US" sz="2800" b="1" dirty="0" smtClean="0">
                <a:solidFill>
                  <a:srgbClr val="C00000"/>
                </a:solidFill>
              </a:rPr>
              <a:t>Learner sees immediate application</a:t>
            </a:r>
            <a:endParaRPr lang="en-US" sz="2800" b="1" dirty="0">
              <a:solidFill>
                <a:srgbClr val="C0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5" name="Picture 4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0"/>
            <a:ext cx="1145097" cy="1371600"/>
          </a:xfrm>
          <a:prstGeom prst="rect">
            <a:avLst/>
          </a:prstGeom>
        </p:spPr>
      </p:pic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                                   </a:t>
            </a:r>
            <a:r>
              <a:rPr lang="en-US" b="1" i="1" dirty="0" smtClean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r>
              <a:rPr lang="en-US" b="1" dirty="0" smtClean="0">
                <a:solidFill>
                  <a:srgbClr val="FF0000"/>
                </a:solidFill>
                <a:latin typeface="Academy Engraved LET" pitchFamily="2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Academy Engraved LET" pitchFamily="2" charset="0"/>
              </a:rPr>
            </a:b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Choice of Content</a:t>
            </a:r>
            <a:endParaRPr lang="en-US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4040188" cy="650874"/>
          </a:xfrm>
        </p:spPr>
        <p:txBody>
          <a:bodyPr>
            <a:normAutofit fontScale="32500" lnSpcReduction="20000"/>
          </a:bodyPr>
          <a:lstStyle/>
          <a:p>
            <a:endParaRPr lang="en-US" b="1" i="1" dirty="0" smtClean="0">
              <a:solidFill>
                <a:srgbClr val="C00000"/>
              </a:solidFill>
            </a:endParaRPr>
          </a:p>
          <a:p>
            <a:pPr algn="l"/>
            <a:r>
              <a:rPr lang="en-US" b="1" i="1" dirty="0" smtClean="0">
                <a:solidFill>
                  <a:srgbClr val="C00000"/>
                </a:solidFill>
              </a:rPr>
              <a:t>    </a:t>
            </a:r>
            <a:endParaRPr lang="en-US" b="1" i="1" dirty="0" smtClean="0">
              <a:solidFill>
                <a:srgbClr val="0070C0"/>
              </a:solidFill>
            </a:endParaRPr>
          </a:p>
          <a:p>
            <a:pPr algn="ctr"/>
            <a:r>
              <a:rPr lang="en-US" sz="6400" dirty="0">
                <a:solidFill>
                  <a:srgbClr val="0070C0"/>
                </a:solidFill>
              </a:rPr>
              <a:t> </a:t>
            </a:r>
            <a:r>
              <a:rPr lang="en-US" sz="6400" dirty="0" smtClean="0">
                <a:solidFill>
                  <a:srgbClr val="0070C0"/>
                </a:solidFill>
              </a:rPr>
              <a:t>      Pedagogy(Class room)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Teacher-controlled &amp;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    Learner has little or no choice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522287"/>
          </a:xfrm>
        </p:spPr>
        <p:txBody>
          <a:bodyPr>
            <a:normAutofit/>
          </a:bodyPr>
          <a:lstStyle/>
          <a:p>
            <a:pPr algn="ctr"/>
            <a:r>
              <a:rPr lang="en-US" sz="2000" dirty="0" err="1" smtClean="0">
                <a:solidFill>
                  <a:srgbClr val="0070C0"/>
                </a:solidFill>
              </a:rPr>
              <a:t>Andragogy</a:t>
            </a:r>
            <a:r>
              <a:rPr lang="en-US" sz="2000" dirty="0" smtClean="0">
                <a:solidFill>
                  <a:srgbClr val="0070C0"/>
                </a:solidFill>
              </a:rPr>
              <a:t>(</a:t>
            </a:r>
            <a:r>
              <a:rPr lang="en-US" sz="2000" dirty="0" err="1" smtClean="0">
                <a:solidFill>
                  <a:srgbClr val="0070C0"/>
                </a:solidFill>
              </a:rPr>
              <a:t>Adult,Non</a:t>
            </a:r>
            <a:r>
              <a:rPr lang="en-US" sz="2000" dirty="0" smtClean="0">
                <a:solidFill>
                  <a:srgbClr val="0070C0"/>
                </a:solidFill>
              </a:rPr>
              <a:t> Formal)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en-US" sz="2800" b="1" dirty="0" smtClean="0">
              <a:solidFill>
                <a:srgbClr val="C00000"/>
              </a:solidFill>
            </a:endParaRPr>
          </a:p>
          <a:p>
            <a:r>
              <a:rPr lang="en-US" sz="2800" b="1" dirty="0" smtClean="0">
                <a:solidFill>
                  <a:srgbClr val="C00000"/>
                </a:solidFill>
              </a:rPr>
              <a:t>Centered on life or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workplace problems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expressed by the learner</a:t>
            </a:r>
            <a:endParaRPr lang="en-US" sz="2800" b="1" dirty="0">
              <a:solidFill>
                <a:srgbClr val="C0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5" name="Picture 4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0"/>
            <a:ext cx="1145097" cy="1371600"/>
          </a:xfrm>
          <a:prstGeom prst="rect">
            <a:avLst/>
          </a:prstGeom>
        </p:spPr>
      </p:pic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                                                 </a:t>
            </a:r>
            <a:r>
              <a:rPr lang="en-US" b="1" i="1" dirty="0" smtClean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r>
              <a:rPr lang="en-US" b="1" dirty="0" smtClean="0">
                <a:solidFill>
                  <a:srgbClr val="FF0000"/>
                </a:solidFill>
                <a:latin typeface="Academy Engraved LET" pitchFamily="2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Academy Engraved LET" pitchFamily="2" charset="0"/>
              </a:rPr>
            </a:br>
            <a:endParaRPr lang="en-US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body" idx="4294967295"/>
          </p:nvPr>
        </p:nvSpPr>
        <p:spPr>
          <a:xfrm>
            <a:off x="381000" y="1295400"/>
            <a:ext cx="7391400" cy="50292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sz="1800" b="1" dirty="0" smtClean="0">
              <a:solidFill>
                <a:srgbClr val="00B050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>
              <a:lnSpc>
                <a:spcPct val="220000"/>
              </a:lnSpc>
              <a:buNone/>
            </a:pPr>
            <a:r>
              <a:rPr lang="en-US" sz="1800" b="1" i="1" dirty="0" smtClean="0">
                <a:solidFill>
                  <a:srgbClr val="7030A0"/>
                </a:solidFill>
                <a:latin typeface="Microsoft Sans Serif" pitchFamily="34" charset="0"/>
                <a:cs typeface="Microsoft Sans Serif" pitchFamily="34" charset="0"/>
              </a:rPr>
              <a:t>  </a:t>
            </a:r>
            <a:endParaRPr lang="en-US" sz="2900" b="1" i="1" dirty="0" smtClean="0">
              <a:solidFill>
                <a:srgbClr val="7030A0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>
              <a:lnSpc>
                <a:spcPct val="220000"/>
              </a:lnSpc>
              <a:buNone/>
            </a:pPr>
            <a:r>
              <a:rPr lang="en-US" sz="29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Adults must recognize the need to learn</a:t>
            </a:r>
          </a:p>
          <a:p>
            <a:pPr>
              <a:lnSpc>
                <a:spcPct val="220000"/>
              </a:lnSpc>
              <a:buNone/>
            </a:pPr>
            <a:r>
              <a:rPr lang="en-US" sz="3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Adults want to apply new learning back on the job.</a:t>
            </a:r>
          </a:p>
          <a:p>
            <a:pPr>
              <a:lnSpc>
                <a:spcPct val="220000"/>
              </a:lnSpc>
              <a:buNone/>
            </a:pPr>
            <a:r>
              <a:rPr lang="en-US" sz="3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Adults want to integrate past experience with new material</a:t>
            </a:r>
          </a:p>
          <a:p>
            <a:pPr>
              <a:lnSpc>
                <a:spcPct val="220000"/>
              </a:lnSpc>
              <a:buNone/>
            </a:pPr>
            <a:r>
              <a:rPr lang="en-US" sz="3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Adults prefer concrete to abstract</a:t>
            </a:r>
          </a:p>
          <a:p>
            <a:pPr>
              <a:lnSpc>
                <a:spcPct val="220000"/>
              </a:lnSpc>
              <a:buNone/>
            </a:pPr>
            <a:r>
              <a:rPr lang="en-US" sz="3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Adults need a variety of training methods</a:t>
            </a:r>
          </a:p>
          <a:p>
            <a:pPr>
              <a:lnSpc>
                <a:spcPct val="220000"/>
              </a:lnSpc>
              <a:buNone/>
            </a:pPr>
            <a:r>
              <a:rPr lang="en-US" sz="3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Adults learn better in an informal and comfortable environment.</a:t>
            </a:r>
          </a:p>
          <a:p>
            <a:pPr>
              <a:lnSpc>
                <a:spcPct val="220000"/>
              </a:lnSpc>
              <a:buNone/>
            </a:pPr>
            <a:r>
              <a:rPr lang="en-US" sz="3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Adults want to solve realistic problems.</a:t>
            </a:r>
          </a:p>
          <a:p>
            <a:pPr>
              <a:lnSpc>
                <a:spcPct val="150000"/>
              </a:lnSpc>
              <a:buNone/>
            </a:pPr>
            <a:endParaRPr lang="en-US" sz="2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en-US" sz="1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  <p:pic>
        <p:nvPicPr>
          <p:cNvPr id="8" name="Picture 7" descr="adult-learning-jp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304800"/>
            <a:ext cx="6400800" cy="83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Factors affect the speed at which people learn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Psychological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Environmental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Emotional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Sociological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Physical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Intellectual and Experiential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Age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" name="Picture 3" descr="lear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219200"/>
            <a:ext cx="3657600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                                     </a:t>
            </a:r>
            <a:r>
              <a:rPr lang="en-US" b="1" i="1" dirty="0" smtClean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endParaRPr lang="en-US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body" idx="4294967295"/>
          </p:nvPr>
        </p:nvSpPr>
        <p:spPr>
          <a:xfrm>
            <a:off x="0" y="1524000"/>
            <a:ext cx="4040188" cy="650875"/>
          </a:xfrm>
        </p:spPr>
        <p:txBody>
          <a:bodyPr>
            <a:normAutofit fontScale="25000" lnSpcReduction="20000"/>
          </a:bodyPr>
          <a:lstStyle/>
          <a:p>
            <a:endParaRPr lang="en-US" b="1" i="1" dirty="0" smtClean="0">
              <a:solidFill>
                <a:srgbClr val="C00000"/>
              </a:solidFill>
            </a:endParaRPr>
          </a:p>
          <a:p>
            <a:pPr algn="l"/>
            <a:r>
              <a:rPr lang="en-US" b="1" i="1" dirty="0" smtClean="0">
                <a:solidFill>
                  <a:srgbClr val="C00000"/>
                </a:solidFill>
              </a:rPr>
              <a:t>    </a:t>
            </a:r>
            <a:endParaRPr lang="en-US" b="1" i="1" dirty="0" smtClean="0">
              <a:solidFill>
                <a:srgbClr val="0070C0"/>
              </a:solidFill>
            </a:endParaRPr>
          </a:p>
          <a:p>
            <a:pPr algn="ctr"/>
            <a:r>
              <a:rPr lang="en-US" sz="6400" dirty="0">
                <a:solidFill>
                  <a:srgbClr val="0070C0"/>
                </a:solidFill>
              </a:rPr>
              <a:t> </a:t>
            </a:r>
            <a:r>
              <a:rPr lang="en-US" sz="6400" dirty="0" smtClean="0">
                <a:solidFill>
                  <a:srgbClr val="0070C0"/>
                </a:solidFill>
              </a:rPr>
              <a:t>   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5" name="Picture 4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0"/>
            <a:ext cx="1145097" cy="1371600"/>
          </a:xfrm>
          <a:prstGeom prst="rect">
            <a:avLst/>
          </a:prstGeom>
        </p:spPr>
      </p:pic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219200" y="1981200"/>
            <a:ext cx="6248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800" b="1" dirty="0" smtClean="0">
              <a:solidFill>
                <a:srgbClr val="00B050"/>
              </a:solidFill>
            </a:endParaRPr>
          </a:p>
          <a:p>
            <a:r>
              <a:rPr lang="en-US" sz="4800" b="1" dirty="0" smtClean="0">
                <a:solidFill>
                  <a:srgbClr val="00B050"/>
                </a:solidFill>
              </a:rPr>
              <a:t>Cognitive Overload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1"/>
            <a:ext cx="3505200" cy="3047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                       </a:t>
            </a:r>
            <a:r>
              <a:rPr lang="en-US" b="1" i="1" dirty="0" smtClean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endParaRPr lang="en-US" b="1" dirty="0">
              <a:solidFill>
                <a:srgbClr val="FF0000"/>
              </a:solidFill>
              <a:latin typeface="Academy Engraved LE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143000"/>
            <a:ext cx="84582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b="1" i="1" dirty="0" smtClean="0">
                <a:solidFill>
                  <a:srgbClr val="C00000"/>
                </a:solidFill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en-US" sz="3800" b="1" i="1" dirty="0" smtClean="0">
                <a:solidFill>
                  <a:srgbClr val="7030A0"/>
                </a:solidFill>
              </a:rPr>
              <a:t>Participation breeds Commitment</a:t>
            </a:r>
          </a:p>
          <a:p>
            <a:pPr algn="l">
              <a:lnSpc>
                <a:spcPct val="150000"/>
              </a:lnSpc>
            </a:pPr>
            <a:r>
              <a:rPr lang="en-US" sz="3800" b="1" i="1" dirty="0" smtClean="0">
                <a:solidFill>
                  <a:srgbClr val="7030A0"/>
                </a:solidFill>
              </a:rPr>
              <a:t> Everyone brings something to the table</a:t>
            </a:r>
          </a:p>
          <a:p>
            <a:pPr algn="l">
              <a:lnSpc>
                <a:spcPct val="150000"/>
              </a:lnSpc>
            </a:pPr>
            <a:r>
              <a:rPr lang="en-US" sz="3800" b="1" i="1" dirty="0" smtClean="0">
                <a:solidFill>
                  <a:srgbClr val="7030A0"/>
                </a:solidFill>
              </a:rPr>
              <a:t>Non threatening environment</a:t>
            </a:r>
          </a:p>
          <a:p>
            <a:pPr algn="l">
              <a:lnSpc>
                <a:spcPct val="150000"/>
              </a:lnSpc>
            </a:pPr>
            <a:r>
              <a:rPr lang="en-US" sz="3800" b="1" i="1" dirty="0" smtClean="0">
                <a:solidFill>
                  <a:srgbClr val="7030A0"/>
                </a:solidFill>
              </a:rPr>
              <a:t>The mind seeks to complete familiar patterns</a:t>
            </a:r>
          </a:p>
          <a:p>
            <a:endParaRPr lang="en-US" b="1" i="1" dirty="0" smtClean="0">
              <a:solidFill>
                <a:srgbClr val="C00000"/>
              </a:solidFill>
            </a:endParaRPr>
          </a:p>
          <a:p>
            <a:endParaRPr lang="en-US" b="1" i="1" dirty="0" smtClean="0">
              <a:solidFill>
                <a:srgbClr val="C00000"/>
              </a:solidFill>
            </a:endParaRPr>
          </a:p>
          <a:p>
            <a:pPr algn="l"/>
            <a:r>
              <a:rPr lang="en-US" b="1" i="1" dirty="0" smtClean="0">
                <a:solidFill>
                  <a:srgbClr val="C00000"/>
                </a:solidFill>
              </a:rPr>
              <a:t>    </a:t>
            </a:r>
            <a:endParaRPr lang="en-US" b="1" i="1" dirty="0" smtClean="0">
              <a:solidFill>
                <a:srgbClr val="0070C0"/>
              </a:solidFill>
            </a:endParaRPr>
          </a:p>
          <a:p>
            <a:pPr algn="l"/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smtClean="0">
                <a:solidFill>
                  <a:srgbClr val="C00000"/>
                </a:solidFill>
              </a:rPr>
              <a:t>      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5" name="Picture 4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0"/>
            <a:ext cx="1145097" cy="1371600"/>
          </a:xfrm>
          <a:prstGeom prst="rect">
            <a:avLst/>
          </a:prstGeom>
        </p:spPr>
      </p:pic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231</Words>
  <Application>Microsoft Office PowerPoint</Application>
  <PresentationFormat>On-screen Show (4:3)</PresentationFormat>
  <Paragraphs>86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                                      PC ToTs</vt:lpstr>
      <vt:lpstr>                                       PC ToTs</vt:lpstr>
      <vt:lpstr>                                       PC ToTs Learners’ Role</vt:lpstr>
      <vt:lpstr>                                       PC ToTs Motivation for Learning</vt:lpstr>
      <vt:lpstr>                                       PC ToTs Choice of Content</vt:lpstr>
      <vt:lpstr>                                                     PC ToTs </vt:lpstr>
      <vt:lpstr>Factors affect the speed at which people learn</vt:lpstr>
      <vt:lpstr>                                       PC ToTs</vt:lpstr>
      <vt:lpstr>                                       PC ToTs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 ToTs</dc:title>
  <dc:creator>USER</dc:creator>
  <cp:lastModifiedBy>USER</cp:lastModifiedBy>
  <cp:revision>19</cp:revision>
  <dcterms:created xsi:type="dcterms:W3CDTF">2018-01-25T01:14:33Z</dcterms:created>
  <dcterms:modified xsi:type="dcterms:W3CDTF">2018-09-08T01:00:50Z</dcterms:modified>
</cp:coreProperties>
</file>